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3" r:id="rId2"/>
    <p:sldId id="272" r:id="rId3"/>
    <p:sldId id="274" r:id="rId4"/>
    <p:sldId id="257" r:id="rId5"/>
    <p:sldId id="258" r:id="rId6"/>
    <p:sldId id="259" r:id="rId7"/>
    <p:sldId id="267" r:id="rId8"/>
    <p:sldId id="266" r:id="rId9"/>
    <p:sldId id="268" r:id="rId10"/>
    <p:sldId id="264" r:id="rId11"/>
    <p:sldId id="271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9900"/>
    <a:srgbClr val="CC9900"/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6322" autoAdjust="0"/>
  </p:normalViewPr>
  <p:slideViewPr>
    <p:cSldViewPr>
      <p:cViewPr>
        <p:scale>
          <a:sx n="100" d="100"/>
          <a:sy n="100" d="100"/>
        </p:scale>
        <p:origin x="-1944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6845D-2897-4385-BA0B-8310179C74B8}" type="datetimeFigureOut">
              <a:rPr lang="ru-RU" smtClean="0"/>
              <a:pPr/>
              <a:t>18.08.2025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F2425-737D-4D88-A99C-A70D1E619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F2425-737D-4D88-A99C-A70D1E619BB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F2425-737D-4D88-A99C-A70D1E619BB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0ABA4-7C4D-48C6-9727-5B6216D3464E}" type="datetimeFigureOut">
              <a:rPr lang="ru-RU" smtClean="0"/>
              <a:pPr/>
              <a:t>18.08.2025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3C425-0727-4A45-B32A-BFE8A7F51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0ABA4-7C4D-48C6-9727-5B6216D3464E}" type="datetimeFigureOut">
              <a:rPr lang="ru-RU" smtClean="0"/>
              <a:pPr/>
              <a:t>18.08.2025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3C425-0727-4A45-B32A-BFE8A7F51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0ABA4-7C4D-48C6-9727-5B6216D3464E}" type="datetimeFigureOut">
              <a:rPr lang="ru-RU" smtClean="0"/>
              <a:pPr/>
              <a:t>18.08.2025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3C425-0727-4A45-B32A-BFE8A7F51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0ABA4-7C4D-48C6-9727-5B6216D3464E}" type="datetimeFigureOut">
              <a:rPr lang="ru-RU" smtClean="0"/>
              <a:pPr/>
              <a:t>18.08.2025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3C425-0727-4A45-B32A-BFE8A7F51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0ABA4-7C4D-48C6-9727-5B6216D3464E}" type="datetimeFigureOut">
              <a:rPr lang="ru-RU" smtClean="0"/>
              <a:pPr/>
              <a:t>18.08.2025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3C425-0727-4A45-B32A-BFE8A7F51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0ABA4-7C4D-48C6-9727-5B6216D3464E}" type="datetimeFigureOut">
              <a:rPr lang="ru-RU" smtClean="0"/>
              <a:pPr/>
              <a:t>18.08.2025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3C425-0727-4A45-B32A-BFE8A7F51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0ABA4-7C4D-48C6-9727-5B6216D3464E}" type="datetimeFigureOut">
              <a:rPr lang="ru-RU" smtClean="0"/>
              <a:pPr/>
              <a:t>18.08.2025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3C425-0727-4A45-B32A-BFE8A7F51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0ABA4-7C4D-48C6-9727-5B6216D3464E}" type="datetimeFigureOut">
              <a:rPr lang="ru-RU" smtClean="0"/>
              <a:pPr/>
              <a:t>18.08.2025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3C425-0727-4A45-B32A-BFE8A7F51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0ABA4-7C4D-48C6-9727-5B6216D3464E}" type="datetimeFigureOut">
              <a:rPr lang="ru-RU" smtClean="0"/>
              <a:pPr/>
              <a:t>18.08.2025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3C425-0727-4A45-B32A-BFE8A7F51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0ABA4-7C4D-48C6-9727-5B6216D3464E}" type="datetimeFigureOut">
              <a:rPr lang="ru-RU" smtClean="0"/>
              <a:pPr/>
              <a:t>18.08.2025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3C425-0727-4A45-B32A-BFE8A7F51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0ABA4-7C4D-48C6-9727-5B6216D3464E}" type="datetimeFigureOut">
              <a:rPr lang="ru-RU" smtClean="0"/>
              <a:pPr/>
              <a:t>18.08.2025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3C425-0727-4A45-B32A-BFE8A7F51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0ABA4-7C4D-48C6-9727-5B6216D3464E}" type="datetimeFigureOut">
              <a:rPr lang="ru-RU" smtClean="0"/>
              <a:pPr/>
              <a:t>18.08.2025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3C425-0727-4A45-B32A-BFE8A7F51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7338" y="-315416"/>
            <a:ext cx="9431338" cy="749935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</p:pic>
      <p:sp>
        <p:nvSpPr>
          <p:cNvPr id="4" name="Прямоугольник 3"/>
          <p:cNvSpPr/>
          <p:nvPr/>
        </p:nvSpPr>
        <p:spPr>
          <a:xfrm>
            <a:off x="4716016" y="1628801"/>
            <a:ext cx="351013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790575" algn="l"/>
              </a:tabLst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Интеллектуальная игра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790575" algn="l"/>
              </a:tabLst>
            </a:pPr>
            <a:endParaRPr lang="ru-RU" sz="2800" b="1" dirty="0" smtClean="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790575" algn="l"/>
              </a:tabLst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Петр I – великий преобразователь России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46447" y="2000065"/>
            <a:ext cx="3600399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latin typeface="Times New Roman"/>
                <a:cs typeface="Times New Roman"/>
              </a:rPr>
              <a:t>Методическая разработка внеклассного мероприятия,  посвященная </a:t>
            </a:r>
            <a:r>
              <a:rPr lang="ru-RU" sz="1400" b="1" dirty="0" smtClean="0">
                <a:latin typeface="Times New Roman"/>
                <a:cs typeface="Times New Roman"/>
              </a:rPr>
              <a:t>Петру </a:t>
            </a:r>
            <a:r>
              <a:rPr lang="en-US" sz="1400" b="1" dirty="0" smtClean="0">
                <a:latin typeface="Times New Roman"/>
                <a:cs typeface="Times New Roman"/>
              </a:rPr>
              <a:t>I</a:t>
            </a:r>
            <a:endParaRPr lang="ru-RU" sz="1400" b="1" dirty="0" smtClean="0">
              <a:latin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latin typeface="Times New Roman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8064" y="3861049"/>
            <a:ext cx="3294112" cy="2123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790575" algn="l"/>
              </a:tabLs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          </a:t>
            </a:r>
          </a:p>
          <a:p>
            <a:pPr algn="ctr">
              <a:spcAft>
                <a:spcPts val="1000"/>
              </a:spcAft>
              <a:tabLst>
                <a:tab pos="790575" algn="l"/>
              </a:tabLs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          подготовила:     Свиридова О.А.,   </a:t>
            </a:r>
          </a:p>
          <a:p>
            <a:pPr algn="ctr">
              <a:spcAft>
                <a:spcPts val="1000"/>
              </a:spcAft>
              <a:tabLst>
                <a:tab pos="790575" algn="l"/>
              </a:tabLs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   учитель русского языка и  литературы</a:t>
            </a:r>
          </a:p>
          <a:p>
            <a:pPr algn="ctr">
              <a:spcAft>
                <a:spcPts val="1000"/>
              </a:spcAft>
              <a:tabLst>
                <a:tab pos="790575" algn="l"/>
              </a:tabLs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             МКОУ « </a:t>
            </a:r>
            <a:r>
              <a:rPr lang="ru-RU" sz="1400" dirty="0" err="1" smtClean="0">
                <a:latin typeface="Times New Roman"/>
                <a:ea typeface="Calibri"/>
                <a:cs typeface="Times New Roman"/>
              </a:rPr>
              <a:t>Второкаменская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 СОШ»</a:t>
            </a:r>
            <a:endParaRPr lang="ru-RU" sz="1400" dirty="0"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40301" y="6350569"/>
            <a:ext cx="1995034" cy="3400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с.Вторая Каменка, 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2025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5055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75" y="-320675"/>
            <a:ext cx="9431338" cy="749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78495" y="188640"/>
            <a:ext cx="3726160" cy="1605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7</a:t>
            </a:r>
            <a:r>
              <a:rPr lang="ru-RU" sz="36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раунд</a:t>
            </a:r>
            <a:endParaRPr lang="ru-RU" sz="36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«Что в черном ящике ?»</a:t>
            </a:r>
            <a:endParaRPr lang="ru-RU" sz="2400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7708827"/>
              </p:ext>
            </p:extLst>
          </p:nvPr>
        </p:nvGraphicFramePr>
        <p:xfrm>
          <a:off x="4594076" y="764704"/>
          <a:ext cx="3860204" cy="6233160"/>
        </p:xfrm>
        <a:graphic>
          <a:graphicData uri="http://schemas.openxmlformats.org/drawingml/2006/table">
            <a:tbl>
              <a:tblPr firstRow="1" firstCol="1" bandRow="1"/>
              <a:tblGrid>
                <a:gridCol w="350955"/>
                <a:gridCol w="2651305"/>
                <a:gridCol w="857944"/>
              </a:tblGrid>
              <a:tr h="2141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№/п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Вопрос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83" marR="46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Ответ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48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«Проезжие грамоты»  были введены в России  Указом  Петра I  от 30 октября 1719 года: </a:t>
                      </a:r>
                      <a:r>
                        <a:rPr lang="ru-RU" sz="900" i="1" dirty="0" smtClean="0">
                          <a:latin typeface="Times New Roman" pitchFamily="18" charset="0"/>
                          <a:cs typeface="Times New Roman" pitchFamily="18" charset="0"/>
                        </a:rPr>
                        <a:t>«Государь наш Петр указать изволил иметь подданным своим «проезжие письма». Дабы не уклонялись они от рекрутской и подушной подати и повинности».</a:t>
                      </a: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900" b="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Паспорт 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48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Царь Пётр Первый продал англичанам право экспортировать это в Россию, легализовав тем самым его употребление. Пётр Великий не только сам пристрастился к его употреблению, но заставил под страхом смерти употреблять это своих бояр. В феврале 1697 года он принял ряд указов, легализующих его продажу и устанавливающих нормы его распространения. Царь самолично установил единый стандарт его качества.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Табак</a:t>
                      </a:r>
                      <a:r>
                        <a:rPr lang="ru-RU" sz="10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664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Когда Пётр I пребывал в Германии, он поразил немецких принцесс своими манерами — царь огромнейшей страны ел всё руками, вытирая руки о камзол. Но, несмотря на это, показал себя очень умным собеседником, прекрасно владевшим немецким языком. Петр очень быстро заметил свою оплошность и ввел в России заимствованный из Европы обычай. Что появилось в России? 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Салфетки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48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13 января в 1703 году в России благодаря указу Петра1 – был создан первый в российской истории экземпляр о военных и иных делах, достойных знания и памяти, случившихся в Московском государстве и во иных окрестных странах»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83" marR="46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Газета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32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 Морском уставе 1720 года, написанном Петром I, говорилось о наказании: «Если кто проиграет, продаст и в залог отдаст, оный имеет быть в первый и другой раз жестоко наказан, а в третий расстрелян или на галеру сослан быть». За какие 2 вещи предусматривалось сиё наказание?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83" marR="46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Мундир и оружие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32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В самом начале Северной войны крепость </a:t>
                      </a:r>
                      <a:r>
                        <a:rPr lang="ru-RU" sz="9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Нотебург</a:t>
                      </a: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казалась неприступной. После отказа гарнизона капитулировать крепость подверглась двухнедельной бомбардировке и в результате 12-часового штурма была взята. Потом Пётр даст ей название - Шлиссельбург. То с чем Пётр сравнивал эту крепость и лежит в ящике.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83" marR="46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Орех 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Picture 4" descr="C:\Users\User\Desktop\poltava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5" y="3861048"/>
            <a:ext cx="2088232" cy="26642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1194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-243408"/>
            <a:ext cx="9684568" cy="749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 descr="C:\Users\User\Desktop\poltava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908720"/>
            <a:ext cx="3240360" cy="5616624"/>
          </a:xfrm>
          <a:prstGeom prst="rect">
            <a:avLst/>
          </a:prstGeom>
          <a:noFill/>
        </p:spPr>
      </p:pic>
      <p:pic>
        <p:nvPicPr>
          <p:cNvPr id="1026" name="Picture 2" descr="C:\Users\User\Desktop\1554594709_img_93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1" y="3068960"/>
            <a:ext cx="3240360" cy="302433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99592" y="764704"/>
            <a:ext cx="345638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b="1" dirty="0" smtClean="0">
              <a:latin typeface="Bad Script" pitchFamily="2" charset="0"/>
            </a:endParaRPr>
          </a:p>
          <a:p>
            <a:endParaRPr lang="ru-RU" sz="1400" b="1" dirty="0" smtClean="0">
              <a:latin typeface="Bad Script" pitchFamily="2" charset="0"/>
            </a:endParaRPr>
          </a:p>
          <a:p>
            <a:r>
              <a:rPr lang="ru-RU" sz="1400" b="1" dirty="0" smtClean="0">
                <a:latin typeface="Bad Script" pitchFamily="2" charset="0"/>
              </a:rPr>
              <a:t>Служил он истово державе,</a:t>
            </a:r>
            <a:br>
              <a:rPr lang="ru-RU" sz="1400" b="1" dirty="0" smtClean="0">
                <a:latin typeface="Bad Script" pitchFamily="2" charset="0"/>
              </a:rPr>
            </a:br>
            <a:r>
              <a:rPr lang="ru-RU" sz="1400" b="1" dirty="0" smtClean="0">
                <a:latin typeface="Bad Script" pitchFamily="2" charset="0"/>
              </a:rPr>
              <a:t>Отдав все силы для того,</a:t>
            </a:r>
            <a:br>
              <a:rPr lang="ru-RU" sz="1400" b="1" dirty="0" smtClean="0">
                <a:latin typeface="Bad Script" pitchFamily="2" charset="0"/>
              </a:rPr>
            </a:br>
            <a:r>
              <a:rPr lang="ru-RU" sz="1400" b="1" dirty="0" smtClean="0">
                <a:latin typeface="Bad Script" pitchFamily="2" charset="0"/>
              </a:rPr>
              <a:t>Чтоб, восхищаясь предков славе,</a:t>
            </a:r>
            <a:br>
              <a:rPr lang="ru-RU" sz="1400" b="1" dirty="0" smtClean="0">
                <a:latin typeface="Bad Script" pitchFamily="2" charset="0"/>
              </a:rPr>
            </a:br>
            <a:r>
              <a:rPr lang="ru-RU" sz="1400" b="1" dirty="0" smtClean="0">
                <a:latin typeface="Bad Script" pitchFamily="2" charset="0"/>
              </a:rPr>
              <a:t>Мы вечно помнили его.</a:t>
            </a:r>
          </a:p>
          <a:p>
            <a:r>
              <a:rPr lang="ru-RU" sz="1400" b="1" dirty="0" smtClean="0">
                <a:latin typeface="Bad Script" pitchFamily="2" charset="0"/>
              </a:rPr>
              <a:t>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Е.Ивлева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265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75" y="-320675"/>
            <a:ext cx="9431338" cy="749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11760" y="2132856"/>
            <a:ext cx="5463355" cy="825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b="1" i="1" dirty="0">
                <a:solidFill>
                  <a:srgbClr val="0000FF"/>
                </a:solidFill>
                <a:ea typeface="Calibri"/>
                <a:cs typeface="Times New Roman"/>
              </a:rPr>
              <a:t>Спасибо за внимание</a:t>
            </a:r>
          </a:p>
        </p:txBody>
      </p:sp>
    </p:spTree>
    <p:extLst>
      <p:ext uri="{BB962C8B-B14F-4D97-AF65-F5344CB8AC3E}">
        <p14:creationId xmlns="" xmlns:p14="http://schemas.microsoft.com/office/powerpoint/2010/main" val="264539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9431338" cy="749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535900"/>
            <a:ext cx="36004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Актуальность</a:t>
            </a:r>
            <a:r>
              <a:rPr lang="ru-RU" sz="1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:</a:t>
            </a:r>
            <a:r>
              <a:rPr lang="ru-RU" sz="14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ea typeface="Calibri"/>
                <a:cs typeface="Times New Roman" pitchFamily="18" charset="0"/>
              </a:rPr>
              <a:t>Л</a:t>
            </a:r>
            <a:r>
              <a:rPr lang="ru-RU" sz="1400" dirty="0" smtClean="0">
                <a:latin typeface="Times New Roman" pitchFamily="18" charset="0"/>
                <a:ea typeface="Calibri"/>
                <a:cs typeface="Times New Roman" pitchFamily="18" charset="0"/>
              </a:rPr>
              <a:t>ичность </a:t>
            </a:r>
            <a:r>
              <a:rPr lang="ru-RU" sz="1400" dirty="0" smtClean="0">
                <a:latin typeface="Times New Roman" pitchFamily="18" charset="0"/>
                <a:ea typeface="Calibri"/>
                <a:cs typeface="Times New Roman" pitchFamily="18" charset="0"/>
              </a:rPr>
              <a:t>Петра </a:t>
            </a:r>
            <a:r>
              <a:rPr lang="en-US" sz="1400" dirty="0" smtClean="0">
                <a:latin typeface="Times New Roman" pitchFamily="18" charset="0"/>
                <a:ea typeface="Calibri"/>
                <a:cs typeface="Times New Roman" pitchFamily="18" charset="0"/>
              </a:rPr>
              <a:t>I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изучают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современные критики,  потому что исторический опыт развития страны может быть использован для осмысления современных исторических и культурных процессов, корни которых уходят во времена Петра Первого. </a:t>
            </a:r>
          </a:p>
          <a:p>
            <a:pPr algn="just">
              <a:spcAft>
                <a:spcPts val="1000"/>
              </a:spcAft>
            </a:pPr>
            <a:endParaRPr lang="ru-RU" sz="14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36207" y="3132837"/>
            <a:ext cx="378249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ru-RU" sz="1400" b="1" dirty="0">
                <a:latin typeface="Times New Roman"/>
                <a:ea typeface="Calibri"/>
                <a:cs typeface="Times New Roman"/>
              </a:rPr>
              <a:t>Цель</a:t>
            </a:r>
            <a:r>
              <a:rPr lang="ru-RU" sz="1400" b="1" dirty="0" smtClean="0">
                <a:latin typeface="Times New Roman"/>
                <a:ea typeface="Calibri"/>
                <a:cs typeface="Times New Roman"/>
              </a:rPr>
              <a:t>: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создание благоприятных условий  для знакомства с историческими фактами, характеризующими Петра </a:t>
            </a:r>
            <a:r>
              <a:rPr lang="en-US" sz="1400" dirty="0" smtClean="0">
                <a:latin typeface="Times New Roman"/>
                <a:ea typeface="Calibri"/>
                <a:cs typeface="Times New Roman"/>
              </a:rPr>
              <a:t>I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 как выдающуюся историческую личность , отметить прогрессивность его деятельности на благо Отечества</a:t>
            </a: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1026" name="Picture 2" descr="C:\Users\User\Desktop\%D0%9F%D0%B5%D1%82%D1%80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404665"/>
            <a:ext cx="2232248" cy="2520279"/>
          </a:xfrm>
          <a:prstGeom prst="rect">
            <a:avLst/>
          </a:prstGeom>
          <a:noFill/>
        </p:spPr>
      </p:pic>
      <p:pic>
        <p:nvPicPr>
          <p:cNvPr id="1028" name="Picture 4" descr="C:\Users\User\Desktop\poltava-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5" y="3861048"/>
            <a:ext cx="2088232" cy="266429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55576" y="404665"/>
            <a:ext cx="3744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63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1\Desktop\книги картинки\uploads_book_book_PNG51024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90545" y="-428652"/>
            <a:ext cx="9431915" cy="7501014"/>
          </a:xfrm>
          <a:prstGeom prst="rect">
            <a:avLst/>
          </a:prstGeom>
          <a:noFill/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4572000" y="1500174"/>
            <a:ext cx="385762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790575" algn="l"/>
              </a:tabLst>
            </a:pPr>
            <a:r>
              <a:rPr lang="ru-RU" sz="1600" b="1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              </a:t>
            </a: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4" descr="C:\Users\User\Desktop\poltava-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5" y="3861048"/>
            <a:ext cx="2088232" cy="266429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755576" y="980728"/>
            <a:ext cx="352839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 smtClean="0">
              <a:latin typeface="Bad Script" pitchFamily="2" charset="0"/>
              <a:cs typeface="Angsana New" pitchFamily="18" charset="-34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https://www.hobbyportal.ru/data/products/cache/2017jan/07/27/39234_2859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2492897"/>
            <a:ext cx="1152128" cy="14401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27" name="Oval 3"/>
          <p:cNvSpPr>
            <a:spLocks noChangeArrowheads="1"/>
          </p:cNvSpPr>
          <p:nvPr/>
        </p:nvSpPr>
        <p:spPr bwMode="auto">
          <a:xfrm>
            <a:off x="5940152" y="1268760"/>
            <a:ext cx="1296144" cy="936104"/>
          </a:xfrm>
          <a:prstGeom prst="ellipse">
            <a:avLst/>
          </a:prstGeom>
          <a:solidFill>
            <a:srgbClr val="CC9900"/>
          </a:solidFill>
          <a:ln w="38100">
            <a:solidFill>
              <a:srgbClr val="EEECE1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1 раунд</a:t>
            </a:r>
            <a:r>
              <a:rPr kumimoji="0" lang="ru-RU" sz="1000" b="1" i="0" u="none" strike="noStrike" cap="none" normalizeH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«Биография  Петра</a:t>
            </a:r>
            <a:r>
              <a:rPr kumimoji="0" lang="en-US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 I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”</a:t>
            </a:r>
            <a:endParaRPr kumimoji="0" lang="ru-RU" sz="1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Oval 5"/>
          <p:cNvSpPr>
            <a:spLocks noChangeArrowheads="1"/>
          </p:cNvSpPr>
          <p:nvPr/>
        </p:nvSpPr>
        <p:spPr bwMode="auto">
          <a:xfrm>
            <a:off x="7236296" y="2204865"/>
            <a:ext cx="1368152" cy="792088"/>
          </a:xfrm>
          <a:prstGeom prst="ellipse">
            <a:avLst/>
          </a:prstGeom>
          <a:solidFill>
            <a:srgbClr val="FF9900"/>
          </a:solidFill>
          <a:ln w="38100">
            <a:solidFill>
              <a:srgbClr val="EEECE1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1000" b="1" dirty="0" smtClean="0">
                <a:latin typeface="Calibri" pitchFamily="34" charset="0"/>
                <a:cs typeface="Arial" pitchFamily="34" charset="0"/>
              </a:rPr>
              <a:t>2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 раунд</a:t>
            </a:r>
            <a:r>
              <a:rPr lang="ru-RU" sz="1000" b="1" dirty="0" smtClean="0">
                <a:latin typeface="Calibri" pitchFamily="34" charset="0"/>
                <a:cs typeface="Arial" pitchFamily="34" charset="0"/>
              </a:rPr>
              <a:t> </a:t>
            </a:r>
            <a:endParaRPr lang="en-US" sz="1000" b="1" dirty="0" smtClean="0"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800" b="1" dirty="0" smtClean="0">
                <a:latin typeface="Calibri" pitchFamily="34" charset="0"/>
                <a:cs typeface="Arial" pitchFamily="34" charset="0"/>
              </a:rPr>
              <a:t>«Реформ великих основатель» </a:t>
            </a:r>
            <a:endParaRPr kumimoji="0" lang="ru-RU" sz="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Oval 6"/>
          <p:cNvSpPr>
            <a:spLocks noChangeArrowheads="1"/>
          </p:cNvSpPr>
          <p:nvPr/>
        </p:nvSpPr>
        <p:spPr bwMode="auto">
          <a:xfrm>
            <a:off x="7236296" y="3140969"/>
            <a:ext cx="1368152" cy="864095"/>
          </a:xfrm>
          <a:prstGeom prst="ellipse">
            <a:avLst/>
          </a:prstGeom>
          <a:solidFill>
            <a:srgbClr val="CC9900"/>
          </a:solidFill>
          <a:ln w="38100">
            <a:solidFill>
              <a:srgbClr val="EEECE1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1000" b="1" dirty="0" smtClean="0">
                <a:latin typeface="Calibri" pitchFamily="34" charset="0"/>
                <a:cs typeface="Arial" pitchFamily="34" charset="0"/>
              </a:rPr>
              <a:t>3 раунд</a:t>
            </a:r>
          </a:p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ru-RU" sz="800" b="1" dirty="0" smtClean="0">
                <a:latin typeface="Calibri" pitchFamily="34" charset="0"/>
                <a:cs typeface="Arial" pitchFamily="34" charset="0"/>
              </a:rPr>
              <a:t>« На троне вечный был работник»</a:t>
            </a:r>
            <a:endParaRPr kumimoji="0" lang="ru-RU" sz="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Oval 7"/>
          <p:cNvSpPr>
            <a:spLocks noChangeArrowheads="1"/>
          </p:cNvSpPr>
          <p:nvPr/>
        </p:nvSpPr>
        <p:spPr bwMode="auto">
          <a:xfrm>
            <a:off x="6804248" y="4221088"/>
            <a:ext cx="1512168" cy="792087"/>
          </a:xfrm>
          <a:prstGeom prst="ellipse">
            <a:avLst/>
          </a:prstGeom>
          <a:solidFill>
            <a:srgbClr val="FF9900"/>
          </a:solidFill>
          <a:ln w="38100">
            <a:solidFill>
              <a:srgbClr val="EEECE1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1000" b="1" dirty="0" smtClean="0">
                <a:latin typeface="Calibri" pitchFamily="34" charset="0"/>
                <a:cs typeface="Arial" pitchFamily="34" charset="0"/>
              </a:rPr>
              <a:t>4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 раунд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800" b="1" dirty="0" smtClean="0">
                <a:latin typeface="Calibri" pitchFamily="34" charset="0"/>
                <a:cs typeface="Arial" pitchFamily="34" charset="0"/>
              </a:rPr>
              <a:t>« Загадки Петра Великого»</a:t>
            </a:r>
            <a:endParaRPr kumimoji="0" lang="ru-RU" sz="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Oval 8"/>
          <p:cNvSpPr>
            <a:spLocks noChangeArrowheads="1"/>
          </p:cNvSpPr>
          <p:nvPr/>
        </p:nvSpPr>
        <p:spPr bwMode="auto">
          <a:xfrm>
            <a:off x="5292080" y="4149080"/>
            <a:ext cx="1152128" cy="86409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EEECE1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1000" b="1" dirty="0" smtClean="0">
                <a:latin typeface="Calibri" pitchFamily="34" charset="0"/>
                <a:cs typeface="Arial" pitchFamily="34" charset="0"/>
              </a:rPr>
              <a:t>5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 раунд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800" b="1" dirty="0" smtClean="0">
                <a:latin typeface="Calibri" pitchFamily="34" charset="0"/>
                <a:cs typeface="Arial" pitchFamily="34" charset="0"/>
              </a:rPr>
              <a:t>« Он смело сеял просвещенье»</a:t>
            </a:r>
            <a:endParaRPr kumimoji="0" lang="ru-RU" sz="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Oval 9"/>
          <p:cNvSpPr>
            <a:spLocks noChangeArrowheads="1"/>
          </p:cNvSpPr>
          <p:nvPr/>
        </p:nvSpPr>
        <p:spPr bwMode="auto">
          <a:xfrm>
            <a:off x="4716016" y="3140968"/>
            <a:ext cx="1152128" cy="86409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EEECE1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1000" b="1" dirty="0" smtClean="0">
                <a:latin typeface="Calibri" pitchFamily="34" charset="0"/>
                <a:cs typeface="Arial" pitchFamily="34" charset="0"/>
              </a:rPr>
              <a:t>6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 раунд</a:t>
            </a:r>
            <a:r>
              <a:rPr lang="ru-RU" sz="1000" b="1" dirty="0" smtClean="0">
                <a:latin typeface="Calibri" pitchFamily="34" charset="0"/>
                <a:cs typeface="Arial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1000" b="1" dirty="0" smtClean="0">
                <a:latin typeface="Calibri" pitchFamily="34" charset="0"/>
                <a:cs typeface="Arial" pitchFamily="34" charset="0"/>
              </a:rPr>
              <a:t>«Железная логика» </a:t>
            </a:r>
            <a:endParaRPr kumimoji="0" lang="ru-RU" sz="1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Oval 10"/>
          <p:cNvSpPr>
            <a:spLocks noChangeArrowheads="1"/>
          </p:cNvSpPr>
          <p:nvPr/>
        </p:nvSpPr>
        <p:spPr bwMode="auto">
          <a:xfrm>
            <a:off x="4716016" y="2204865"/>
            <a:ext cx="1224136" cy="72008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EEECE1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1000" b="1" dirty="0" smtClean="0">
                <a:latin typeface="Calibri" pitchFamily="34" charset="0"/>
                <a:cs typeface="Arial" pitchFamily="34" charset="0"/>
              </a:rPr>
              <a:t>7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 раунд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800" b="1" dirty="0" smtClean="0">
                <a:latin typeface="Calibri" pitchFamily="34" charset="0"/>
                <a:cs typeface="Arial" pitchFamily="34" charset="0"/>
              </a:rPr>
              <a:t>« Что в чёрном ящике ?»</a:t>
            </a:r>
            <a:endParaRPr kumimoji="0" lang="ru-RU" sz="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99592" y="1196752"/>
            <a:ext cx="34563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Bad Script" pitchFamily="2" charset="0"/>
              </a:rPr>
              <a:t>Великий Петр, твой каждый след</a:t>
            </a:r>
            <a:br>
              <a:rPr lang="ru-RU" sz="1600" b="1" dirty="0" smtClean="0">
                <a:latin typeface="Bad Script" pitchFamily="2" charset="0"/>
              </a:rPr>
            </a:br>
            <a:r>
              <a:rPr lang="ru-RU" sz="1600" b="1" dirty="0" smtClean="0">
                <a:latin typeface="Bad Script" pitchFamily="2" charset="0"/>
              </a:rPr>
              <a:t>Для сердца русского есть памятник священный,</a:t>
            </a:r>
            <a:br>
              <a:rPr lang="ru-RU" sz="1600" b="1" dirty="0" smtClean="0">
                <a:latin typeface="Bad Script" pitchFamily="2" charset="0"/>
              </a:rPr>
            </a:br>
            <a:r>
              <a:rPr lang="ru-RU" sz="1600" b="1" dirty="0" smtClean="0">
                <a:latin typeface="Bad Script" pitchFamily="2" charset="0"/>
              </a:rPr>
              <a:t>И здесь, средь гордых скал, твой образ незабвенный</a:t>
            </a:r>
            <a:br>
              <a:rPr lang="ru-RU" sz="1600" b="1" dirty="0" smtClean="0">
                <a:latin typeface="Bad Script" pitchFamily="2" charset="0"/>
              </a:rPr>
            </a:br>
            <a:r>
              <a:rPr lang="ru-RU" sz="1600" b="1" dirty="0" smtClean="0">
                <a:latin typeface="Bad Script" pitchFamily="2" charset="0"/>
              </a:rPr>
              <a:t>Встает в лучах любви, и славы, и побед.</a:t>
            </a:r>
            <a:endParaRPr lang="ru-RU" sz="1600" b="1" dirty="0">
              <a:latin typeface="Bad Script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3232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esktop\книги картинки\uploads_book_book_PNG51024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145190" y="-429049"/>
            <a:ext cx="9431915" cy="7501014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785786" y="923328"/>
            <a:ext cx="3357586" cy="136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lain"/>
              <a:tabLst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аунд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Биография Петра 1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Calibri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54698647"/>
              </p:ext>
            </p:extLst>
          </p:nvPr>
        </p:nvGraphicFramePr>
        <p:xfrm>
          <a:off x="4932040" y="188640"/>
          <a:ext cx="3857652" cy="6844280"/>
        </p:xfrm>
        <a:graphic>
          <a:graphicData uri="http://schemas.openxmlformats.org/drawingml/2006/table">
            <a:tbl>
              <a:tblPr/>
              <a:tblGrid>
                <a:gridCol w="337261"/>
                <a:gridCol w="2399043"/>
                <a:gridCol w="1121348"/>
              </a:tblGrid>
              <a:tr h="58520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№/ </a:t>
                      </a: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165" marR="68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         Вопрос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165" marR="68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Ответ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165" marR="68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786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165" marR="68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В каком возрасте Петр вступил на русский престол?</a:t>
                      </a:r>
                      <a:r>
                        <a:rPr lang="ru-RU" sz="1000" dirty="0" smtClean="0"/>
                        <a:t/>
                      </a:r>
                      <a:br>
                        <a:rPr lang="ru-RU" sz="1000" dirty="0" smtClean="0"/>
                      </a:b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165" marR="68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 лет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165" marR="68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165" marR="68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Какова </a:t>
                      </a:r>
                      <a:r>
                        <a:rPr lang="ru-RU" sz="10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роста был  </a:t>
                      </a: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Петр</a:t>
                      </a:r>
                      <a:r>
                        <a:rPr lang="en-US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</a:t>
                      </a: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?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 этом </a:t>
                      </a: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обувь его была…..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 размер одежды</a:t>
                      </a:r>
                      <a:r>
                        <a:rPr lang="ru-RU" sz="10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……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165" marR="68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2метра 04 см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38 </a:t>
                      </a: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размера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48 размера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165" marR="68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165" marR="68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1697 году по приказу Петра в Европу отправилось Великое посольство в составе 250 человек, поехал и сам царь под именем урядника …..</a:t>
                      </a:r>
                      <a:endParaRPr lang="ru-RU" sz="10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165" marR="6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Петра Михайлова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165" marR="68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01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165" marR="68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-«…друг мой, здравствуй! Я слышу, что ты скучаешь, а мне не </a:t>
                      </a:r>
                      <a:r>
                        <a:rPr lang="ru-RU" sz="10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безскучно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же, однако, можем рассудить, что дела на скуку менять не надобно».  Кому адресованы эти слова Петра? Как  звали его адресата? </a:t>
                      </a:r>
                      <a:endParaRPr lang="ru-RU" sz="10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165" marR="6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Екатерина 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(Марта </a:t>
                      </a:r>
                      <a:r>
                        <a:rPr lang="ru-RU" sz="10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Скавронская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165" marR="68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811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165" marR="68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Как звали первого учителя и наставника Петра I  ?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165" marR="6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Дьяк Никита Зотов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165" marR="68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165" marR="68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Когда Петру исполнилось 10 лет на берегу реки Яузы царевич построил потешный городок. Это была крепость с башнями, окопами, бастионами.</a:t>
                      </a:r>
                    </a:p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 крепости были жилые помещения для Петра и его маленьких солдат, амбары для хранения пушек и оружия. Из окрестных деревень набрали мальчиков – ровесников Петра в «потешные солдатики». Это стало началом истории двух элитных воинских полков. Каких ?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165" marR="6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Преображенского</a:t>
                      </a:r>
                      <a:r>
                        <a:rPr lang="ru-RU" sz="10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и Семёновского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165" marR="68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Picture 4" descr="C:\Users\User\Desktop\poltava-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5" y="3861048"/>
            <a:ext cx="2088232" cy="266429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27584" y="2276872"/>
            <a:ext cx="302433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Bad Script" pitchFamily="2" charset="0"/>
              </a:rPr>
              <a:t>Наш русский царь отважным был,</a:t>
            </a:r>
            <a:br>
              <a:rPr lang="ru-RU" sz="1400" b="1" dirty="0" smtClean="0">
                <a:latin typeface="Bad Script" pitchFamily="2" charset="0"/>
              </a:rPr>
            </a:br>
            <a:r>
              <a:rPr lang="ru-RU" sz="1400" b="1" dirty="0" smtClean="0">
                <a:latin typeface="Bad Script" pitchFamily="2" charset="0"/>
              </a:rPr>
              <a:t>Его боялись, но любили.</a:t>
            </a:r>
            <a:br>
              <a:rPr lang="ru-RU" sz="1400" b="1" dirty="0" smtClean="0">
                <a:latin typeface="Bad Script" pitchFamily="2" charset="0"/>
              </a:rPr>
            </a:br>
            <a:r>
              <a:rPr lang="ru-RU" sz="1400" b="1" dirty="0" smtClean="0">
                <a:latin typeface="Bad Script" pitchFamily="2" charset="0"/>
              </a:rPr>
              <a:t>Делами он в веках прослыл,</a:t>
            </a:r>
            <a:br>
              <a:rPr lang="ru-RU" sz="1400" b="1" dirty="0" smtClean="0">
                <a:latin typeface="Bad Script" pitchFamily="2" charset="0"/>
              </a:rPr>
            </a:br>
            <a:r>
              <a:rPr lang="ru-RU" sz="1400" b="1" dirty="0" smtClean="0">
                <a:latin typeface="Bad Script" pitchFamily="2" charset="0"/>
              </a:rPr>
              <a:t>Их до сих поре не позабыли.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Б.Иванов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1\Desktop\книги картинки\uploads_book_book_PNG51024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142908" y="-428652"/>
            <a:ext cx="9431915" cy="7501014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85786" y="615553"/>
            <a:ext cx="350046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раунд</a:t>
            </a:r>
            <a:endParaRPr lang="ru-RU" sz="3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еформ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великих основатель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84132299"/>
              </p:ext>
            </p:extLst>
          </p:nvPr>
        </p:nvGraphicFramePr>
        <p:xfrm>
          <a:off x="4716016" y="22870"/>
          <a:ext cx="3786214" cy="6893988"/>
        </p:xfrm>
        <a:graphic>
          <a:graphicData uri="http://schemas.openxmlformats.org/drawingml/2006/table">
            <a:tbl>
              <a:tblPr/>
              <a:tblGrid>
                <a:gridCol w="285752"/>
                <a:gridCol w="2285495"/>
                <a:gridCol w="1214967"/>
              </a:tblGrid>
              <a:tr h="18713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№\</a:t>
                      </a: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000" marR="36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Вопрос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Ответ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000" marR="36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66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6000" marR="36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Реформаторы </a:t>
                      </a: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–</a:t>
                      </a:r>
                      <a:r>
                        <a:rPr lang="ru-RU" sz="1000" b="1" dirty="0" smtClean="0"/>
                        <a:t> </a:t>
                      </a:r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это</a:t>
                      </a:r>
                      <a:r>
                        <a:rPr lang="ru-RU" sz="10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люди</a:t>
                      </a:r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, которые осуществляют или осуществили преобразование в какой-либо сфере государственной, общественной жизни, области знаний. 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Назовите </a:t>
                      </a: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реформы Петра </a:t>
                      </a:r>
                      <a:r>
                        <a:rPr lang="en-US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1.Военная реформа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2.Социальные реформы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3.Экономические реформы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4.Реформы в сфере </a:t>
                      </a: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культуры, промышленности</a:t>
                      </a:r>
                      <a:r>
                        <a:rPr lang="ru-RU" sz="10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и торговли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5.Административные реформы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6.Церковные реформы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000" marR="36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6000" marR="36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Какое высшее правительственное учреждение было учреждено Петром </a:t>
                      </a:r>
                      <a:r>
                        <a:rPr lang="en-US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 </a:t>
                      </a: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?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000" marR="36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Сенат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000" marR="36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6000" marR="36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 1708 г. Петр провел реформу, в результате которой страна была поделена на 8 административно – территориальных единиц. Как они назывались?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000" marR="36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губернии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000" marR="36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36000" marR="36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Как называлась новая система набора солдат в армию? В каком году она была введена?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000" marR="36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Рекрутская повинность, 1705 год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000" marR="36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568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36000" marR="36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Для кого приказал открыть школы Пётр 1?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Приказал создать школы для богатых и для бедных детей.</a:t>
                      </a:r>
                    </a:p>
                  </a:txBody>
                  <a:tcPr marL="36000" marR="36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36000" marR="36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Как назывался документ, который давал возможность служебного роста любому служилому человеку независимо от его происхождения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Табель о рангах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000" marR="36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098" name="Picture 2" descr="C:\Users\User\Desktop\poltava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9" y="3933056"/>
            <a:ext cx="2016224" cy="244827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27584" y="2204864"/>
            <a:ext cx="288032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b="1" dirty="0" smtClean="0">
              <a:latin typeface="Bad Script" pitchFamily="2" charset="0"/>
            </a:endParaRPr>
          </a:p>
          <a:p>
            <a:r>
              <a:rPr lang="ru-RU" sz="1400" b="1" dirty="0" smtClean="0">
                <a:latin typeface="Bad Script" pitchFamily="2" charset="0"/>
              </a:rPr>
              <a:t>Великий Петр, царь — реформатор,</a:t>
            </a:r>
            <a:br>
              <a:rPr lang="ru-RU" sz="1400" b="1" dirty="0" smtClean="0">
                <a:latin typeface="Bad Script" pitchFamily="2" charset="0"/>
              </a:rPr>
            </a:br>
            <a:r>
              <a:rPr lang="ru-RU" sz="1400" b="1" dirty="0" smtClean="0">
                <a:latin typeface="Bad Script" pitchFamily="2" charset="0"/>
              </a:rPr>
              <a:t>Строитель, плотник, мореход.</a:t>
            </a:r>
            <a:br>
              <a:rPr lang="ru-RU" sz="1400" b="1" dirty="0" smtClean="0">
                <a:latin typeface="Bad Script" pitchFamily="2" charset="0"/>
              </a:rPr>
            </a:br>
            <a:r>
              <a:rPr lang="ru-RU" sz="1400" b="1" dirty="0" smtClean="0">
                <a:latin typeface="Bad Script" pitchFamily="2" charset="0"/>
              </a:rPr>
              <a:t>С его на троне воцаренья</a:t>
            </a:r>
            <a:br>
              <a:rPr lang="ru-RU" sz="1400" b="1" dirty="0" smtClean="0">
                <a:latin typeface="Bad Script" pitchFamily="2" charset="0"/>
              </a:rPr>
            </a:br>
            <a:r>
              <a:rPr lang="ru-RU" sz="1400" b="1" dirty="0" smtClean="0">
                <a:latin typeface="Bad Script" pitchFamily="2" charset="0"/>
              </a:rPr>
              <a:t>Россия славный путь ведет.</a:t>
            </a:r>
          </a:p>
          <a:p>
            <a:endParaRPr lang="ru-RU" sz="1400" dirty="0" smtClean="0"/>
          </a:p>
          <a:p>
            <a:r>
              <a:rPr lang="en-US" sz="1400" dirty="0" smtClean="0"/>
              <a:t>            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Е.Ивлева</a:t>
            </a:r>
            <a:r>
              <a:rPr lang="ru-RU" sz="1400" dirty="0" smtClean="0"/>
              <a:t> 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1\Desktop\книги картинки\uploads_book_book_PNG51024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142908" y="-428652"/>
            <a:ext cx="9431915" cy="750101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-171399"/>
            <a:ext cx="3764574" cy="2821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endParaRPr lang="ru-RU" sz="3600" b="1" dirty="0" smtClean="0">
              <a:solidFill>
                <a:srgbClr val="FF0000"/>
              </a:solidFill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100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3 раунд</a:t>
            </a:r>
            <a:endParaRPr lang="ru-RU" sz="36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spcAft>
                <a:spcPts val="10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« 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На троне вечный </a:t>
            </a:r>
            <a:endParaRPr lang="ru-RU" sz="2400" b="1" dirty="0" smtClean="0">
              <a:solidFill>
                <a:srgbClr val="FF0000"/>
              </a:solidFill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10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был 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работник</a:t>
            </a: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»</a:t>
            </a:r>
          </a:p>
          <a:p>
            <a:pPr algn="ctr">
              <a:spcAft>
                <a:spcPts val="1000"/>
              </a:spcAft>
            </a:pPr>
            <a:endParaRPr lang="ru-RU" sz="2400" b="1" dirty="0" smtClean="0">
              <a:solidFill>
                <a:srgbClr val="FF0000"/>
              </a:solidFill>
              <a:latin typeface="Times New Roman"/>
              <a:ea typeface="Calibri"/>
              <a:cs typeface="Times New Roman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14680290"/>
              </p:ext>
            </p:extLst>
          </p:nvPr>
        </p:nvGraphicFramePr>
        <p:xfrm>
          <a:off x="4598122" y="-16934"/>
          <a:ext cx="4150342" cy="6635687"/>
        </p:xfrm>
        <a:graphic>
          <a:graphicData uri="http://schemas.openxmlformats.org/drawingml/2006/table">
            <a:tbl>
              <a:tblPr firstRow="1" firstCol="1" bandRow="1"/>
              <a:tblGrid>
                <a:gridCol w="330918"/>
                <a:gridCol w="2025555"/>
                <a:gridCol w="1793869"/>
              </a:tblGrid>
              <a:tr h="35668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№/п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285" marR="31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       Вопрос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285" marR="31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Ответ</a:t>
                      </a: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285" marR="31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44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1285" marR="31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Сколькими ремеслами владел Петр I? 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Перечислите   ремесла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285" marR="31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Плотник, столяр,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слесарь, кузнец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врач,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картограф,</a:t>
                      </a:r>
                      <a:r>
                        <a:rPr lang="ru-RU" sz="12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штурман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артиллерист,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навигатор, кораблестроитель, часовщик,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оружейник, типограф,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архитектор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285" marR="31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155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1285" marR="31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Как называется </a:t>
                      </a:r>
                      <a:endParaRPr lang="ru-RU" sz="12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этот</a:t>
                      </a:r>
                      <a:r>
                        <a:rPr lang="ru-RU" sz="12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памятник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?</a:t>
                      </a:r>
                    </a:p>
                  </a:txBody>
                  <a:tcPr marL="31285" marR="31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 Петр-плотник»</a:t>
                      </a:r>
                    </a:p>
                  </a:txBody>
                  <a:tcPr marL="31285" marR="31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034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1285" marR="31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 какой науке Пётр </a:t>
                      </a:r>
                      <a:r>
                        <a:rPr lang="en-US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I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испытывал особое пристрастие</a:t>
                      </a:r>
                      <a:r>
                        <a:rPr lang="ru-RU" sz="12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?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285" marR="31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к стоматологии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285" marR="31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03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31285" marR="31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какой стране Пётр 1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получил звание корабельного плотника ?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285" marR="31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Голландии</a:t>
                      </a:r>
                    </a:p>
                  </a:txBody>
                  <a:tcPr marL="31285" marR="31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918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31285" marR="31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 Нет ремесла мудренее…..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Какому ремеслу так и не смог обучиться Петр </a:t>
                      </a:r>
                      <a:r>
                        <a:rPr lang="en-US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?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285" marR="31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лапотному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285" marR="31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675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31285" marR="31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Какой корабль Петр I называл «дедушкой русского флота»?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285" marR="31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Бот « Святой Николай»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285" marR="31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122" name="Picture 2" descr="C:\Users\User\Desktop\poltava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9" y="3933056"/>
            <a:ext cx="2016223" cy="252028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971600" y="1916833"/>
            <a:ext cx="28083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b="1" dirty="0" smtClean="0">
              <a:latin typeface="Bad Script" pitchFamily="2" charset="0"/>
            </a:endParaRPr>
          </a:p>
          <a:p>
            <a:endParaRPr lang="ru-RU" sz="1400" b="1" dirty="0" smtClean="0">
              <a:latin typeface="Bad Script" pitchFamily="2" charset="0"/>
            </a:endParaRPr>
          </a:p>
          <a:p>
            <a:r>
              <a:rPr lang="ru-RU" sz="1400" b="1" dirty="0" smtClean="0">
                <a:latin typeface="Bad Script" pitchFamily="2" charset="0"/>
              </a:rPr>
              <a:t>Пилить, строгать любил. Тем паче</a:t>
            </a:r>
            <a:br>
              <a:rPr lang="ru-RU" sz="1400" b="1" dirty="0" smtClean="0">
                <a:latin typeface="Bad Script" pitchFamily="2" charset="0"/>
              </a:rPr>
            </a:br>
            <a:r>
              <a:rPr lang="ru-RU" sz="1400" b="1" dirty="0" smtClean="0">
                <a:latin typeface="Bad Script" pitchFamily="2" charset="0"/>
              </a:rPr>
              <a:t>Любил пальбу и тарарам.</a:t>
            </a:r>
            <a:br>
              <a:rPr lang="ru-RU" sz="1400" b="1" dirty="0" smtClean="0">
                <a:latin typeface="Bad Script" pitchFamily="2" charset="0"/>
              </a:rPr>
            </a:br>
            <a:r>
              <a:rPr lang="ru-RU" sz="1400" b="1" dirty="0" smtClean="0">
                <a:latin typeface="Bad Script" pitchFamily="2" charset="0"/>
              </a:rPr>
              <a:t>Он даже тешился иначе,</a:t>
            </a:r>
            <a:br>
              <a:rPr lang="ru-RU" sz="1400" b="1" dirty="0" smtClean="0">
                <a:latin typeface="Bad Script" pitchFamily="2" charset="0"/>
              </a:rPr>
            </a:br>
            <a:r>
              <a:rPr lang="ru-RU" sz="1400" b="1" dirty="0" smtClean="0">
                <a:latin typeface="Bad Script" pitchFamily="2" charset="0"/>
              </a:rPr>
              <a:t>Чем было принято царям.</a:t>
            </a:r>
          </a:p>
          <a:p>
            <a:pPr algn="r"/>
            <a:r>
              <a:rPr lang="ru-RU" sz="1400" b="1" dirty="0" smtClean="0">
                <a:latin typeface="Bad Script" pitchFamily="2" charset="0"/>
              </a:rPr>
              <a:t>                    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П.Великжанин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400" b="1" dirty="0" smtClean="0">
              <a:latin typeface="Bad Script" pitchFamily="2" charset="0"/>
            </a:endParaRPr>
          </a:p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User\Desktop\4.01.8_Памятник_Петру-плотнику_в_Заандам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2204864"/>
            <a:ext cx="720080" cy="648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1\Desktop\книги картинки\uploads_book_book_PNG51024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164637" y="-428652"/>
            <a:ext cx="9431915" cy="750101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0"/>
            <a:ext cx="3960440" cy="2195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40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</a:t>
            </a:r>
          </a:p>
          <a:p>
            <a:pPr>
              <a:spcAft>
                <a:spcPts val="1000"/>
              </a:spcAft>
            </a:pPr>
            <a:r>
              <a:rPr lang="ru-RU" sz="40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4 </a:t>
            </a:r>
            <a:r>
              <a:rPr lang="ru-RU" sz="36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раунд</a:t>
            </a:r>
            <a:endParaRPr lang="ru-RU" sz="3600" dirty="0" smtClean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spcAft>
                <a:spcPts val="100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«Загадки Петра Великого » </a:t>
            </a:r>
            <a:endParaRPr lang="ru-RU" sz="2000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98355833"/>
              </p:ext>
            </p:extLst>
          </p:nvPr>
        </p:nvGraphicFramePr>
        <p:xfrm>
          <a:off x="4932040" y="0"/>
          <a:ext cx="3838128" cy="7263012"/>
        </p:xfrm>
        <a:graphic>
          <a:graphicData uri="http://schemas.openxmlformats.org/drawingml/2006/table">
            <a:tbl>
              <a:tblPr firstRow="1" firstCol="1" bandRow="1"/>
              <a:tblGrid>
                <a:gridCol w="326436"/>
                <a:gridCol w="2277066"/>
                <a:gridCol w="1234626"/>
              </a:tblGrid>
              <a:tr h="50019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№/п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505" marR="54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             Вопрос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505" marR="54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Ответ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505" marR="54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742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505" marR="54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Чего желали в петровские времена, говоря: «</a:t>
                      </a:r>
                      <a:r>
                        <a:rPr lang="ru-RU" sz="1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Салфет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 Вашей милости!»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505" marR="54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 петровские времена так желали доброго здравия. 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505" marR="54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957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505" marR="54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Чтобы научить солдат различать лево и право, Петр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 приказал примотать им на левую ногу это, а на правую —это… Что же именно?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505" marR="54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На левую ногу сено, а на правую — солому.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505" marR="54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77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505" marR="54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0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0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0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Что это ?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505" marR="54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Жетон, сообщающий, что деньги за ношение бороды и усов заплачены.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505" marR="54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733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505" marR="54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Кому запрещалось в эпоху Петра  I занимать государственные должности?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Людям с рыжими волосами или косоглазием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44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505" marR="54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Чем приказал чистить и отбеливать зубы  Петр </a:t>
                      </a:r>
                      <a:r>
                        <a:rPr lang="en-US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  богатым женщинам с почерневшими зубами?</a:t>
                      </a:r>
                    </a:p>
                  </a:txBody>
                  <a:tcPr marL="54505" marR="54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мелом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505" marR="54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32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505" marR="54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Какая  мера должна была отучить солдат вытирать рукавом рот после еды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?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 Ведь полотно, из которого шились их мундиры, было дорогим, и его необходимо было беречь.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505" marR="54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солдатские мундиры</a:t>
                      </a:r>
                      <a:r>
                        <a:rPr lang="ru-RU" sz="1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пришивались пуговицы 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505" marR="54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Picture 4" descr="C:\Users\User\Desktop\poltava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5" y="3861048"/>
            <a:ext cx="2088232" cy="2664296"/>
          </a:xfrm>
          <a:prstGeom prst="rect">
            <a:avLst/>
          </a:prstGeom>
          <a:noFill/>
        </p:spPr>
      </p:pic>
      <p:pic>
        <p:nvPicPr>
          <p:cNvPr id="1026" name="Picture 2" descr="C:\Users\User\Desktop\t1517731244a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2564904"/>
            <a:ext cx="1152128" cy="10081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3290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1\Desktop\книги картинки\uploads_book_book_PNG51024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164637" y="-428652"/>
            <a:ext cx="9431915" cy="750101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188640"/>
            <a:ext cx="3867752" cy="1082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5раунд</a:t>
            </a:r>
            <a:endParaRPr lang="ru-RU" sz="36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spcAft>
                <a:spcPts val="100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«Он смело сеял просвещенье »</a:t>
            </a:r>
            <a:endParaRPr lang="ru-RU" sz="2000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99629409"/>
              </p:ext>
            </p:extLst>
          </p:nvPr>
        </p:nvGraphicFramePr>
        <p:xfrm>
          <a:off x="4562333" y="167268"/>
          <a:ext cx="4186131" cy="6358135"/>
        </p:xfrm>
        <a:graphic>
          <a:graphicData uri="http://schemas.openxmlformats.org/drawingml/2006/table">
            <a:tbl>
              <a:tblPr firstRow="1" firstCol="1" bandRow="1"/>
              <a:tblGrid>
                <a:gridCol w="333040"/>
                <a:gridCol w="2115232"/>
                <a:gridCol w="1737859"/>
              </a:tblGrid>
              <a:tr h="1815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№\</a:t>
                      </a:r>
                      <a:r>
                        <a:rPr lang="ru-RU" sz="12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66" marR="311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Вопрос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66" marR="311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Ответ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66" marR="311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974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66" marR="311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Как назывались особые школы,</a:t>
                      </a:r>
                      <a:r>
                        <a:rPr lang="ru-RU" sz="12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открытые при Петре</a:t>
                      </a:r>
                      <a:r>
                        <a:rPr lang="en-US" sz="12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I</a:t>
                      </a:r>
                      <a:r>
                        <a:rPr lang="ru-RU" sz="12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в провинциальных городах </a:t>
                      </a:r>
                      <a:r>
                        <a:rPr lang="en-US" sz="12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166" marR="311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цифирные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166" marR="311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09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66" marR="311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Как</a:t>
                      </a:r>
                      <a:r>
                        <a:rPr lang="ru-RU" sz="12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называется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музей, в котором представлены</a:t>
                      </a:r>
                      <a:r>
                        <a:rPr lang="ru-RU" sz="12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личные коллекции Петра</a:t>
                      </a:r>
                      <a:r>
                        <a:rPr lang="en-US" sz="12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I</a:t>
                      </a:r>
                      <a:r>
                        <a:rPr lang="ru-RU" sz="12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, привезённые им из разных уголков мира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?</a:t>
                      </a: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66" marR="311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Кунсткамера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66" marR="311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926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66" marR="311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Этот новый счет лет, которым пользуемся и мы сейчас, был введен в 1700 г. 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166" marR="311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европейское летосчисление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166" marR="311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60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66" marR="311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Какое</a:t>
                      </a:r>
                      <a:r>
                        <a:rPr lang="ru-RU" sz="12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учебное учреждение было основано Петром </a:t>
                      </a:r>
                      <a:r>
                        <a:rPr lang="en-US" sz="12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</a:t>
                      </a:r>
                      <a:r>
                        <a:rPr lang="ru-RU" sz="12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в 1714 году?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166" marR="311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Морская академия 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166" marR="311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772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66" marR="311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При Петре стала выходить первая в России печатная газета. Ее полное название ?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166" marR="311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«Ведомости о военных и иных делах, достойных знания и памяти, случившихся в Московском государстве и во иных окрестных странах»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166" marR="311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878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66" marR="311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Благодаря Петру  был введен более понятный и легкий в написании шрифт , что помогло быстрее и проще обучать будущих специалистов. Как он назывался ?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166" marR="311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гражданский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166" marR="311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Picture 4" descr="C:\Users\User\Desktop\poltava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5" y="3861048"/>
            <a:ext cx="2088232" cy="266429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27584" y="1844824"/>
            <a:ext cx="29523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Bad Script" pitchFamily="2" charset="0"/>
              </a:rPr>
              <a:t>Не дал он Руси утонуть</a:t>
            </a:r>
            <a:br>
              <a:rPr lang="ru-RU" sz="1400" b="1" dirty="0" smtClean="0">
                <a:latin typeface="Bad Script" pitchFamily="2" charset="0"/>
              </a:rPr>
            </a:br>
            <a:r>
              <a:rPr lang="ru-RU" sz="1400" b="1" dirty="0" smtClean="0">
                <a:latin typeface="Bad Script" pitchFamily="2" charset="0"/>
              </a:rPr>
              <a:t>В невежества бурном потопе:</a:t>
            </a:r>
            <a:br>
              <a:rPr lang="ru-RU" sz="1400" b="1" dirty="0" smtClean="0">
                <a:latin typeface="Bad Script" pitchFamily="2" charset="0"/>
              </a:rPr>
            </a:br>
            <a:r>
              <a:rPr lang="ru-RU" sz="1400" b="1" dirty="0" smtClean="0">
                <a:latin typeface="Bad Script" pitchFamily="2" charset="0"/>
              </a:rPr>
              <a:t>Открыл он к познанию путь,</a:t>
            </a:r>
            <a:br>
              <a:rPr lang="ru-RU" sz="1400" b="1" dirty="0" smtClean="0">
                <a:latin typeface="Bad Script" pitchFamily="2" charset="0"/>
              </a:rPr>
            </a:br>
            <a:r>
              <a:rPr lang="ru-RU" sz="1400" b="1" dirty="0" smtClean="0">
                <a:latin typeface="Bad Script" pitchFamily="2" charset="0"/>
              </a:rPr>
              <a:t>Окно прорубил он в Европу.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А.Пушкин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3290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75" y="-320675"/>
            <a:ext cx="9431338" cy="749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46634" y="260648"/>
            <a:ext cx="3726160" cy="2149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sz="40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6</a:t>
            </a:r>
            <a:r>
              <a:rPr lang="ru-RU" sz="40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раунд</a:t>
            </a:r>
            <a:endParaRPr lang="ru-RU" sz="40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«Железная логика»</a:t>
            </a:r>
            <a:endParaRPr lang="ru-RU" sz="2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endParaRPr lang="ru-RU" sz="1400" b="1" dirty="0" smtClean="0">
              <a:latin typeface="Times New Roman"/>
              <a:ea typeface="Calibri"/>
              <a:cs typeface="Times New Roman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50140189"/>
              </p:ext>
            </p:extLst>
          </p:nvPr>
        </p:nvGraphicFramePr>
        <p:xfrm>
          <a:off x="4860032" y="198627"/>
          <a:ext cx="3600400" cy="6542741"/>
        </p:xfrm>
        <a:graphic>
          <a:graphicData uri="http://schemas.openxmlformats.org/drawingml/2006/table">
            <a:tbl>
              <a:tblPr firstRow="1" firstCol="1" bandRow="1"/>
              <a:tblGrid>
                <a:gridCol w="307369"/>
                <a:gridCol w="2543230"/>
                <a:gridCol w="749801"/>
              </a:tblGrid>
              <a:tr h="53919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№\п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Вопрос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Ответ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086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«Окно в Европу»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39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«Табель о рангах"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879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	</a:t>
                      </a: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Петр I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39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Северная война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155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Заячий остров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«Медный всадник»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794" marR="38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177" name="Рисунок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84" t="26111" r="4787" b="25835"/>
          <a:stretch>
            <a:fillRect/>
          </a:stretch>
        </p:blipFill>
        <p:spPr bwMode="auto">
          <a:xfrm>
            <a:off x="5314529" y="898550"/>
            <a:ext cx="1809750" cy="7191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Рисунок 1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085" t="33888" r="11662" b="33888"/>
          <a:stretch>
            <a:fillRect/>
          </a:stretch>
        </p:blipFill>
        <p:spPr bwMode="auto">
          <a:xfrm>
            <a:off x="5314529" y="2060848"/>
            <a:ext cx="2079302" cy="6184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Рисунок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502" t="26944" r="27287" b="27499"/>
          <a:stretch>
            <a:fillRect/>
          </a:stretch>
        </p:blipFill>
        <p:spPr bwMode="auto">
          <a:xfrm>
            <a:off x="5580112" y="2962392"/>
            <a:ext cx="1664964" cy="7007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Рисунок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959" t="29443" r="15204" b="35278"/>
          <a:stretch>
            <a:fillRect/>
          </a:stretch>
        </p:blipFill>
        <p:spPr bwMode="auto">
          <a:xfrm>
            <a:off x="5315702" y="3861048"/>
            <a:ext cx="2138546" cy="7988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Рисунок 8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833" t="31944" r="2287" b="33611"/>
          <a:stretch/>
        </p:blipFill>
        <p:spPr bwMode="auto">
          <a:xfrm>
            <a:off x="5201062" y="4983261"/>
            <a:ext cx="2423063" cy="6786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Рисунок 9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960" t="31451" r="28120" b="29723"/>
          <a:stretch/>
        </p:blipFill>
        <p:spPr bwMode="auto">
          <a:xfrm>
            <a:off x="5572862" y="5877272"/>
            <a:ext cx="1872208" cy="8042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Users\User\Desktop\poltava-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47665" y="3861048"/>
            <a:ext cx="2088232" cy="2664296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827584" y="2060848"/>
            <a:ext cx="34563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Bad Script" pitchFamily="2" charset="0"/>
              </a:rPr>
              <a:t>« Логика — это искусство приходить к непредсказуемому выводу» </a:t>
            </a:r>
          </a:p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С.Джонсон</a:t>
            </a:r>
          </a:p>
        </p:txBody>
      </p:sp>
    </p:spTree>
    <p:extLst>
      <p:ext uri="{BB962C8B-B14F-4D97-AF65-F5344CB8AC3E}">
        <p14:creationId xmlns="" xmlns:p14="http://schemas.microsoft.com/office/powerpoint/2010/main" val="373290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771</TotalTime>
  <Words>1197</Words>
  <Application>Microsoft Office PowerPoint</Application>
  <PresentationFormat>Экран (4:3)</PresentationFormat>
  <Paragraphs>245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admin</cp:lastModifiedBy>
  <cp:revision>68</cp:revision>
  <dcterms:created xsi:type="dcterms:W3CDTF">2021-06-07T19:35:58Z</dcterms:created>
  <dcterms:modified xsi:type="dcterms:W3CDTF">2025-08-18T06:52:46Z</dcterms:modified>
</cp:coreProperties>
</file>