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1" r:id="rId1"/>
  </p:sldMasterIdLst>
  <p:sldIdLst>
    <p:sldId id="279" r:id="rId2"/>
    <p:sldId id="325" r:id="rId3"/>
    <p:sldId id="353" r:id="rId4"/>
    <p:sldId id="327" r:id="rId5"/>
    <p:sldId id="324" r:id="rId6"/>
    <p:sldId id="355" r:id="rId7"/>
    <p:sldId id="356" r:id="rId8"/>
    <p:sldId id="357" r:id="rId9"/>
    <p:sldId id="364" r:id="rId10"/>
    <p:sldId id="365" r:id="rId11"/>
    <p:sldId id="363" r:id="rId12"/>
    <p:sldId id="359" r:id="rId13"/>
    <p:sldId id="360" r:id="rId14"/>
    <p:sldId id="361" r:id="rId15"/>
    <p:sldId id="362" r:id="rId16"/>
    <p:sldId id="3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8E3F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1234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0CA4F01-3A10-4C56-B105-6DFE7EE6A8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4500" y="1122363"/>
            <a:ext cx="4455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628C57F-1C6E-48AB-9EB2-B9D2115149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4500" y="3602038"/>
            <a:ext cx="4455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3D61CCF-1AA2-477D-BB43-394F4FF2AC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C92812D-0C7E-43F6-9CA0-68260C64E259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48E5C8B-8241-4634-BF74-6CAD9BBFD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E815632-C098-4C85-A2F9-3C37EE833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26FD1E-AA18-4949-B934-F61B7FDA66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2D3A4D4-35AA-4694-9B20-07F32097AAD2}"/>
              </a:ext>
            </a:extLst>
          </p:cNvPr>
          <p:cNvSpPr/>
          <p:nvPr userDrawn="1"/>
        </p:nvSpPr>
        <p:spPr>
          <a:xfrm>
            <a:off x="7254000" y="0"/>
            <a:ext cx="1890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исунок 8">
            <a:extLst>
              <a:ext uri="{FF2B5EF4-FFF2-40B4-BE49-F238E27FC236}">
                <a16:creationId xmlns="" xmlns:a16="http://schemas.microsoft.com/office/drawing/2014/main" id="{5A68EAE1-F6CF-42CF-8F4F-5DAF349AC9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19893" y="481013"/>
            <a:ext cx="2868215" cy="589597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4348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0CA4F01-3A10-4C56-B105-6DFE7EE6A8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4500" y="1122363"/>
            <a:ext cx="4455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628C57F-1C6E-48AB-9EB2-B9D2115149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4500" y="3602038"/>
            <a:ext cx="4455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3D61CCF-1AA2-477D-BB43-394F4FF2AC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C92812D-0C7E-43F6-9CA0-68260C64E259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48E5C8B-8241-4634-BF74-6CAD9BBFD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E815632-C098-4C85-A2F9-3C37EE833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26FD1E-AA18-4949-B934-F61B7FDA66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2D3A4D4-35AA-4694-9B20-07F32097AAD2}"/>
              </a:ext>
            </a:extLst>
          </p:cNvPr>
          <p:cNvSpPr/>
          <p:nvPr userDrawn="1"/>
        </p:nvSpPr>
        <p:spPr>
          <a:xfrm>
            <a:off x="7254000" y="0"/>
            <a:ext cx="1890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исунок 8">
            <a:extLst>
              <a:ext uri="{FF2B5EF4-FFF2-40B4-BE49-F238E27FC236}">
                <a16:creationId xmlns="" xmlns:a16="http://schemas.microsoft.com/office/drawing/2014/main" id="{5A68EAE1-F6CF-42CF-8F4F-5DAF349AC9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19893" y="481013"/>
            <a:ext cx="2868215" cy="589597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43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10/30/2023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school-collection.edu.ru/" TargetMode="Externa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ru.calameo.com/read/001219421a13b416d2013" TargetMode="Externa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/>
          <p:cNvSpPr txBox="1">
            <a:spLocks/>
          </p:cNvSpPr>
          <p:nvPr/>
        </p:nvSpPr>
        <p:spPr>
          <a:xfrm>
            <a:off x="785786" y="642918"/>
            <a:ext cx="6000792" cy="22145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rgbClr val="990033"/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i="1" dirty="0" smtClean="0">
                <a:ln w="11430"/>
                <a:solidFill>
                  <a:srgbClr val="990033"/>
                </a:solidFill>
                <a:latin typeface="Monotype Corsiva" pitchFamily="66" charset="0"/>
                <a:ea typeface="+mj-ea"/>
                <a:cs typeface="+mj-cs"/>
              </a:rPr>
              <a:t>Всероссийский конкурс профессионального мастерства педагогов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000" b="1" i="1" dirty="0" smtClean="0">
                <a:ln w="11430"/>
                <a:solidFill>
                  <a:schemeClr val="tx2"/>
                </a:solidFill>
                <a:latin typeface="Monotype Corsiva" pitchFamily="66" charset="0"/>
                <a:ea typeface="+mj-ea"/>
                <a:cs typeface="+mj-cs"/>
              </a:rPr>
              <a:t>«Мой лучший урок»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000" b="1" i="1" dirty="0" smtClean="0">
                <a:ln w="11430"/>
                <a:solidFill>
                  <a:schemeClr val="tx2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endParaRPr kumimoji="0" lang="ru-RU" sz="4000" b="1" i="1" u="none" strike="noStrike" kern="1200" normalizeH="0" baseline="0" noProof="0" dirty="0">
              <a:ln w="11430"/>
              <a:solidFill>
                <a:schemeClr val="tx2"/>
              </a:solidFill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21" name="Рисунок 20" descr="https://i8.photo.2gis.com/images/branch/39/5488762069906698_01f2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2571744"/>
            <a:ext cx="5429288" cy="38576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4412" t="7937" r="7351" b="12698"/>
          <a:stretch>
            <a:fillRect/>
          </a:stretch>
        </p:blipFill>
        <p:spPr bwMode="auto">
          <a:xfrm>
            <a:off x="7286644" y="357166"/>
            <a:ext cx="180023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7286644" y="2571744"/>
            <a:ext cx="1857356" cy="23574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rgbClr val="990033"/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000" b="1" i="1" dirty="0" smtClean="0">
                <a:ln w="11430"/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Борисевич Инна Васильевна, учитель русского языка и литературы «Белоярская СОШ №1»,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000" b="1" i="1" dirty="0" err="1" smtClean="0">
                <a:ln w="11430"/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пгт</a:t>
            </a:r>
            <a:r>
              <a:rPr lang="ru-RU" sz="2000" b="1" i="1" dirty="0" smtClean="0">
                <a:ln w="11430"/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Белый Яр, </a:t>
            </a:r>
            <a:r>
              <a:rPr lang="ru-RU" sz="2000" b="1" i="1" dirty="0" err="1" smtClean="0">
                <a:ln w="11430"/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Сургутский</a:t>
            </a:r>
            <a:r>
              <a:rPr lang="ru-RU" sz="2000" b="1" i="1" dirty="0" smtClean="0">
                <a:ln w="11430"/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район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000" b="1" i="1" dirty="0" smtClean="0">
                <a:ln w="11430"/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endParaRPr kumimoji="0" lang="ru-RU" sz="2000" b="1" i="1" u="none" strike="noStrike" kern="1200" normalizeH="0" baseline="0" noProof="0" dirty="0">
              <a:ln w="11430"/>
              <a:solidFill>
                <a:schemeClr val="bg1"/>
              </a:solidFill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7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428860" y="357166"/>
            <a:ext cx="66436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Представители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Зелёной шляпы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отвечают за  идеи. Басня  не только развлекательный жанр. В ней заключается глубокий смысл. Это серьезный жанр. Существуют ребусы, в которых  зашифрованы предметы,  имена героев, названия басен.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чем заключается идея басни, помогут понять ребусы. 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Задание: расшифруйте ребусы.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2428860" y="5572140"/>
            <a:ext cx="642942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Представители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Синей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шляпы помогут нам понять, смогли ли мы достичь  целей урока?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ответить на поставленные вопросы по теме «Басенный мир  И.А.Крылова».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Зеленая - альтернативные пути, творческий подход, креативные идеи. 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14290"/>
            <a:ext cx="2214578" cy="1530595"/>
          </a:xfrm>
          <a:prstGeom prst="rect">
            <a:avLst/>
          </a:prstGeom>
          <a:noFill/>
        </p:spPr>
      </p:pic>
      <p:pic>
        <p:nvPicPr>
          <p:cNvPr id="12" name="Picture 4" descr="котелок. без фона. цилиндр. модные аксессуары. бейсболка. картинки. прозрач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571744"/>
            <a:ext cx="2143140" cy="1452977"/>
          </a:xfrm>
          <a:prstGeom prst="rect">
            <a:avLst/>
          </a:prstGeom>
          <a:noFill/>
        </p:spPr>
      </p:pic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2428860" y="1928802"/>
            <a:ext cx="621510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Представители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Черной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шляпы расскажут, какие пороки обличает Крылов?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Найди пару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Вам предлагаются перепутанные карточки. Нужно составить пары: герой- недостаток.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Лисица - злость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Осёл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упрямство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Волк - хитрость.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Заяц - самовлюбленность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Стрекоза - легкомыслие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Ворона - трусливость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Лебедь, рак и щука - неумение работать совместно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Мартышка - глупость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Медведь - невежество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Кукушка и Петух - лесть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4" descr="Синяя Шляпа - Ковбойская Шляпа Черно-Белый Клипарт скачать бесплатно прозра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885" t="4615" r="12243" b="4615"/>
          <a:stretch>
            <a:fillRect/>
          </a:stretch>
        </p:blipFill>
        <p:spPr bwMode="auto">
          <a:xfrm>
            <a:off x="214282" y="4857760"/>
            <a:ext cx="2237584" cy="1500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6681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500042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Физультминутка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44" y="1142984"/>
            <a:ext cx="707236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Учащиеся выполняют упражнения</a:t>
            </a: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Учитель называет животных, а дети ставят </a:t>
            </a:r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руки на пояс</a:t>
            </a:r>
            <a:r>
              <a:rPr lang="ru-RU" sz="2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если животное-персонаж положительный (символизирует справедливого человека); </a:t>
            </a:r>
          </a:p>
          <a:p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руки на голову</a:t>
            </a:r>
            <a:r>
              <a:rPr lang="ru-RU" sz="2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если отрицательный (символизирует бедового, неправого человека).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92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500042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Актуализация знаний 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44" y="1142984"/>
            <a:ext cx="707236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Учитель: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устанавливает осознанность восприятия материала.</a:t>
            </a:r>
            <a:b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организует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работу по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защите проектной деятельности.</a:t>
            </a:r>
          </a:p>
          <a:p>
            <a:pPr>
              <a:buFontTx/>
              <a:buChar char="-"/>
            </a:pPr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Презентация работы групп. </a:t>
            </a:r>
            <a:endParaRPr lang="ru-RU" sz="20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92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500042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Подведение итогов 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44" y="1142984"/>
            <a:ext cx="707236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Учитель устанавливает осознанность восприятия. 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Организует деятельность по применению полученных знаний.</a:t>
            </a: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синквейна</a:t>
            </a:r>
            <a:endParaRPr lang="ru-RU" sz="2000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92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500042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Рефлексивно-оценочный этап 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44" y="1142984"/>
            <a:ext cx="707236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Учитель организует рефлексию</a:t>
            </a: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Обучающиеся осуществляют самооценку собственной учебной  деятельности, соотносят цель и результаты, степень их соответствия.</a:t>
            </a: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92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500042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Домашнее задание 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44" y="1142984"/>
            <a:ext cx="70723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Учитель объясняет домашнее задание творческого характера</a:t>
            </a:r>
          </a:p>
        </p:txBody>
      </p:sp>
    </p:spTree>
    <p:extLst>
      <p:ext uri="{BB962C8B-B14F-4D97-AF65-F5344CB8AC3E}">
        <p14:creationId xmlns="" xmlns:p14="http://schemas.microsoft.com/office/powerpoint/2010/main" val="41092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500042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44" y="1142984"/>
            <a:ext cx="707236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Благодарю за внимание.</a:t>
            </a:r>
          </a:p>
          <a:p>
            <a:pPr algn="ctr"/>
            <a:endParaRPr lang="ru-RU" sz="4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Всем творческих успехов!</a:t>
            </a:r>
            <a:endParaRPr lang="ru-RU" sz="4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92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160">
              <a:srgbClr val="BDC8E5"/>
            </a:gs>
            <a:gs pos="0">
              <a:schemeClr val="bg2">
                <a:tint val="40000"/>
                <a:satMod val="350000"/>
              </a:schemeClr>
            </a:gs>
            <a:gs pos="1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357158" y="1428736"/>
            <a:ext cx="8501122" cy="5143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rgbClr val="990033"/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i="1" dirty="0" smtClean="0">
                <a:ln w="11430"/>
                <a:solidFill>
                  <a:schemeClr val="tx2"/>
                </a:solidFill>
                <a:latin typeface="Monotype Corsiva" pitchFamily="66" charset="0"/>
                <a:ea typeface="+mj-ea"/>
                <a:cs typeface="+mj-cs"/>
              </a:rPr>
              <a:t>Урок  литературы в 5 классе</a:t>
            </a:r>
          </a:p>
          <a:p>
            <a:pPr lvl="0" algn="ctr">
              <a:spcBef>
                <a:spcPct val="0"/>
              </a:spcBef>
              <a:defRPr/>
            </a:pPr>
            <a:endParaRPr lang="ru-RU" sz="4000" b="1" i="1" dirty="0" smtClean="0">
              <a:ln w="11430"/>
              <a:solidFill>
                <a:schemeClr val="tx2"/>
              </a:solidFill>
              <a:latin typeface="Monotype Corsiva" pitchFamily="66" charset="0"/>
              <a:ea typeface="+mj-ea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ru-RU" sz="3200" b="1" dirty="0" smtClean="0">
                <a:ln w="11430"/>
                <a:latin typeface="Times New Roman" pitchFamily="18" charset="0"/>
                <a:ea typeface="+mj-ea"/>
                <a:cs typeface="Times New Roman" pitchFamily="18" charset="0"/>
              </a:rPr>
              <a:t>Тема: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Басенный мир И. А. Крылова.</a:t>
            </a:r>
          </a:p>
          <a:p>
            <a:pPr lvl="0">
              <a:spcBef>
                <a:spcPct val="0"/>
              </a:spcBef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Тип урока: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урок обобщения и закрепления изученного материала.</a:t>
            </a:r>
          </a:p>
          <a:p>
            <a:pPr lvl="0">
              <a:spcBef>
                <a:spcPct val="0"/>
              </a:spcBef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Форма урока: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повторительно-обобщающий  (урок-практикум).</a:t>
            </a:r>
          </a:p>
          <a:p>
            <a:pPr lvl="0">
              <a:spcBef>
                <a:spcPct val="0"/>
              </a:spcBef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Формы контроля: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комбинированный метод (сочетание индивидуального с групповым и фронтальным), метод самоконтроля.</a:t>
            </a:r>
          </a:p>
          <a:p>
            <a:pPr lvl="0">
              <a:spcBef>
                <a:spcPct val="0"/>
              </a:spcBef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  <a:defRPr/>
            </a:pPr>
            <a:endParaRPr lang="ru-RU" sz="2000" b="1" dirty="0" smtClean="0">
              <a:ln w="11430"/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4000" b="1" i="1" dirty="0" smtClean="0">
                <a:ln w="11430"/>
                <a:solidFill>
                  <a:schemeClr val="tx2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endParaRPr kumimoji="0" lang="ru-RU" sz="4000" b="1" i="1" u="none" strike="noStrike" kern="1200" normalizeH="0" baseline="0" noProof="0" dirty="0">
              <a:ln w="11430"/>
              <a:solidFill>
                <a:schemeClr val="tx2"/>
              </a:solidFill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527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160">
              <a:srgbClr val="BDC8E5"/>
            </a:gs>
            <a:gs pos="0">
              <a:schemeClr val="bg2">
                <a:tint val="40000"/>
                <a:satMod val="350000"/>
              </a:schemeClr>
            </a:gs>
            <a:gs pos="1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37066"/>
          <a:ext cx="8858312" cy="6451120"/>
        </p:xfrm>
        <a:graphic>
          <a:graphicData uri="http://schemas.openxmlformats.org/drawingml/2006/table">
            <a:tbl>
              <a:tblPr/>
              <a:tblGrid>
                <a:gridCol w="8858312"/>
              </a:tblGrid>
              <a:tr h="2286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Цели для ученика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Обучающие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формирование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умений  анализа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произведения;</a:t>
                      </a:r>
                      <a:endParaRPr lang="ru-RU" sz="1600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формирование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практических умений и навыков правильного понимания произведения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умение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аргументировать свои мысли.</a:t>
                      </a:r>
                      <a:endParaRPr lang="ru-RU" sz="1600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Развивающие:</a:t>
                      </a:r>
                      <a:endParaRPr lang="ru-RU" sz="1600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развитие логического мышления, коммуникативных умений,  познавательного интереса.</a:t>
                      </a:r>
                      <a:endParaRPr lang="ru-RU" sz="1600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Воспитывающие:</a:t>
                      </a:r>
                      <a:endParaRPr lang="ru-RU" sz="1600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воспитание бережного отношения к слову, воспитание культуры поведения при фронтальной и групповой  работе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8275" marR="38275" marT="35440" marB="354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71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Цели для учителя</a:t>
                      </a:r>
                      <a:endParaRPr lang="ru-RU" sz="2000" dirty="0" smtClean="0">
                        <a:solidFill>
                          <a:schemeClr val="tx2"/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Образовательные: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расширение представления о басне как одном из старейших жанров литературы; знакомство с жанрами классической литературы ХIХ века; развитие умения составлять рассказ с опорой на план; обучение основам анализа произведения.</a:t>
                      </a:r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Развивающие: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создание мотивационной основы для восприятия учебного материала, развитие навыков осмысленного чтения, умения «всматриваться и вслушиваться» в слово художественного произведения,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развитие речи учащихся,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умения актуализировать личный жизненный опыт.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Воспитательные: 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воспитание бережного отношения к слову, толерантности, доброты и чуткости через восприятие произведения.</a:t>
                      </a:r>
                      <a:endParaRPr lang="ru-RU" sz="1600" dirty="0" smtClean="0">
                        <a:solidFill>
                          <a:srgbClr val="000000"/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38275" marR="38275" marT="35440" marB="354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5527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>
            <a:spLocks/>
          </p:cNvSpPr>
          <p:nvPr/>
        </p:nvSpPr>
        <p:spPr>
          <a:xfrm>
            <a:off x="4429124" y="785794"/>
            <a:ext cx="4000989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урока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" name="object 3"/>
          <p:cNvPicPr/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42976" y="642918"/>
            <a:ext cx="1728596" cy="1643126"/>
          </a:xfrm>
          <a:prstGeom prst="rect">
            <a:avLst/>
          </a:prstGeom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00182914"/>
              </p:ext>
            </p:extLst>
          </p:nvPr>
        </p:nvGraphicFramePr>
        <p:xfrm>
          <a:off x="3500430" y="1643050"/>
          <a:ext cx="5302469" cy="3918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2469"/>
              </a:tblGrid>
              <a:tr h="322975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начала урока</a:t>
                      </a:r>
                      <a:endParaRPr lang="ru-RU" sz="1600" b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D8E3F4"/>
                    </a:solidFill>
                  </a:tcPr>
                </a:tc>
              </a:tr>
              <a:tr h="347735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Мотивация к учебной деятельности </a:t>
                      </a:r>
                      <a:endParaRPr lang="ru-RU" sz="1600" b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D8E3F4"/>
                    </a:solidFill>
                  </a:tcPr>
                </a:tc>
              </a:tr>
              <a:tr h="449374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Актуализация знаний и постановка учебной проблемы</a:t>
                      </a:r>
                      <a:endParaRPr lang="ru-RU" sz="1600" b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D8E3F4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Построение проекта выхода из затруднения.</a:t>
                      </a:r>
                      <a:r>
                        <a:rPr lang="ru-RU" sz="16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Работа по теме урока. </a:t>
                      </a:r>
                      <a:endParaRPr lang="ru-RU" sz="1600" b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D8E3F4"/>
                    </a:solidFill>
                  </a:tcPr>
                </a:tc>
              </a:tr>
              <a:tr h="474146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Физкультминутка</a:t>
                      </a:r>
                      <a:endParaRPr lang="ru-RU" sz="1600" b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D8E3F4"/>
                    </a:solidFill>
                  </a:tcPr>
                </a:tc>
              </a:tr>
              <a:tr h="281920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Актуализация знаний</a:t>
                      </a:r>
                      <a:endParaRPr lang="ru-RU" sz="1600" b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D8E3F4"/>
                    </a:solidFill>
                  </a:tcPr>
                </a:tc>
              </a:tr>
              <a:tr h="234672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Подведение итогов</a:t>
                      </a:r>
                      <a:endParaRPr lang="ru-RU" sz="1600" b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D8E3F4"/>
                    </a:solidFill>
                  </a:tcPr>
                </a:tc>
              </a:tr>
              <a:tr h="331440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Рефлексивно-оценочный этап</a:t>
                      </a:r>
                      <a:endParaRPr lang="ru-RU" sz="1600" b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D8E3F4"/>
                    </a:solidFill>
                  </a:tcPr>
                </a:tc>
              </a:tr>
              <a:tr h="212184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Домашнее задание</a:t>
                      </a:r>
                      <a:endParaRPr lang="ru-RU" sz="1600" b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D8E3F4"/>
                    </a:solidFill>
                  </a:tcPr>
                </a:tc>
              </a:tr>
            </a:tbl>
          </a:graphicData>
        </a:graphic>
      </p:graphicFrame>
      <p:pic>
        <p:nvPicPr>
          <p:cNvPr id="12" name="Рисунок 11" descr="2017-10-27 09.33.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357618" y="1643050"/>
            <a:ext cx="2952328" cy="2214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4" descr="C:\Users\Елена\Desktop\фото школа\5 класс фото\20180313_1041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500306"/>
            <a:ext cx="3071834" cy="2303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16681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43042" y="571480"/>
            <a:ext cx="46099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начала урока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44" y="1357298"/>
            <a:ext cx="707236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Психологический настрой детей на урок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Посмотри в глаза своему соседу по парте и мысленно пожелай ему успеха на уроке, улыбнись ему, учителю.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2000" cap="all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ЕДИНой</a:t>
            </a:r>
            <a:r>
              <a:rPr lang="ru-RU" sz="2000" cap="all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ru-RU" sz="2000" cap="all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КОЛЛЕКЦИи</a:t>
            </a:r>
            <a:r>
              <a:rPr lang="ru-RU" sz="2000" cap="all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/>
            </a:r>
            <a:br>
              <a:rPr lang="ru-RU" sz="2000" cap="all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2"/>
              </a:rPr>
            </a:br>
            <a:r>
              <a:rPr lang="ru-RU" sz="2000" cap="all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ЦИФРОВЫХ ОБРАЗОВАТЕЛЬНЫХ РЕСУРСОВ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786190"/>
            <a:ext cx="5610216" cy="283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1092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500042"/>
            <a:ext cx="60341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Мотивация к учебной деятельности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44" y="1357298"/>
            <a:ext cx="7072362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Презентация  к виртуальной экскурсии «В прекрасном мире басен Крылова» </a:t>
            </a:r>
            <a:r>
              <a:rPr lang="ru-RU" sz="2000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http://ru.calameo.com/read/001219421a13b416d2013</a:t>
            </a:r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Под звуки  музыки  «В мире животных» учитель 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читает  стихотворения П.А. Вяземского. 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Беседа по прочитанному. 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Учитель подводит к выводу: пороки может «пощипать» автор в БАСНЯХ!</a:t>
            </a:r>
          </a:p>
          <a:p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500570"/>
            <a:ext cx="5643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Создание технологической карты урока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92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500042"/>
            <a:ext cx="5429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Актуализация знаний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14282" y="1214423"/>
            <a:ext cx="7072362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Подведение детей к формулированию темы 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постановке целей урока</a:t>
            </a: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Родоначальником басенного искусства принято считать древнегреческого поэта-философа и мудреца Эзопа. </a:t>
            </a: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Прослушивание басни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Эзопа.   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 Франции прославился в этом жанре Лафонтен, в Германии — Лессинг, в России — Майков, Сумароков,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Хемницер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Ломоносов.</a:t>
            </a:r>
            <a:endParaRPr lang="ru-RU" sz="2000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s://narodna-osvita.com.ua/uploads/lit-6kl-bondareva/lit-6kl-bondareva-35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714356"/>
            <a:ext cx="2009035" cy="231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7358082" y="3214687"/>
            <a:ext cx="164307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ЭЗОП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древнегреческий поэт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620г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до н.э. –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564г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до н.э.)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Фаны Жан Лафонтен. 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357694"/>
            <a:ext cx="1562087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428596" y="6286520"/>
            <a:ext cx="22145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Жан де Лафонтен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(1621-1695)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Портрет писателя Александра Петровича Сумарокова. "/>
          <p:cNvPicPr/>
          <p:nvPr/>
        </p:nvPicPr>
        <p:blipFill>
          <a:blip r:embed="rId4"/>
          <a:srcRect b="9707"/>
          <a:stretch>
            <a:fillRect/>
          </a:stretch>
        </p:blipFill>
        <p:spPr bwMode="auto">
          <a:xfrm>
            <a:off x="3071802" y="4357694"/>
            <a:ext cx="150019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2643174" y="6072206"/>
            <a:ext cx="23574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Александр Петрович Сумароков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(1717-1777)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Учился в частных пансионах Казани и Симбирска, окончил полковую школу лейб-...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4286256"/>
            <a:ext cx="1554044" cy="192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4857752" y="6215082"/>
            <a:ext cx="28574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Иван Иванович Дмитриев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(1760-1837)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92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500042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по теме урока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2844" y="1142984"/>
            <a:ext cx="707236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Слово учителя о  И.А.Крылове.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Объяснение  технологии приёма «Шесть шляп».</a:t>
            </a: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Учитель даёт каждой группе задание:</a:t>
            </a: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белая шляпа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информация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Какую информацию о баснях Крылова мы сегодня хотим получить?</a:t>
            </a:r>
            <a:b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 баснописцах?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желтая шляпа- оптимизм.</a:t>
            </a:r>
            <a:endParaRPr lang="ru-RU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- Что хорошего в баснях Крылова? 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красная шляпа - чувства.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Инсценировка.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Какие эмоции мы получаем, читая басни Крылова?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зелёная шляпа – идеи.</a:t>
            </a:r>
            <a:endPara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-Как бы ты поступил на месте того или иного героя басни Крылова?</a:t>
            </a:r>
          </a:p>
          <a:p>
            <a:r>
              <a:rPr lang="ru-RU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черная шляпа – негатив.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-Какие пороки обличает И.А.Крылов?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синяя шляпа – вывод.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Какие выводы можно сделать, вспомнив  изученные басни И.А.Крылова? </a:t>
            </a:r>
          </a:p>
          <a:p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92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бейсболка. праздничная шляпа. белый. шляпа ковбоя. прозрачный png. кепка. ш...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14290"/>
            <a:ext cx="2089561" cy="1428760"/>
          </a:xfrm>
          <a:prstGeom prst="rect">
            <a:avLst/>
          </a:prstGeom>
          <a:noFill/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428860" y="285728"/>
            <a:ext cx="66436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Задание для Белой шляпы: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представители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Белой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шляпы, вам необходимо представить информацию:  В русской литературе известный баснописец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И.А.Крылов. А может быть, кто-то  писал басни до И.А.Крылова? Найдите эту информацию, пользуясь материалом карточек и учебником литературы, стр. 34-37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(на столах карточки).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Ковбойская Шляпа Клипарт Черно-Белый скачать бесплатно прозрачный клипарт, ..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1209" t="3077" r="11195" b="3077"/>
          <a:stretch>
            <a:fillRect/>
          </a:stretch>
        </p:blipFill>
        <p:spPr bwMode="auto">
          <a:xfrm>
            <a:off x="142844" y="2071678"/>
            <a:ext cx="2357454" cy="1597829"/>
          </a:xfrm>
          <a:prstGeom prst="rect">
            <a:avLst/>
          </a:prstGeom>
          <a:noFill/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2428892" y="2143116"/>
            <a:ext cx="671510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Задание для Желтой шляпы: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Вам дан ларец, нужно  разобраться с предметами, назвать басню, в которой эти предметы присутствуют.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-Вчера я получила посылку, в которой обнаружила очень странный набор предметов и письмо. Вот оно (Ларец, показывает ребятам)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читает письмо.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Помогите, пожалуйста, вспомнить, из какой басни эти предметы. С благодарностью, ученики 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5б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класса СОШ№3».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Красная шляпа - картинка № 13336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4214818"/>
            <a:ext cx="2286016" cy="1559756"/>
          </a:xfrm>
          <a:prstGeom prst="rect">
            <a:avLst/>
          </a:prstGeom>
          <a:noFill/>
        </p:spPr>
      </p:pic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2571736" y="4714884"/>
            <a:ext cx="642942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Представители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Красной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шляпы нам напомнят, какие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чувства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переживают герои басен Крылова?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Инсценировка басни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Стрекоза и Муравей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(пелеринка, ободок, рубашка, кепка, надувной молоток).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681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2401</TotalTime>
  <Words>808</Words>
  <Application>Microsoft Office PowerPoint</Application>
  <PresentationFormat>Экран (4:3)</PresentationFormat>
  <Paragraphs>145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Пользователь</cp:lastModifiedBy>
  <cp:revision>216</cp:revision>
  <dcterms:modified xsi:type="dcterms:W3CDTF">2023-10-29T20:57:13Z</dcterms:modified>
</cp:coreProperties>
</file>