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9" r:id="rId7"/>
    <p:sldId id="262" r:id="rId8"/>
    <p:sldId id="263" r:id="rId9"/>
    <p:sldId id="264" r:id="rId10"/>
    <p:sldId id="265" r:id="rId11"/>
    <p:sldId id="266" r:id="rId12"/>
    <p:sldId id="270" r:id="rId13"/>
    <p:sldId id="271" r:id="rId14"/>
    <p:sldId id="272" r:id="rId15"/>
    <p:sldId id="267" r:id="rId16"/>
    <p:sldId id="26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Дети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2"/>
                <c:pt idx="0">
                  <c:v>Органические</c:v>
                </c:pt>
                <c:pt idx="1">
                  <c:v>Неорганические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60</c:v>
                </c:pt>
                <c:pt idx="1">
                  <c:v>40</c:v>
                </c:pt>
              </c:numCache>
            </c:numRef>
          </c:val>
        </c:ser>
        <c:firstSliceAng val="0"/>
      </c:pie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Пожилые люди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2"/>
                <c:pt idx="0">
                  <c:v>Органические</c:v>
                </c:pt>
                <c:pt idx="1">
                  <c:v>неорганические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40</c:v>
                </c:pt>
                <c:pt idx="1">
                  <c:v>60</c:v>
                </c:pt>
              </c:numCache>
            </c:numRef>
          </c:val>
        </c:ser>
        <c:firstSliceAng val="0"/>
      </c:pie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Ребус по биологии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928802"/>
            <a:ext cx="335758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Ребус по биологии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857364"/>
            <a:ext cx="350046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Система органов?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642910" y="2143116"/>
            <a:ext cx="428628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5214942" y="4000504"/>
            <a:ext cx="500066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Головки кости образованы _____________________, а трубка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 ______________________ веществом. Губчатое вещество заполнено ___________________ костным мозгом. Он участвует в ____________________. Под компактным веществом находится ________________________ полость. Она заполнена ____________________ костным мозгом. Сверху кость покрыта ______________________, за счёт неё кость растёт в ___________________. На концах головок костей находится __________________, за счёт которого кость растёт в ________________.</a:t>
            </a:r>
          </a:p>
          <a:p>
            <a:pPr algn="just">
              <a:buNone/>
            </a:pPr>
            <a:r>
              <a:rPr lang="ru-RU" i="1" dirty="0" smtClean="0"/>
              <a:t>Хрящ, губчатое вещество, надкостница, компактное вещество, жёлтый, красный, длина, ширина, кроветворение, </a:t>
            </a:r>
            <a:r>
              <a:rPr lang="ru-RU" i="1" dirty="0" err="1" smtClean="0"/>
              <a:t>костно-мозговая</a:t>
            </a:r>
            <a:r>
              <a:rPr lang="ru-RU" i="1" dirty="0" smtClean="0"/>
              <a:t> полость.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Индивидуальная работа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«Слепой текст» стр.33 – 39 учебника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Головки кости образованы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___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губчатым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___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 трубка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___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компактным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__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веществом. Губчатое вещество заполнено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___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красным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___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костным мозгом. Он участвует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кроветворении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_____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Под компактным веществом находится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костно-мозговая___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полость. Она заполнена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_желтым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костным мозгом. Сверху кость покрыта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___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надкостницей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__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за счёт неё кость растёт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___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ширину__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концах головок костей находится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__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хрящ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за счёт которого кость растёт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___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длину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i="1" dirty="0" smtClean="0"/>
              <a:t>Хрящ, губчатое вещество, надкостница, компактное вещество, жёлтый, красный, длина, ширина, кроветворение, </a:t>
            </a:r>
            <a:r>
              <a:rPr lang="ru-RU" i="1" dirty="0" err="1" smtClean="0"/>
              <a:t>костно-мозговая</a:t>
            </a:r>
            <a:r>
              <a:rPr lang="ru-RU" i="1" dirty="0" smtClean="0"/>
              <a:t>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Эталон ответа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/>
              <a:t>1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Какие вещества придают кости гибкость и упругость?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органические; б) неорганические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Выберите функции скелета из списка: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газообмен; б) опора; в) защита; г) кроветворение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К какому отделу скелета относится кисть руки?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череп; б) скелет конечностей; в) скелет туловища; г) скелет плечевого пояса.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Благодаря чему кости растут в длину?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хрящ; б) надкостница; в)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костно-мозговая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полость; г) губчатое вещество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 Костная ткань – это разновидность: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эпителиальной; б) мышечной; в) соединительной; г) нервной.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6. Лопатка относится к: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длинным трубчатым костям; б) плоским костям; в) коротким трубчатым костям.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7. Количество костей в скелете человека равно: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менее 150; б) около 600; в) примерно 300; г) более 200.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мы узнали?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endParaRPr lang="ru-RU" b="1" dirty="0" smtClean="0"/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б, в, г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б;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а;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 в;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6. б;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7. 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0 шибок – материал усвоен, молодец;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1-2 ошибки – хороший результат, обрати внимание на темы, где допустил ошибки;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3-4 ошибки – тебе стоит еще раз проработать тему параграфа;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более 5 ошибок – не может быть!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Самопроверка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Тема.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Скелет. Строение и состав костей.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Задача урока: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выяснить причины прочности костей.</a:t>
            </a:r>
          </a:p>
          <a:p>
            <a:pPr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Вывод: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прочность костей связана с особенностями их _______________ и _______________.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зеленый цвет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урок мне понравился, был интересен, я был  активен, узнал новое для себя, работал без ошибок.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оранжевый цвет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удовлетворён уроком, он раскрыл мои  знания, я был уверен, работал хорошо, допускал незначительные ошибки.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красный цвет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совсем не удовлетворён уроком, урок скучен, ничего нового, чувствовал себя неуверенно, работал мало, допускал много ошибок.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Вариант1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заполнить карточку.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Вариант 2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«Тонкие» и «толстые» вопросы – 10 шт.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Вариант3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кроссворд из 12 слов по теме урока.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Урок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(2 прилагательных)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(3 глагола)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Предложение из 4-х слов.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Слово, с которым у вас ассоциируется наш сегодняшний урок.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Мысли об уроке…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Тема.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Скелет. Строение и состав костей.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247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Материал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Прочность на сжатие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Прочность на растяжение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Сталь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552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827</a:t>
                      </a:r>
                    </a:p>
                  </a:txBody>
                  <a:tcPr marL="9525" marR="9525" marT="9525" marB="9525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Фарфор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250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9525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 b="1" u="sng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КОСТЬ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170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120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Гранит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145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9525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Дуб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117</a:t>
                      </a:r>
                    </a:p>
                  </a:txBody>
                  <a:tcPr marL="9525" marR="9525" marT="9525" marB="9525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Бетон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Информация к размышлению…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Учебная задача: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выяснить причины прочности костей.</a:t>
            </a:r>
            <a:endParaRPr lang="ru-RU" sz="3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Лабораторная работа</a:t>
            </a:r>
            <a:br>
              <a:rPr lang="ru-RU" dirty="0" smtClean="0"/>
            </a:br>
            <a:r>
              <a:rPr lang="ru-RU" dirty="0" smtClean="0"/>
              <a:t>«Состав костей»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428992" y="2071678"/>
            <a:ext cx="2071702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ВЕЩЕСТВА</a:t>
            </a:r>
          </a:p>
          <a:p>
            <a:pPr algn="ctr"/>
            <a:r>
              <a:rPr lang="ru-RU" sz="2400" b="1" dirty="0" smtClean="0"/>
              <a:t>кости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000232" y="3786190"/>
            <a:ext cx="2071702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072066" y="3714752"/>
            <a:ext cx="2071702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Выгнутая влево стрелка 10"/>
          <p:cNvSpPr/>
          <p:nvPr/>
        </p:nvSpPr>
        <p:spPr>
          <a:xfrm>
            <a:off x="2428860" y="2928934"/>
            <a:ext cx="857256" cy="64294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Выгнутая вправо стрелка 11"/>
          <p:cNvSpPr/>
          <p:nvPr/>
        </p:nvSpPr>
        <p:spPr>
          <a:xfrm>
            <a:off x="5500694" y="2928934"/>
            <a:ext cx="785818" cy="71438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Лабораторная работа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«Состав костей»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28992" y="2071678"/>
            <a:ext cx="2071702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ВЕЩЕСТВА</a:t>
            </a:r>
          </a:p>
          <a:p>
            <a:pPr algn="ctr"/>
            <a:r>
              <a:rPr lang="ru-RU" sz="2400" b="1" dirty="0" smtClean="0"/>
              <a:t>кости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000232" y="3786190"/>
            <a:ext cx="2071702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ОРГАНИЧЕСКИЕ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72066" y="3714752"/>
            <a:ext cx="2071702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НЕОРГАНИЧЕСКИЕ</a:t>
            </a:r>
            <a:endParaRPr lang="ru-RU" b="1" dirty="0"/>
          </a:p>
        </p:txBody>
      </p:sp>
      <p:sp>
        <p:nvSpPr>
          <p:cNvPr id="11" name="Выгнутая влево стрелка 10"/>
          <p:cNvSpPr/>
          <p:nvPr/>
        </p:nvSpPr>
        <p:spPr>
          <a:xfrm>
            <a:off x="2500298" y="2928934"/>
            <a:ext cx="857256" cy="64294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Выгнутая вправо стрелка 11"/>
          <p:cNvSpPr/>
          <p:nvPr/>
        </p:nvSpPr>
        <p:spPr>
          <a:xfrm>
            <a:off x="5715008" y="2928934"/>
            <a:ext cx="785818" cy="71438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10" y="5143512"/>
            <a:ext cx="82153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Вывод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органические вещества придают кости __________________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неорганические вещества придают кости ___________________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сочетание этих веществ придаёт костям </a:t>
            </a:r>
            <a:r>
              <a:rPr lang="ru-RU" dirty="0" smtClean="0"/>
              <a:t>_____________________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1481138"/>
          <a:ext cx="4038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4648200" y="1481138"/>
          <a:ext cx="4038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Состав кости в зависимости от возраста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Кто вероятнее всего получит перелом при падении?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Подросток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u-RU" dirty="0" smtClean="0"/>
              <a:t>Пожилой человек</a:t>
            </a:r>
            <a:endParaRPr lang="ru-RU" dirty="0"/>
          </a:p>
        </p:txBody>
      </p:sp>
      <p:pic>
        <p:nvPicPr>
          <p:cNvPr id="2052" name="Picture 4" descr="C:\Users\Олеся\Desktop\Урок\357fbf45dc9cde9549fb5c4e6d5ab11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067607"/>
            <a:ext cx="4040188" cy="26957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C:\Users\Олеся\Desktop\Урок\shutterstock_12619565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5920" y="2068844"/>
            <a:ext cx="4039985" cy="26933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500174"/>
            <a:ext cx="6471679" cy="4786346"/>
          </a:xfrm>
          <a:prstGeom prst="rect">
            <a:avLst/>
          </a:prstGeom>
          <a:ln w="38100" cap="sq" cmpd="sng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Лабораторная работа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«Строение костной ткани»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рис 15 стр. 37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642910" y="3286124"/>
            <a:ext cx="2000264" cy="571504"/>
          </a:xfrm>
          <a:prstGeom prst="straightConnector1">
            <a:avLst/>
          </a:prstGeom>
          <a:ln w="222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71472" y="1857364"/>
            <a:ext cx="2000264" cy="571504"/>
          </a:xfrm>
          <a:prstGeom prst="straightConnector1">
            <a:avLst/>
          </a:prstGeom>
          <a:ln w="222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71472" y="2285992"/>
            <a:ext cx="2000264" cy="571504"/>
          </a:xfrm>
          <a:prstGeom prst="straightConnector1">
            <a:avLst/>
          </a:prstGeom>
          <a:ln w="222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H="1">
            <a:off x="1678761" y="2321711"/>
            <a:ext cx="285752" cy="71438"/>
          </a:xfrm>
          <a:prstGeom prst="straightConnector1">
            <a:avLst/>
          </a:prstGeom>
          <a:ln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357158" y="1571612"/>
            <a:ext cx="28575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1" name="Овал 20"/>
          <p:cNvSpPr/>
          <p:nvPr/>
        </p:nvSpPr>
        <p:spPr>
          <a:xfrm>
            <a:off x="357158" y="2143116"/>
            <a:ext cx="28575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23" name="Овал 22"/>
          <p:cNvSpPr/>
          <p:nvPr/>
        </p:nvSpPr>
        <p:spPr>
          <a:xfrm>
            <a:off x="428596" y="3071810"/>
            <a:ext cx="28575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1071538" y="6429396"/>
            <a:ext cx="71438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Определите тип ткани, докажите своё предположение.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252</TotalTime>
  <Words>727</Words>
  <Application>Microsoft Office PowerPoint</Application>
  <PresentationFormat>Экран (4:3)</PresentationFormat>
  <Paragraphs>108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Открытая</vt:lpstr>
      <vt:lpstr>Система органов?</vt:lpstr>
      <vt:lpstr>Тема. Скелет. Строение и состав костей.</vt:lpstr>
      <vt:lpstr>Информация к размышлению…</vt:lpstr>
      <vt:lpstr>Учебная задача:</vt:lpstr>
      <vt:lpstr>Лабораторная работа «Состав костей»</vt:lpstr>
      <vt:lpstr>Лабораторная работа «Состав костей»</vt:lpstr>
      <vt:lpstr>Состав кости в зависимости от возраста</vt:lpstr>
      <vt:lpstr>Кто вероятнее всего получит перелом при падении?</vt:lpstr>
      <vt:lpstr>Лабораторная работа «Строение костной ткани» рис 15 стр. 37 </vt:lpstr>
      <vt:lpstr>Индивидуальная работа «Слепой текст» стр.33 – 39 учебника</vt:lpstr>
      <vt:lpstr>Эталон ответа</vt:lpstr>
      <vt:lpstr>Что мы узнали?</vt:lpstr>
      <vt:lpstr>Самопроверка</vt:lpstr>
      <vt:lpstr>Рефлексия</vt:lpstr>
      <vt:lpstr>Домашнее задание</vt:lpstr>
      <vt:lpstr>Мысли об уроке…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органов?</dc:title>
  <dc:creator>Олеся</dc:creator>
  <cp:lastModifiedBy>Олеся</cp:lastModifiedBy>
  <cp:revision>30</cp:revision>
  <dcterms:created xsi:type="dcterms:W3CDTF">2019-09-16T13:38:27Z</dcterms:created>
  <dcterms:modified xsi:type="dcterms:W3CDTF">2020-03-24T08:06:51Z</dcterms:modified>
</cp:coreProperties>
</file>