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ags/tag38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tags/tag41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tags/tag39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Default Extension="gif" ContentType="image/gif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tags/tag29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6"/>
  </p:notesMasterIdLst>
  <p:sldIdLst>
    <p:sldId id="350" r:id="rId2"/>
    <p:sldId id="274" r:id="rId3"/>
    <p:sldId id="275" r:id="rId4"/>
    <p:sldId id="287" r:id="rId5"/>
    <p:sldId id="288" r:id="rId6"/>
    <p:sldId id="289" r:id="rId7"/>
    <p:sldId id="290" r:id="rId8"/>
    <p:sldId id="291" r:id="rId9"/>
    <p:sldId id="292" r:id="rId10"/>
    <p:sldId id="351" r:id="rId11"/>
    <p:sldId id="352" r:id="rId12"/>
    <p:sldId id="353" r:id="rId13"/>
    <p:sldId id="354" r:id="rId14"/>
    <p:sldId id="355" r:id="rId15"/>
    <p:sldId id="297" r:id="rId16"/>
    <p:sldId id="359" r:id="rId17"/>
    <p:sldId id="306" r:id="rId18"/>
    <p:sldId id="360" r:id="rId19"/>
    <p:sldId id="307" r:id="rId20"/>
    <p:sldId id="361" r:id="rId21"/>
    <p:sldId id="309" r:id="rId22"/>
    <p:sldId id="325" r:id="rId23"/>
    <p:sldId id="328" r:id="rId24"/>
    <p:sldId id="329" r:id="rId25"/>
    <p:sldId id="330" r:id="rId26"/>
    <p:sldId id="331" r:id="rId27"/>
    <p:sldId id="332" r:id="rId28"/>
    <p:sldId id="334" r:id="rId29"/>
    <p:sldId id="333" r:id="rId30"/>
    <p:sldId id="335" r:id="rId31"/>
    <p:sldId id="336" r:id="rId32"/>
    <p:sldId id="339" r:id="rId33"/>
    <p:sldId id="345" r:id="rId34"/>
    <p:sldId id="373" r:id="rId35"/>
    <p:sldId id="374" r:id="rId36"/>
    <p:sldId id="375" r:id="rId37"/>
    <p:sldId id="378" r:id="rId38"/>
    <p:sldId id="379" r:id="rId39"/>
    <p:sldId id="380" r:id="rId40"/>
    <p:sldId id="381" r:id="rId41"/>
    <p:sldId id="362" r:id="rId42"/>
    <p:sldId id="347" r:id="rId43"/>
    <p:sldId id="372" r:id="rId44"/>
    <p:sldId id="338" r:id="rId45"/>
    <p:sldId id="363" r:id="rId46"/>
    <p:sldId id="364" r:id="rId47"/>
    <p:sldId id="365" r:id="rId48"/>
    <p:sldId id="366" r:id="rId49"/>
    <p:sldId id="367" r:id="rId50"/>
    <p:sldId id="368" r:id="rId51"/>
    <p:sldId id="369" r:id="rId52"/>
    <p:sldId id="370" r:id="rId53"/>
    <p:sldId id="371" r:id="rId54"/>
    <p:sldId id="286" r:id="rId55"/>
  </p:sldIdLst>
  <p:sldSz cx="12192000" cy="6858000"/>
  <p:notesSz cx="6858000" cy="9144000"/>
  <p:custDataLst>
    <p:tags r:id="rId5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CE6A3"/>
    <a:srgbClr val="E48B9A"/>
    <a:srgbClr val="EE6C68"/>
    <a:srgbClr val="3A6D89"/>
    <a:srgbClr val="F6E4D3"/>
    <a:srgbClr val="C6ECFD"/>
    <a:srgbClr val="FFFCE7"/>
    <a:srgbClr val="F7E4D3"/>
    <a:srgbClr val="FBE4D1"/>
    <a:srgbClr val="F1C3A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E3FDE45-AF77-4B5C-9715-49D594BDF05E}" styleName="Light Style 1 –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–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7117"/>
    <p:restoredTop sz="94674"/>
  </p:normalViewPr>
  <p:slideViewPr>
    <p:cSldViewPr snapToGrid="0" snapToObjects="1" showGuides="1">
      <p:cViewPr>
        <p:scale>
          <a:sx n="30" d="100"/>
          <a:sy n="30" d="100"/>
        </p:scale>
        <p:origin x="-1326" y="-102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gs" Target="tags/tag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56240E-2283-416B-9AD6-EED7F507DE3C}" type="datetimeFigureOut">
              <a:rPr lang="ru-RU" smtClean="0"/>
              <a:pPr/>
              <a:t>17.04.2024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7D2C7D-B13C-4435-9593-ED18880EFA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027555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1B1FB4BB-72E3-AB4E-BB2D-B839003DA70A}"/>
              </a:ext>
            </a:extLst>
          </p:cNvPr>
          <p:cNvSpPr/>
          <p:nvPr userDrawn="1"/>
        </p:nvSpPr>
        <p:spPr>
          <a:xfrm>
            <a:off x="0" y="4446372"/>
            <a:ext cx="12192000" cy="237143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Manual Input 16">
            <a:extLst>
              <a:ext uri="{FF2B5EF4-FFF2-40B4-BE49-F238E27FC236}">
                <a16:creationId xmlns:a16="http://schemas.microsoft.com/office/drawing/2014/main" xmlns="" id="{1142FDB4-67A2-2740-BF02-B9EF7CAA7C4B}"/>
              </a:ext>
            </a:extLst>
          </p:cNvPr>
          <p:cNvSpPr/>
          <p:nvPr userDrawn="1"/>
        </p:nvSpPr>
        <p:spPr>
          <a:xfrm rot="5400000">
            <a:off x="1142998" y="-1143001"/>
            <a:ext cx="6857999" cy="9144001"/>
          </a:xfrm>
          <a:prstGeom prst="flowChartManualInput">
            <a:avLst/>
          </a:prstGeom>
          <a:solidFill>
            <a:srgbClr val="FCE6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15CD606B-6317-2646-90A2-502EA28786FD}"/>
              </a:ext>
            </a:extLst>
          </p:cNvPr>
          <p:cNvSpPr/>
          <p:nvPr userDrawn="1"/>
        </p:nvSpPr>
        <p:spPr>
          <a:xfrm>
            <a:off x="0" y="4784108"/>
            <a:ext cx="12192000" cy="2073892"/>
          </a:xfrm>
          <a:prstGeom prst="rect">
            <a:avLst/>
          </a:prstGeom>
          <a:solidFill>
            <a:srgbClr val="F28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endParaRPr lang="ru-RU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03F194DC-5EEA-1145-AFBD-6A0AE5F932D2}"/>
              </a:ext>
            </a:extLst>
          </p:cNvPr>
          <p:cNvSpPr/>
          <p:nvPr userDrawn="1"/>
        </p:nvSpPr>
        <p:spPr>
          <a:xfrm>
            <a:off x="0" y="4566392"/>
            <a:ext cx="12192000" cy="94343"/>
          </a:xfrm>
          <a:prstGeom prst="rect">
            <a:avLst/>
          </a:prstGeom>
          <a:solidFill>
            <a:srgbClr val="F28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45A4FC4D-CB3E-A240-8208-3B7C9F6EFD67}"/>
              </a:ext>
            </a:extLst>
          </p:cNvPr>
          <p:cNvSpPr/>
          <p:nvPr userDrawn="1"/>
        </p:nvSpPr>
        <p:spPr>
          <a:xfrm>
            <a:off x="0" y="4392221"/>
            <a:ext cx="12192000" cy="94343"/>
          </a:xfrm>
          <a:prstGeom prst="rect">
            <a:avLst/>
          </a:prstGeom>
          <a:solidFill>
            <a:srgbClr val="F28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12">
            <a:extLst>
              <a:ext uri="{FF2B5EF4-FFF2-40B4-BE49-F238E27FC236}">
                <a16:creationId xmlns:a16="http://schemas.microsoft.com/office/drawing/2014/main" xmlns="" id="{937F3AB1-CCCE-DA46-A7DA-A71849FEA75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5462" y="1109894"/>
            <a:ext cx="3465571" cy="15875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78AC87-5FBA-0746-8866-81230AFE44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0967" y="709884"/>
            <a:ext cx="6480493" cy="2387600"/>
          </a:xfrm>
        </p:spPr>
        <p:txBody>
          <a:bodyPr anchor="b"/>
          <a:lstStyle>
            <a:lvl1pPr algn="ctr">
              <a:defRPr sz="600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ru-R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FF33109-551F-1F4B-92BD-D8A3CD8DF2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0967" y="3602038"/>
            <a:ext cx="6480493" cy="666810"/>
          </a:xfrm>
        </p:spPr>
        <p:txBody>
          <a:bodyPr/>
          <a:lstStyle>
            <a:lvl1pPr marL="0" indent="0" algn="ctr">
              <a:buNone/>
              <a:defRPr sz="24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ru-R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8B5C7EA-28E5-DD41-817D-AA63577FB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70D46-6335-448F-A6AF-5960CB01A152}" type="datetime1">
              <a:rPr lang="ru-RU" smtClean="0"/>
              <a:pPr/>
              <a:t>17.04.2024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2FEB5D0-DFD1-8543-82E9-9A12B6B9DC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E66DC7D-AB72-DC4B-AC4E-9F198F835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25976A2A-2574-9446-A155-07F788DD437E}"/>
              </a:ext>
            </a:extLst>
          </p:cNvPr>
          <p:cNvSpPr txBox="1"/>
          <p:nvPr userDrawn="1"/>
        </p:nvSpPr>
        <p:spPr>
          <a:xfrm>
            <a:off x="360967" y="4961744"/>
            <a:ext cx="114700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Подготовлено по заказу Министерства финансов Российской Федерации в ходе реализации совместного Проекта Российской Федерации и Международного банка реконструкции и развития «Содействие повышению уровня финансовой грамотности населения и развитию финансового образования в Российской Федерации» в рамках «Конкурсной поддержки инициатив в области развития финансовой грамотности и защиты прав потребителей»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89343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79115B1-F67F-B84E-9881-C44578B054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DB98BF00-A794-3044-832D-174DBC6146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9DADC-3F4F-477B-8B77-C8B8A10A2ACB}" type="datetime1">
              <a:rPr lang="ru-RU" smtClean="0"/>
              <a:pPr/>
              <a:t>17.04.2024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ECB7047-032F-7E4B-84A9-65DBD05890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5F4D631C-5BE4-1C48-96B8-3C16118D63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98473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EAF173FD-94BF-014A-8BC0-1F412A08E9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5E52B-B586-4BC6-8430-157AD15E6C5B}" type="datetime1">
              <a:rPr lang="ru-RU" smtClean="0"/>
              <a:pPr/>
              <a:t>17.04.2024</a:t>
            </a:fld>
            <a:endParaRPr lang="ru-R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F0022C9F-860C-4F4E-AE30-21B0D7FEE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062392E-B3C9-2A4C-B3FB-1F414CEF6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179006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56BCA4B-DE0D-D247-9455-6F4D95A4A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D17B624-A13C-8D4F-9FD7-6EAC71D5CF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AAB00BD4-EFC8-5247-99C2-395C4C5C8B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DFC7E9A0-135C-8541-84D8-39F59F5B06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7BF92-F561-4DCD-92CA-C847E1491655}" type="datetime1">
              <a:rPr lang="ru-RU" smtClean="0"/>
              <a:pPr/>
              <a:t>17.04.2024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C890602-4CE9-DE46-BAC8-5410764B81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EE8F8A64-976F-8045-B1B2-362C74C57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755675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55BC5D7-95E9-9C4E-8B21-F95EE22F4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ru-R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2719BF6A-25CC-744A-84B3-63A69B0AE84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360E78D3-48C6-1C4D-95C0-039BAE5BA7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94D773C1-9855-764E-8379-E12AF668B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BF11EA-3BE2-45D6-B5ED-EC256FBF32AE}" type="datetime1">
              <a:rPr lang="ru-RU" smtClean="0"/>
              <a:pPr/>
              <a:t>17.04.2024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0A5F377-DE57-D74D-ADAF-254AE135F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BB934B5D-885F-9C41-B6D0-D9BF702DBB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336359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70D10C9-DD84-924B-B1E1-AB8C41D39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822EA088-B29A-8347-AB23-2B49905EB8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7650FC8-E410-CA4B-AD83-B8DFA77B99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99345-988F-4DF4-A5B8-A404473211A2}" type="datetime1">
              <a:rPr lang="ru-RU" smtClean="0"/>
              <a:pPr/>
              <a:t>17.04.2024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049562D-921E-694C-827A-DBB9E76DB9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0860F10-17B5-B64F-AB93-610192F69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452249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A8C0CADB-4727-854A-B1E7-CF2AED5DFED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868384CA-60D4-E740-98DF-DF7B9C2B8A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316A5CF-4471-7641-AE7B-DE5524B77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735A5-009F-431E-8954-65F0ABD7ED99}" type="datetime1">
              <a:rPr lang="ru-RU" smtClean="0"/>
              <a:pPr/>
              <a:t>17.04.2024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3BBC53D-D058-434D-985E-E504D30717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024EB56-C16B-3940-8E3D-62C6CC00FB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781282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44D9FE8-8152-1747-95C8-3563A04C1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36067-447A-4807-8CDD-76F2A1C83179}" type="datetime1">
              <a:rPr lang="ru-RU" smtClean="0"/>
              <a:pPr/>
              <a:t>17.04.2024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D4F77EE-DD51-0C4A-8A60-DC80CFB6B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46976F1-5C84-7141-9165-5A8A8C9E7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09B9BC0A-5F18-5045-81C6-97394E343506}"/>
              </a:ext>
            </a:extLst>
          </p:cNvPr>
          <p:cNvSpPr/>
          <p:nvPr userDrawn="1"/>
        </p:nvSpPr>
        <p:spPr>
          <a:xfrm>
            <a:off x="0" y="6087785"/>
            <a:ext cx="12192000" cy="78393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4B5D74CD-A2B5-4A4E-870E-87B864CB234B}"/>
              </a:ext>
            </a:extLst>
          </p:cNvPr>
          <p:cNvSpPr/>
          <p:nvPr userDrawn="1"/>
        </p:nvSpPr>
        <p:spPr>
          <a:xfrm>
            <a:off x="0" y="6456185"/>
            <a:ext cx="12192000" cy="416804"/>
          </a:xfrm>
          <a:prstGeom prst="rect">
            <a:avLst/>
          </a:prstGeom>
          <a:solidFill>
            <a:srgbClr val="F28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87D4A975-1751-534E-AAE0-9EA7434A7A20}"/>
              </a:ext>
            </a:extLst>
          </p:cNvPr>
          <p:cNvSpPr/>
          <p:nvPr userDrawn="1"/>
        </p:nvSpPr>
        <p:spPr>
          <a:xfrm>
            <a:off x="0" y="6255379"/>
            <a:ext cx="12192000" cy="94343"/>
          </a:xfrm>
          <a:prstGeom prst="rect">
            <a:avLst/>
          </a:prstGeom>
          <a:solidFill>
            <a:srgbClr val="F28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05C706D5-EA6E-7E48-93E4-3C807E2703CF}"/>
              </a:ext>
            </a:extLst>
          </p:cNvPr>
          <p:cNvSpPr/>
          <p:nvPr userDrawn="1"/>
        </p:nvSpPr>
        <p:spPr>
          <a:xfrm>
            <a:off x="0" y="6081208"/>
            <a:ext cx="12192000" cy="94343"/>
          </a:xfrm>
          <a:prstGeom prst="rect">
            <a:avLst/>
          </a:prstGeom>
          <a:solidFill>
            <a:srgbClr val="F285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25875FC1-4F48-8242-8097-6FEED50A6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591" y="356526"/>
            <a:ext cx="10634208" cy="667609"/>
          </a:xfrm>
        </p:spPr>
        <p:txBody>
          <a:bodyPr anchor="t">
            <a:normAutofit/>
          </a:bodyPr>
          <a:lstStyle>
            <a:lvl1pPr>
              <a:defRPr sz="360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84CB4CF-3B41-BE4F-B0DF-426D8B5EB6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9591" y="1619797"/>
            <a:ext cx="10634209" cy="4217267"/>
          </a:xfrm>
        </p:spPr>
        <p:txBody>
          <a:bodyPr/>
          <a:lstStyle>
            <a:lvl1pPr>
              <a:buClr>
                <a:srgbClr val="E48B9A"/>
              </a:buCl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E48B9A"/>
              </a:buCl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E48B9A"/>
              </a:buCl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E48B9A"/>
              </a:buCl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E48B9A"/>
              </a:buCl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ru-RU" dirty="0"/>
          </a:p>
        </p:txBody>
      </p:sp>
      <p:cxnSp>
        <p:nvCxnSpPr>
          <p:cNvPr id="20" name="Прямая соединительная линия 6">
            <a:extLst>
              <a:ext uri="{FF2B5EF4-FFF2-40B4-BE49-F238E27FC236}">
                <a16:creationId xmlns:a16="http://schemas.microsoft.com/office/drawing/2014/main" xmlns="" id="{F9D5EC11-F280-224C-9162-70C06B757595}"/>
              </a:ext>
            </a:extLst>
          </p:cNvPr>
          <p:cNvCxnSpPr>
            <a:cxnSpLocks/>
          </p:cNvCxnSpPr>
          <p:nvPr userDrawn="1"/>
        </p:nvCxnSpPr>
        <p:spPr>
          <a:xfrm>
            <a:off x="0" y="1144588"/>
            <a:ext cx="953589" cy="0"/>
          </a:xfrm>
          <a:prstGeom prst="line">
            <a:avLst/>
          </a:prstGeom>
          <a:ln w="50800" cap="sq">
            <a:solidFill>
              <a:srgbClr val="FCE6A3"/>
            </a:solidFill>
            <a:bevel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6">
            <a:extLst>
              <a:ext uri="{FF2B5EF4-FFF2-40B4-BE49-F238E27FC236}">
                <a16:creationId xmlns:a16="http://schemas.microsoft.com/office/drawing/2014/main" xmlns="" id="{7E4FD5D5-154C-234C-B286-8790A6769B7B}"/>
              </a:ext>
            </a:extLst>
          </p:cNvPr>
          <p:cNvCxnSpPr>
            <a:cxnSpLocks/>
          </p:cNvCxnSpPr>
          <p:nvPr userDrawn="1"/>
        </p:nvCxnSpPr>
        <p:spPr>
          <a:xfrm>
            <a:off x="359795" y="-1"/>
            <a:ext cx="0" cy="1619798"/>
          </a:xfrm>
          <a:prstGeom prst="line">
            <a:avLst/>
          </a:prstGeom>
          <a:ln w="50800" cap="flat">
            <a:solidFill>
              <a:srgbClr val="FCE6A3"/>
            </a:solidFill>
            <a:bevel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6">
            <a:extLst>
              <a:ext uri="{FF2B5EF4-FFF2-40B4-BE49-F238E27FC236}">
                <a16:creationId xmlns:a16="http://schemas.microsoft.com/office/drawing/2014/main" xmlns="" id="{CB0AD6CC-2173-4A4B-BCA9-DE613BEB74C4}"/>
              </a:ext>
            </a:extLst>
          </p:cNvPr>
          <p:cNvCxnSpPr>
            <a:cxnSpLocks/>
          </p:cNvCxnSpPr>
          <p:nvPr userDrawn="1"/>
        </p:nvCxnSpPr>
        <p:spPr>
          <a:xfrm>
            <a:off x="0" y="1262154"/>
            <a:ext cx="953589" cy="0"/>
          </a:xfrm>
          <a:prstGeom prst="line">
            <a:avLst/>
          </a:prstGeom>
          <a:ln w="50800" cap="sq">
            <a:solidFill>
              <a:srgbClr val="E48B9A"/>
            </a:solidFill>
            <a:bevel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6">
            <a:extLst>
              <a:ext uri="{FF2B5EF4-FFF2-40B4-BE49-F238E27FC236}">
                <a16:creationId xmlns:a16="http://schemas.microsoft.com/office/drawing/2014/main" xmlns="" id="{99C1C76E-DFE0-9946-AD9A-750646798508}"/>
              </a:ext>
            </a:extLst>
          </p:cNvPr>
          <p:cNvCxnSpPr>
            <a:cxnSpLocks/>
          </p:cNvCxnSpPr>
          <p:nvPr userDrawn="1"/>
        </p:nvCxnSpPr>
        <p:spPr>
          <a:xfrm>
            <a:off x="464298" y="0"/>
            <a:ext cx="0" cy="1619797"/>
          </a:xfrm>
          <a:prstGeom prst="line">
            <a:avLst/>
          </a:prstGeom>
          <a:ln w="50800" cap="flat">
            <a:solidFill>
              <a:srgbClr val="E48B9A"/>
            </a:solidFill>
            <a:bevel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0994312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solidFill>
          <a:srgbClr val="FFFC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1B1FB4BB-72E3-AB4E-BB2D-B839003DA70A}"/>
              </a:ext>
            </a:extLst>
          </p:cNvPr>
          <p:cNvSpPr/>
          <p:nvPr userDrawn="1"/>
        </p:nvSpPr>
        <p:spPr>
          <a:xfrm>
            <a:off x="0" y="4446372"/>
            <a:ext cx="12192000" cy="2371436"/>
          </a:xfrm>
          <a:prstGeom prst="rect">
            <a:avLst/>
          </a:prstGeom>
          <a:solidFill>
            <a:srgbClr val="C6EC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Manual Input 16">
            <a:extLst>
              <a:ext uri="{FF2B5EF4-FFF2-40B4-BE49-F238E27FC236}">
                <a16:creationId xmlns:a16="http://schemas.microsoft.com/office/drawing/2014/main" xmlns="" id="{1142FDB4-67A2-2740-BF02-B9EF7CAA7C4B}"/>
              </a:ext>
            </a:extLst>
          </p:cNvPr>
          <p:cNvSpPr/>
          <p:nvPr userDrawn="1"/>
        </p:nvSpPr>
        <p:spPr>
          <a:xfrm rot="5400000">
            <a:off x="1142998" y="-1143001"/>
            <a:ext cx="6857999" cy="9144001"/>
          </a:xfrm>
          <a:prstGeom prst="flowChartManualInput">
            <a:avLst/>
          </a:prstGeom>
          <a:solidFill>
            <a:srgbClr val="C6EC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15CD606B-6317-2646-90A2-502EA28786FD}"/>
              </a:ext>
            </a:extLst>
          </p:cNvPr>
          <p:cNvSpPr/>
          <p:nvPr userDrawn="1"/>
        </p:nvSpPr>
        <p:spPr>
          <a:xfrm>
            <a:off x="0" y="4784108"/>
            <a:ext cx="12192000" cy="2073892"/>
          </a:xfrm>
          <a:prstGeom prst="rect">
            <a:avLst/>
          </a:prstGeom>
          <a:solidFill>
            <a:srgbClr val="EE6C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endParaRPr lang="ru-RU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03F194DC-5EEA-1145-AFBD-6A0AE5F932D2}"/>
              </a:ext>
            </a:extLst>
          </p:cNvPr>
          <p:cNvSpPr/>
          <p:nvPr userDrawn="1"/>
        </p:nvSpPr>
        <p:spPr>
          <a:xfrm>
            <a:off x="0" y="4566392"/>
            <a:ext cx="12192000" cy="94343"/>
          </a:xfrm>
          <a:prstGeom prst="rect">
            <a:avLst/>
          </a:prstGeom>
          <a:solidFill>
            <a:srgbClr val="EE6C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45A4FC4D-CB3E-A240-8208-3B7C9F6EFD67}"/>
              </a:ext>
            </a:extLst>
          </p:cNvPr>
          <p:cNvSpPr/>
          <p:nvPr userDrawn="1"/>
        </p:nvSpPr>
        <p:spPr>
          <a:xfrm>
            <a:off x="0" y="4392221"/>
            <a:ext cx="12192000" cy="94343"/>
          </a:xfrm>
          <a:prstGeom prst="rect">
            <a:avLst/>
          </a:prstGeom>
          <a:solidFill>
            <a:srgbClr val="EE6C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12">
            <a:extLst>
              <a:ext uri="{FF2B5EF4-FFF2-40B4-BE49-F238E27FC236}">
                <a16:creationId xmlns:a16="http://schemas.microsoft.com/office/drawing/2014/main" xmlns="" id="{937F3AB1-CCCE-DA46-A7DA-A71849FEA75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5462" y="1109894"/>
            <a:ext cx="3465571" cy="15875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78AC87-5FBA-0746-8866-81230AFE44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0967" y="709884"/>
            <a:ext cx="6480493" cy="2387600"/>
          </a:xfrm>
        </p:spPr>
        <p:txBody>
          <a:bodyPr anchor="b"/>
          <a:lstStyle>
            <a:lvl1pPr algn="ctr">
              <a:defRPr sz="600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ru-R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FF33109-551F-1F4B-92BD-D8A3CD8DF2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0967" y="3602038"/>
            <a:ext cx="6480493" cy="666810"/>
          </a:xfrm>
        </p:spPr>
        <p:txBody>
          <a:bodyPr/>
          <a:lstStyle>
            <a:lvl1pPr marL="0" indent="0" algn="ctr">
              <a:buNone/>
              <a:defRPr sz="24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ru-R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8B5C7EA-28E5-DD41-817D-AA63577FB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DCCCB-32D2-41EC-AEA9-60AF12F7B37E}" type="datetime1">
              <a:rPr lang="ru-RU" smtClean="0"/>
              <a:pPr/>
              <a:t>17.04.2024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2FEB5D0-DFD1-8543-82E9-9A12B6B9DC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E66DC7D-AB72-DC4B-AC4E-9F198F835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25976A2A-2574-9446-A155-07F788DD437E}"/>
              </a:ext>
            </a:extLst>
          </p:cNvPr>
          <p:cNvSpPr txBox="1"/>
          <p:nvPr userDrawn="1"/>
        </p:nvSpPr>
        <p:spPr>
          <a:xfrm>
            <a:off x="360967" y="4961744"/>
            <a:ext cx="114700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Подготовлено по заказу Министерства финансов Российской Федерации в ходе реализации совместного Проекта Российской Федерации и Международного банка реконструкции и развития «Содействие повышению уровня финансовой грамотности населения и развитию финансового образования в Российской Федерации» в рамках «Конкурсной поддержки инициатив в области развития финансовой грамотности и защиты прав потребителей»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3837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44D9FE8-8152-1747-95C8-3563A04C1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983AD-038B-425A-8A21-3D23B073CAAB}" type="datetime1">
              <a:rPr lang="ru-RU" smtClean="0"/>
              <a:pPr/>
              <a:t>17.04.2024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D4F77EE-DD51-0C4A-8A60-DC80CFB6B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46976F1-5C84-7141-9165-5A8A8C9E7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09B9BC0A-5F18-5045-81C6-97394E343506}"/>
              </a:ext>
            </a:extLst>
          </p:cNvPr>
          <p:cNvSpPr/>
          <p:nvPr userDrawn="1"/>
        </p:nvSpPr>
        <p:spPr>
          <a:xfrm>
            <a:off x="0" y="6087785"/>
            <a:ext cx="12192000" cy="783935"/>
          </a:xfrm>
          <a:prstGeom prst="rect">
            <a:avLst/>
          </a:prstGeom>
          <a:solidFill>
            <a:srgbClr val="C6EC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4B5D74CD-A2B5-4A4E-870E-87B864CB234B}"/>
              </a:ext>
            </a:extLst>
          </p:cNvPr>
          <p:cNvSpPr/>
          <p:nvPr userDrawn="1"/>
        </p:nvSpPr>
        <p:spPr>
          <a:xfrm>
            <a:off x="0" y="6456185"/>
            <a:ext cx="12192000" cy="416804"/>
          </a:xfrm>
          <a:prstGeom prst="rect">
            <a:avLst/>
          </a:prstGeom>
          <a:solidFill>
            <a:srgbClr val="EE6C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87D4A975-1751-534E-AAE0-9EA7434A7A20}"/>
              </a:ext>
            </a:extLst>
          </p:cNvPr>
          <p:cNvSpPr/>
          <p:nvPr userDrawn="1"/>
        </p:nvSpPr>
        <p:spPr>
          <a:xfrm>
            <a:off x="0" y="6255379"/>
            <a:ext cx="12192000" cy="94343"/>
          </a:xfrm>
          <a:prstGeom prst="rect">
            <a:avLst/>
          </a:prstGeom>
          <a:solidFill>
            <a:srgbClr val="EE6C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05C706D5-EA6E-7E48-93E4-3C807E2703CF}"/>
              </a:ext>
            </a:extLst>
          </p:cNvPr>
          <p:cNvSpPr/>
          <p:nvPr userDrawn="1"/>
        </p:nvSpPr>
        <p:spPr>
          <a:xfrm>
            <a:off x="0" y="6081208"/>
            <a:ext cx="12192000" cy="94343"/>
          </a:xfrm>
          <a:prstGeom prst="rect">
            <a:avLst/>
          </a:prstGeom>
          <a:solidFill>
            <a:srgbClr val="EE6C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25875FC1-4F48-8242-8097-6FEED50A6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591" y="356526"/>
            <a:ext cx="10634208" cy="667609"/>
          </a:xfrm>
        </p:spPr>
        <p:txBody>
          <a:bodyPr anchor="t">
            <a:normAutofit/>
          </a:bodyPr>
          <a:lstStyle>
            <a:lvl1pPr>
              <a:defRPr sz="360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84CB4CF-3B41-BE4F-B0DF-426D8B5EB6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9591" y="1619797"/>
            <a:ext cx="10634209" cy="4217267"/>
          </a:xfrm>
        </p:spPr>
        <p:txBody>
          <a:bodyPr/>
          <a:lstStyle>
            <a:lvl1pPr>
              <a:buClr>
                <a:srgbClr val="EE6C68"/>
              </a:buCl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EE6C68"/>
              </a:buCl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EE6C68"/>
              </a:buCl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EE6C68"/>
              </a:buCl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EE6C68"/>
              </a:buCl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ru-RU" dirty="0"/>
          </a:p>
        </p:txBody>
      </p:sp>
      <p:cxnSp>
        <p:nvCxnSpPr>
          <p:cNvPr id="20" name="Прямая соединительная линия 6">
            <a:extLst>
              <a:ext uri="{FF2B5EF4-FFF2-40B4-BE49-F238E27FC236}">
                <a16:creationId xmlns:a16="http://schemas.microsoft.com/office/drawing/2014/main" xmlns="" id="{F9D5EC11-F280-224C-9162-70C06B757595}"/>
              </a:ext>
            </a:extLst>
          </p:cNvPr>
          <p:cNvCxnSpPr>
            <a:cxnSpLocks/>
          </p:cNvCxnSpPr>
          <p:nvPr userDrawn="1"/>
        </p:nvCxnSpPr>
        <p:spPr>
          <a:xfrm>
            <a:off x="0" y="1144588"/>
            <a:ext cx="953589" cy="0"/>
          </a:xfrm>
          <a:prstGeom prst="line">
            <a:avLst/>
          </a:prstGeom>
          <a:ln w="50800" cap="sq">
            <a:solidFill>
              <a:srgbClr val="C6ECFD"/>
            </a:solidFill>
            <a:bevel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6">
            <a:extLst>
              <a:ext uri="{FF2B5EF4-FFF2-40B4-BE49-F238E27FC236}">
                <a16:creationId xmlns:a16="http://schemas.microsoft.com/office/drawing/2014/main" xmlns="" id="{7E4FD5D5-154C-234C-B286-8790A6769B7B}"/>
              </a:ext>
            </a:extLst>
          </p:cNvPr>
          <p:cNvCxnSpPr>
            <a:cxnSpLocks/>
          </p:cNvCxnSpPr>
          <p:nvPr userDrawn="1"/>
        </p:nvCxnSpPr>
        <p:spPr>
          <a:xfrm>
            <a:off x="359795" y="-1"/>
            <a:ext cx="0" cy="1619798"/>
          </a:xfrm>
          <a:prstGeom prst="line">
            <a:avLst/>
          </a:prstGeom>
          <a:ln w="50800" cap="flat">
            <a:solidFill>
              <a:srgbClr val="C6ECFD"/>
            </a:solidFill>
            <a:bevel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6">
            <a:extLst>
              <a:ext uri="{FF2B5EF4-FFF2-40B4-BE49-F238E27FC236}">
                <a16:creationId xmlns:a16="http://schemas.microsoft.com/office/drawing/2014/main" xmlns="" id="{CB0AD6CC-2173-4A4B-BCA9-DE613BEB74C4}"/>
              </a:ext>
            </a:extLst>
          </p:cNvPr>
          <p:cNvCxnSpPr>
            <a:cxnSpLocks/>
          </p:cNvCxnSpPr>
          <p:nvPr userDrawn="1"/>
        </p:nvCxnSpPr>
        <p:spPr>
          <a:xfrm>
            <a:off x="0" y="1262154"/>
            <a:ext cx="953589" cy="0"/>
          </a:xfrm>
          <a:prstGeom prst="line">
            <a:avLst/>
          </a:prstGeom>
          <a:ln w="50800" cap="sq">
            <a:solidFill>
              <a:srgbClr val="EE6C68"/>
            </a:solidFill>
            <a:bevel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6">
            <a:extLst>
              <a:ext uri="{FF2B5EF4-FFF2-40B4-BE49-F238E27FC236}">
                <a16:creationId xmlns:a16="http://schemas.microsoft.com/office/drawing/2014/main" xmlns="" id="{99C1C76E-DFE0-9946-AD9A-750646798508}"/>
              </a:ext>
            </a:extLst>
          </p:cNvPr>
          <p:cNvCxnSpPr>
            <a:cxnSpLocks/>
          </p:cNvCxnSpPr>
          <p:nvPr userDrawn="1"/>
        </p:nvCxnSpPr>
        <p:spPr>
          <a:xfrm>
            <a:off x="464298" y="0"/>
            <a:ext cx="0" cy="1619797"/>
          </a:xfrm>
          <a:prstGeom prst="line">
            <a:avLst/>
          </a:prstGeom>
          <a:ln w="50800" cap="flat">
            <a:solidFill>
              <a:srgbClr val="EE6C68"/>
            </a:solidFill>
            <a:bevel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183875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1B1FB4BB-72E3-AB4E-BB2D-B839003DA70A}"/>
              </a:ext>
            </a:extLst>
          </p:cNvPr>
          <p:cNvSpPr/>
          <p:nvPr userDrawn="1"/>
        </p:nvSpPr>
        <p:spPr>
          <a:xfrm>
            <a:off x="0" y="4446372"/>
            <a:ext cx="12192000" cy="2371436"/>
          </a:xfrm>
          <a:prstGeom prst="rect">
            <a:avLst/>
          </a:prstGeom>
          <a:solidFill>
            <a:srgbClr val="F6E4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Manual Input 16">
            <a:extLst>
              <a:ext uri="{FF2B5EF4-FFF2-40B4-BE49-F238E27FC236}">
                <a16:creationId xmlns:a16="http://schemas.microsoft.com/office/drawing/2014/main" xmlns="" id="{1142FDB4-67A2-2740-BF02-B9EF7CAA7C4B}"/>
              </a:ext>
            </a:extLst>
          </p:cNvPr>
          <p:cNvSpPr/>
          <p:nvPr userDrawn="1"/>
        </p:nvSpPr>
        <p:spPr>
          <a:xfrm rot="5400000">
            <a:off x="1142998" y="-1143001"/>
            <a:ext cx="6857999" cy="9144001"/>
          </a:xfrm>
          <a:prstGeom prst="flowChartManualInput">
            <a:avLst/>
          </a:prstGeom>
          <a:solidFill>
            <a:srgbClr val="F6E4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15CD606B-6317-2646-90A2-502EA28786FD}"/>
              </a:ext>
            </a:extLst>
          </p:cNvPr>
          <p:cNvSpPr/>
          <p:nvPr userDrawn="1"/>
        </p:nvSpPr>
        <p:spPr>
          <a:xfrm>
            <a:off x="0" y="4784108"/>
            <a:ext cx="12192000" cy="2073892"/>
          </a:xfrm>
          <a:prstGeom prst="rect">
            <a:avLst/>
          </a:prstGeom>
          <a:solidFill>
            <a:srgbClr val="3A6D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endParaRPr lang="ru-RU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03F194DC-5EEA-1145-AFBD-6A0AE5F932D2}"/>
              </a:ext>
            </a:extLst>
          </p:cNvPr>
          <p:cNvSpPr/>
          <p:nvPr userDrawn="1"/>
        </p:nvSpPr>
        <p:spPr>
          <a:xfrm>
            <a:off x="0" y="4566392"/>
            <a:ext cx="12192000" cy="94343"/>
          </a:xfrm>
          <a:prstGeom prst="rect">
            <a:avLst/>
          </a:prstGeom>
          <a:solidFill>
            <a:srgbClr val="3A6D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45A4FC4D-CB3E-A240-8208-3B7C9F6EFD67}"/>
              </a:ext>
            </a:extLst>
          </p:cNvPr>
          <p:cNvSpPr/>
          <p:nvPr userDrawn="1"/>
        </p:nvSpPr>
        <p:spPr>
          <a:xfrm>
            <a:off x="0" y="4392221"/>
            <a:ext cx="12192000" cy="94343"/>
          </a:xfrm>
          <a:prstGeom prst="rect">
            <a:avLst/>
          </a:prstGeom>
          <a:solidFill>
            <a:srgbClr val="3A6D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12">
            <a:extLst>
              <a:ext uri="{FF2B5EF4-FFF2-40B4-BE49-F238E27FC236}">
                <a16:creationId xmlns:a16="http://schemas.microsoft.com/office/drawing/2014/main" xmlns="" id="{937F3AB1-CCCE-DA46-A7DA-A71849FEA75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5462" y="1109894"/>
            <a:ext cx="3465571" cy="15875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78AC87-5FBA-0746-8866-81230AFE44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0967" y="709884"/>
            <a:ext cx="6480493" cy="2387600"/>
          </a:xfrm>
        </p:spPr>
        <p:txBody>
          <a:bodyPr anchor="b"/>
          <a:lstStyle>
            <a:lvl1pPr algn="ctr">
              <a:defRPr sz="600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ru-R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FF33109-551F-1F4B-92BD-D8A3CD8DF2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0967" y="3602038"/>
            <a:ext cx="6480493" cy="666810"/>
          </a:xfrm>
        </p:spPr>
        <p:txBody>
          <a:bodyPr/>
          <a:lstStyle>
            <a:lvl1pPr marL="0" indent="0" algn="ctr">
              <a:buNone/>
              <a:defRPr sz="24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ru-R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8B5C7EA-28E5-DD41-817D-AA63577FB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49DB8-53B8-4321-9825-65F8682FC0F5}" type="datetime1">
              <a:rPr lang="ru-RU" smtClean="0"/>
              <a:pPr/>
              <a:t>17.04.2024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2FEB5D0-DFD1-8543-82E9-9A12B6B9DC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E66DC7D-AB72-DC4B-AC4E-9F198F835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25976A2A-2574-9446-A155-07F788DD437E}"/>
              </a:ext>
            </a:extLst>
          </p:cNvPr>
          <p:cNvSpPr txBox="1"/>
          <p:nvPr userDrawn="1"/>
        </p:nvSpPr>
        <p:spPr>
          <a:xfrm>
            <a:off x="360967" y="4961744"/>
            <a:ext cx="114700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ea typeface="Roboto Light" panose="02000000000000000000" pitchFamily="2" charset="0"/>
                <a:cs typeface="Arial" panose="020B0604020202020204" pitchFamily="34" charset="0"/>
              </a:rPr>
              <a:t>Подготовлено по заказу Министерства финансов Российской Федерации в ходе реализации совместного Проекта Российской Федерации и Международного банка реконструкции и развития «Содействие повышению уровня финансовой грамотности населения и развитию финансового образования в Российской Федерации» в рамках «Конкурсной поддержки инициатив в области развития финансовой грамотности и защиты прав потребителей»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544395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44D9FE8-8152-1747-95C8-3563A04C1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015E9-B3BF-4ADC-8CE4-8041810F8D66}" type="datetime1">
              <a:rPr lang="ru-RU" smtClean="0"/>
              <a:pPr/>
              <a:t>17.04.2024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D4F77EE-DD51-0C4A-8A60-DC80CFB6B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46976F1-5C84-7141-9165-5A8A8C9E7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09B9BC0A-5F18-5045-81C6-97394E343506}"/>
              </a:ext>
            </a:extLst>
          </p:cNvPr>
          <p:cNvSpPr/>
          <p:nvPr userDrawn="1"/>
        </p:nvSpPr>
        <p:spPr>
          <a:xfrm>
            <a:off x="0" y="6075085"/>
            <a:ext cx="12192000" cy="783935"/>
          </a:xfrm>
          <a:prstGeom prst="rect">
            <a:avLst/>
          </a:prstGeom>
          <a:solidFill>
            <a:srgbClr val="F6E4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4B5D74CD-A2B5-4A4E-870E-87B864CB234B}"/>
              </a:ext>
            </a:extLst>
          </p:cNvPr>
          <p:cNvSpPr/>
          <p:nvPr userDrawn="1"/>
        </p:nvSpPr>
        <p:spPr>
          <a:xfrm>
            <a:off x="0" y="6456185"/>
            <a:ext cx="12192000" cy="416804"/>
          </a:xfrm>
          <a:prstGeom prst="rect">
            <a:avLst/>
          </a:prstGeom>
          <a:solidFill>
            <a:srgbClr val="3A6D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87D4A975-1751-534E-AAE0-9EA7434A7A20}"/>
              </a:ext>
            </a:extLst>
          </p:cNvPr>
          <p:cNvSpPr/>
          <p:nvPr userDrawn="1"/>
        </p:nvSpPr>
        <p:spPr>
          <a:xfrm>
            <a:off x="0" y="6255379"/>
            <a:ext cx="12192000" cy="94343"/>
          </a:xfrm>
          <a:prstGeom prst="rect">
            <a:avLst/>
          </a:prstGeom>
          <a:solidFill>
            <a:srgbClr val="3A6D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05C706D5-EA6E-7E48-93E4-3C807E2703CF}"/>
              </a:ext>
            </a:extLst>
          </p:cNvPr>
          <p:cNvSpPr/>
          <p:nvPr userDrawn="1"/>
        </p:nvSpPr>
        <p:spPr>
          <a:xfrm>
            <a:off x="0" y="6081208"/>
            <a:ext cx="12192000" cy="94343"/>
          </a:xfrm>
          <a:prstGeom prst="rect">
            <a:avLst/>
          </a:prstGeom>
          <a:solidFill>
            <a:srgbClr val="3A6D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25875FC1-4F48-8242-8097-6FEED50A6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591" y="356526"/>
            <a:ext cx="10634208" cy="667609"/>
          </a:xfrm>
        </p:spPr>
        <p:txBody>
          <a:bodyPr anchor="t">
            <a:normAutofit/>
          </a:bodyPr>
          <a:lstStyle>
            <a:lvl1pPr>
              <a:defRPr sz="360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84CB4CF-3B41-BE4F-B0DF-426D8B5EB6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9591" y="1619797"/>
            <a:ext cx="10634209" cy="4217267"/>
          </a:xfrm>
        </p:spPr>
        <p:txBody>
          <a:bodyPr/>
          <a:lstStyle>
            <a:lvl1pPr>
              <a:buClr>
                <a:srgbClr val="3A6D89"/>
              </a:buCl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3A6D89"/>
              </a:buCl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3A6D89"/>
              </a:buCl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3A6D89"/>
              </a:buCl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3A6D89"/>
              </a:buClr>
              <a:defRPr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ru-RU" dirty="0"/>
          </a:p>
        </p:txBody>
      </p:sp>
      <p:cxnSp>
        <p:nvCxnSpPr>
          <p:cNvPr id="20" name="Прямая соединительная линия 6">
            <a:extLst>
              <a:ext uri="{FF2B5EF4-FFF2-40B4-BE49-F238E27FC236}">
                <a16:creationId xmlns:a16="http://schemas.microsoft.com/office/drawing/2014/main" xmlns="" id="{F9D5EC11-F280-224C-9162-70C06B757595}"/>
              </a:ext>
            </a:extLst>
          </p:cNvPr>
          <p:cNvCxnSpPr>
            <a:cxnSpLocks/>
          </p:cNvCxnSpPr>
          <p:nvPr userDrawn="1"/>
        </p:nvCxnSpPr>
        <p:spPr>
          <a:xfrm>
            <a:off x="0" y="1144588"/>
            <a:ext cx="953589" cy="0"/>
          </a:xfrm>
          <a:prstGeom prst="line">
            <a:avLst/>
          </a:prstGeom>
          <a:ln w="50800" cap="sq">
            <a:solidFill>
              <a:srgbClr val="F6E4D3"/>
            </a:solidFill>
            <a:bevel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6">
            <a:extLst>
              <a:ext uri="{FF2B5EF4-FFF2-40B4-BE49-F238E27FC236}">
                <a16:creationId xmlns:a16="http://schemas.microsoft.com/office/drawing/2014/main" xmlns="" id="{7E4FD5D5-154C-234C-B286-8790A6769B7B}"/>
              </a:ext>
            </a:extLst>
          </p:cNvPr>
          <p:cNvCxnSpPr>
            <a:cxnSpLocks/>
          </p:cNvCxnSpPr>
          <p:nvPr userDrawn="1"/>
        </p:nvCxnSpPr>
        <p:spPr>
          <a:xfrm>
            <a:off x="359795" y="-1"/>
            <a:ext cx="0" cy="1619798"/>
          </a:xfrm>
          <a:prstGeom prst="line">
            <a:avLst/>
          </a:prstGeom>
          <a:ln w="50800" cap="flat">
            <a:solidFill>
              <a:srgbClr val="F6E4D3"/>
            </a:solidFill>
            <a:bevel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6">
            <a:extLst>
              <a:ext uri="{FF2B5EF4-FFF2-40B4-BE49-F238E27FC236}">
                <a16:creationId xmlns:a16="http://schemas.microsoft.com/office/drawing/2014/main" xmlns="" id="{CB0AD6CC-2173-4A4B-BCA9-DE613BEB74C4}"/>
              </a:ext>
            </a:extLst>
          </p:cNvPr>
          <p:cNvCxnSpPr>
            <a:cxnSpLocks/>
          </p:cNvCxnSpPr>
          <p:nvPr userDrawn="1"/>
        </p:nvCxnSpPr>
        <p:spPr>
          <a:xfrm>
            <a:off x="0" y="1262154"/>
            <a:ext cx="953589" cy="0"/>
          </a:xfrm>
          <a:prstGeom prst="line">
            <a:avLst/>
          </a:prstGeom>
          <a:ln w="50800" cap="sq">
            <a:solidFill>
              <a:srgbClr val="3A6D89"/>
            </a:solidFill>
            <a:bevel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6">
            <a:extLst>
              <a:ext uri="{FF2B5EF4-FFF2-40B4-BE49-F238E27FC236}">
                <a16:creationId xmlns:a16="http://schemas.microsoft.com/office/drawing/2014/main" xmlns="" id="{99C1C76E-DFE0-9946-AD9A-750646798508}"/>
              </a:ext>
            </a:extLst>
          </p:cNvPr>
          <p:cNvCxnSpPr>
            <a:cxnSpLocks/>
          </p:cNvCxnSpPr>
          <p:nvPr userDrawn="1"/>
        </p:nvCxnSpPr>
        <p:spPr>
          <a:xfrm>
            <a:off x="464298" y="0"/>
            <a:ext cx="0" cy="1619797"/>
          </a:xfrm>
          <a:prstGeom prst="line">
            <a:avLst/>
          </a:prstGeom>
          <a:ln w="50800" cap="flat">
            <a:solidFill>
              <a:srgbClr val="3A6D89"/>
            </a:solidFill>
            <a:bevel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298887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4647DCE-7F84-0047-834B-03A1234FF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F78C2DA-EE3D-D04B-A65E-F6A57A56CF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FB68946-785E-6643-B201-01B0A1109F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699BE-09D7-4BE2-8742-39A547926BF2}" type="datetime1">
              <a:rPr lang="ru-RU" smtClean="0"/>
              <a:pPr/>
              <a:t>17.04.2024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729D9C1-CF25-AE4D-B863-3B2BC9C4B1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9D8C1B8-7CDD-6F48-8F5D-0FF2330D8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61999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833E6D9-E5EC-7840-B40F-B82316B7AC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F78B1CB-DD72-0E48-B58C-DBC70303D7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u-R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8B7FD5E-937E-4240-ACD6-074C00EB33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u-R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9AE99130-6365-E242-964B-926A3AEA0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FD9A4-0544-49E2-8972-F192A5BFBB7F}" type="datetime1">
              <a:rPr lang="ru-RU" smtClean="0"/>
              <a:pPr/>
              <a:t>17.04.2024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E999BF8A-FADA-1E43-9EDE-E89675DE57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C3C8979-005D-6648-9337-609D8CCD3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99756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B64B971-210B-FF4A-AD0E-441C84BFB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378D163-8E59-164F-B573-BC1BB097C0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75575D06-A968-D84E-8B53-BE45CA586E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u-R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912861ED-5A32-D948-9B74-143F58A2250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2D1C03DF-0A72-E04B-93B5-3DF4634A29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u-R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B8361BB7-63C3-6D43-808F-04C0F1BFF3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4229D-435E-4343-A87D-BDA2319CCBD1}" type="datetime1">
              <a:rPr lang="ru-RU" smtClean="0"/>
              <a:pPr/>
              <a:t>17.04.2024</a:t>
            </a:fld>
            <a:endParaRPr lang="ru-R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9B752178-167F-4A47-BAD4-53F75127BE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7130950B-25C3-5F41-B77A-A7784130B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78028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B4B3160A-3564-B54E-A90C-AE53A92BA1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63F18D5-7834-FF43-B268-EDD1A24898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FACAC4C-1D1C-BE4C-A061-4ADCD3BFF6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DC165-023F-4E0F-9D8E-D6CDF855C74A}" type="datetime1">
              <a:rPr lang="ru-RU" smtClean="0"/>
              <a:pPr/>
              <a:t>17.04.2024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1376D48-1D65-1543-8CFF-0374D26631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32DDDFF-BEEE-B442-91DC-7C4DA96918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71717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50" r:id="rId2"/>
    <p:sldLayoutId id="2147483660" r:id="rId3"/>
    <p:sldLayoutId id="2147483661" r:id="rId4"/>
    <p:sldLayoutId id="2147483649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295400" y="2322374"/>
            <a:ext cx="8280399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ФИНАНСОВЫЙ </a:t>
            </a:r>
          </a:p>
          <a:p>
            <a:pPr algn="ctr"/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КАЛЕЙДОСКОП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0840A-55B6-144F-808B-F7B67027CE7D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ЗАГАДКИ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9591" y="1440000"/>
            <a:ext cx="10634209" cy="4217267"/>
          </a:xfrm>
        </p:spPr>
        <p:txBody>
          <a:bodyPr>
            <a:normAutofit/>
          </a:bodyPr>
          <a:lstStyle/>
          <a:p>
            <a:pPr marL="0" lvl="0" indent="0">
              <a:lnSpc>
                <a:spcPct val="110000"/>
              </a:lnSpc>
              <a:spcBef>
                <a:spcPts val="2400"/>
              </a:spcBef>
              <a:buNone/>
            </a:pPr>
            <a:endParaRPr lang="ru-RU" dirty="0" smtClean="0"/>
          </a:p>
          <a:p>
            <a:pPr marL="0" lvl="0" indent="0">
              <a:lnSpc>
                <a:spcPct val="110000"/>
              </a:lnSpc>
              <a:spcBef>
                <a:spcPts val="2400"/>
              </a:spcBef>
              <a:buNone/>
            </a:pPr>
            <a:endParaRPr lang="ru-RU" dirty="0" smtClean="0"/>
          </a:p>
          <a:p>
            <a:pPr marL="0" lvl="0" indent="0">
              <a:lnSpc>
                <a:spcPct val="110000"/>
              </a:lnSpc>
              <a:spcBef>
                <a:spcPts val="2400"/>
              </a:spcBef>
              <a:buNone/>
            </a:pPr>
            <a:r>
              <a:rPr lang="ru-RU" dirty="0" smtClean="0"/>
              <a:t>Дела у нас пойдут на лад: Мы в лучший банк внесли свой… </a:t>
            </a: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3825397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0840A-55B6-144F-808B-F7B67027CE7D}" type="slidenum">
              <a:rPr lang="ru-RU" smtClean="0"/>
              <a:pPr/>
              <a:t>11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ЗАГАДКИ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9591" y="1440000"/>
            <a:ext cx="10634209" cy="4217267"/>
          </a:xfrm>
        </p:spPr>
        <p:txBody>
          <a:bodyPr>
            <a:normAutofit/>
          </a:bodyPr>
          <a:lstStyle/>
          <a:p>
            <a:pPr marL="0" lvl="0" indent="0">
              <a:lnSpc>
                <a:spcPct val="110000"/>
              </a:lnSpc>
              <a:spcBef>
                <a:spcPts val="2400"/>
              </a:spcBef>
              <a:buNone/>
            </a:pPr>
            <a:endParaRPr lang="ru-RU" dirty="0" smtClean="0"/>
          </a:p>
          <a:p>
            <a:pPr marL="0" lvl="0" indent="0">
              <a:lnSpc>
                <a:spcPct val="110000"/>
              </a:lnSpc>
              <a:spcBef>
                <a:spcPts val="2400"/>
              </a:spcBef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На рубль — копейки, на доллары — центы, </a:t>
            </a:r>
          </a:p>
          <a:p>
            <a:pPr marL="0" lvl="0" indent="0">
              <a:lnSpc>
                <a:spcPct val="110000"/>
              </a:lnSpc>
              <a:spcBef>
                <a:spcPts val="2400"/>
              </a:spcBef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Бегут-набегают в банке…</a:t>
            </a: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3825397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ЗАГАДКИ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 врачу, и акробату Выдают за труд …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ЗАГАДКИ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Расчёт зарплаты — знать пора - Проводят в срок …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ЗАГАДКИ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Мебель, хлеб и огурцы Продают нам …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20000"/>
                <a:lumOff val="80000"/>
              </a:schemeClr>
            </a:gs>
            <a:gs pos="50000">
              <a:schemeClr val="accent6">
                <a:lumMod val="40000"/>
                <a:lumOff val="60000"/>
                <a:alpha val="50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0840A-55B6-144F-808B-F7B67027CE7D}" type="slidenum">
              <a:rPr lang="ru-RU" smtClean="0"/>
              <a:pPr/>
              <a:t>15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РАУНД №2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9591" y="1440000"/>
            <a:ext cx="10634209" cy="421726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9600" dirty="0" smtClean="0"/>
          </a:p>
          <a:p>
            <a:pPr marL="0" indent="0" algn="ctr">
              <a:buNone/>
            </a:pPr>
            <a:r>
              <a:rPr lang="ru-RU" sz="9600" dirty="0" smtClean="0"/>
              <a:t>СЛОВАРИК</a:t>
            </a:r>
          </a:p>
          <a:p>
            <a:pPr marL="0" indent="0">
              <a:lnSpc>
                <a:spcPct val="110000"/>
              </a:lnSpc>
              <a:spcBef>
                <a:spcPts val="2400"/>
              </a:spcBef>
              <a:buNone/>
            </a:pPr>
            <a:endParaRPr lang="ru-RU" b="1" dirty="0"/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1145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20000"/>
                <a:lumOff val="80000"/>
              </a:schemeClr>
            </a:gs>
            <a:gs pos="50000">
              <a:schemeClr val="accent6">
                <a:lumMod val="40000"/>
                <a:lumOff val="60000"/>
                <a:alpha val="50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0840A-55B6-144F-808B-F7B67027CE7D}" type="slidenum">
              <a:rPr lang="ru-RU" smtClean="0"/>
              <a:pPr/>
              <a:t>16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СЛОВАРИК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9591" y="1440000"/>
            <a:ext cx="10634209" cy="4217267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2400"/>
              </a:spcBef>
              <a:buNone/>
            </a:pPr>
            <a:endParaRPr lang="ru-RU" sz="7200" dirty="0" smtClean="0"/>
          </a:p>
          <a:p>
            <a:pPr marL="0" indent="0">
              <a:lnSpc>
                <a:spcPct val="110000"/>
              </a:lnSpc>
              <a:spcBef>
                <a:spcPts val="2400"/>
              </a:spcBef>
              <a:buNone/>
            </a:pPr>
            <a:r>
              <a:rPr lang="ru-RU" sz="7200" b="1" dirty="0" smtClean="0"/>
              <a:t>Деньги</a:t>
            </a:r>
            <a:r>
              <a:rPr lang="ru-RU" sz="7200" dirty="0" smtClean="0"/>
              <a:t> – это …?</a:t>
            </a:r>
          </a:p>
          <a:p>
            <a:pPr marL="0" indent="0">
              <a:lnSpc>
                <a:spcPct val="110000"/>
              </a:lnSpc>
              <a:spcBef>
                <a:spcPts val="2400"/>
              </a:spcBef>
              <a:buNone/>
            </a:pPr>
            <a:endParaRPr lang="ru-RU" b="1" dirty="0"/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1145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20000"/>
                <a:lumOff val="80000"/>
              </a:schemeClr>
            </a:gs>
            <a:gs pos="50000">
              <a:schemeClr val="accent6">
                <a:lumMod val="40000"/>
                <a:lumOff val="60000"/>
                <a:alpha val="50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0840A-55B6-144F-808B-F7B67027CE7D}" type="slidenum">
              <a:rPr lang="ru-RU" smtClean="0"/>
              <a:pPr/>
              <a:t>17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СЛОВАРИК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9591" y="1440000"/>
            <a:ext cx="10634209" cy="4217267"/>
          </a:xfrm>
        </p:spPr>
        <p:txBody>
          <a:bodyPr>
            <a:normAutofit/>
          </a:bodyPr>
          <a:lstStyle/>
          <a:p>
            <a:pPr marL="0" lvl="0" indent="0">
              <a:lnSpc>
                <a:spcPct val="110000"/>
              </a:lnSpc>
              <a:spcBef>
                <a:spcPts val="2400"/>
              </a:spcBef>
              <a:buNone/>
            </a:pPr>
            <a:r>
              <a:rPr lang="ru-RU" sz="4400" b="1" dirty="0" smtClean="0"/>
              <a:t>Деньги</a:t>
            </a:r>
            <a:r>
              <a:rPr lang="ru-RU" sz="4400" dirty="0" smtClean="0"/>
              <a:t> – это …?</a:t>
            </a:r>
          </a:p>
          <a:p>
            <a:pPr marL="0" lvl="0" indent="0">
              <a:lnSpc>
                <a:spcPct val="110000"/>
              </a:lnSpc>
              <a:spcBef>
                <a:spcPts val="2400"/>
              </a:spcBef>
              <a:buNone/>
            </a:pPr>
            <a:r>
              <a:rPr lang="ru-RU" sz="4400" b="1" dirty="0"/>
              <a:t>Деньги –</a:t>
            </a:r>
            <a:r>
              <a:rPr lang="ru-RU" sz="4400" dirty="0"/>
              <a:t> это универсальное средство обмена различных товаров и услуг, а также  мера измерения их </a:t>
            </a:r>
            <a:r>
              <a:rPr lang="ru-RU" sz="4400" dirty="0" smtClean="0"/>
              <a:t>ценности</a:t>
            </a:r>
            <a:endParaRPr lang="ru-RU" sz="4400" b="1" dirty="0"/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2388702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20000"/>
                <a:lumOff val="80000"/>
              </a:schemeClr>
            </a:gs>
            <a:gs pos="50000">
              <a:schemeClr val="accent6">
                <a:lumMod val="40000"/>
                <a:lumOff val="60000"/>
                <a:alpha val="50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0840A-55B6-144F-808B-F7B67027CE7D}" type="slidenum">
              <a:rPr lang="ru-RU" smtClean="0"/>
              <a:pPr/>
              <a:t>18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СЛОВАРИК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9591" y="1440000"/>
            <a:ext cx="10634209" cy="4217267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2400"/>
              </a:spcBef>
              <a:buNone/>
            </a:pPr>
            <a:endParaRPr lang="ru-RU" sz="7200" dirty="0" smtClean="0"/>
          </a:p>
          <a:p>
            <a:pPr marL="0" lvl="0" indent="0">
              <a:lnSpc>
                <a:spcPct val="110000"/>
              </a:lnSpc>
              <a:spcBef>
                <a:spcPts val="2400"/>
              </a:spcBef>
              <a:buNone/>
            </a:pPr>
            <a:r>
              <a:rPr lang="ru-RU" sz="6000" dirty="0" smtClean="0"/>
              <a:t>Конфиденциальная информация – это…?</a:t>
            </a:r>
          </a:p>
          <a:p>
            <a:pPr marL="0" indent="0">
              <a:lnSpc>
                <a:spcPct val="110000"/>
              </a:lnSpc>
              <a:spcBef>
                <a:spcPts val="2400"/>
              </a:spcBef>
              <a:buNone/>
            </a:pPr>
            <a:endParaRPr lang="ru-RU" b="1" dirty="0"/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1145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20000"/>
                <a:lumOff val="80000"/>
              </a:schemeClr>
            </a:gs>
            <a:gs pos="50000">
              <a:schemeClr val="accent6">
                <a:lumMod val="40000"/>
                <a:lumOff val="60000"/>
                <a:alpha val="50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0840A-55B6-144F-808B-F7B67027CE7D}" type="slidenum">
              <a:rPr lang="ru-RU" smtClean="0"/>
              <a:pPr/>
              <a:t>19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СЛОВАРИК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9591" y="1440000"/>
            <a:ext cx="10634209" cy="4217267"/>
          </a:xfrm>
        </p:spPr>
        <p:txBody>
          <a:bodyPr>
            <a:normAutofit/>
          </a:bodyPr>
          <a:lstStyle/>
          <a:p>
            <a:pPr marL="0" lvl="0" indent="0">
              <a:lnSpc>
                <a:spcPct val="110000"/>
              </a:lnSpc>
              <a:spcBef>
                <a:spcPts val="2400"/>
              </a:spcBef>
              <a:buNone/>
            </a:pPr>
            <a:r>
              <a:rPr lang="ru-RU" sz="3600" b="1" dirty="0" smtClean="0"/>
              <a:t>Конфиденциальная информация – </a:t>
            </a:r>
            <a:r>
              <a:rPr lang="ru-RU" sz="3600" dirty="0" smtClean="0"/>
              <a:t>это…?</a:t>
            </a:r>
          </a:p>
          <a:p>
            <a:pPr marL="0" lvl="0" indent="0">
              <a:lnSpc>
                <a:spcPct val="110000"/>
              </a:lnSpc>
              <a:spcBef>
                <a:spcPts val="2400"/>
              </a:spcBef>
              <a:buNone/>
            </a:pPr>
            <a:endParaRPr lang="ru-RU" sz="3200" b="1" dirty="0" smtClean="0"/>
          </a:p>
          <a:p>
            <a:pPr marL="0" lvl="0" indent="0">
              <a:lnSpc>
                <a:spcPct val="110000"/>
              </a:lnSpc>
              <a:spcBef>
                <a:spcPts val="2400"/>
              </a:spcBef>
              <a:buNone/>
            </a:pPr>
            <a:r>
              <a:rPr lang="ru-RU" sz="4000" b="1" dirty="0" smtClean="0"/>
              <a:t>Конфиденциальная </a:t>
            </a:r>
            <a:r>
              <a:rPr lang="ru-RU" sz="4000" b="1" dirty="0"/>
              <a:t>информация – </a:t>
            </a:r>
            <a:r>
              <a:rPr lang="ru-RU" sz="4000" dirty="0" smtClean="0"/>
              <a:t>это информация</a:t>
            </a:r>
            <a:r>
              <a:rPr lang="ru-RU" sz="4000" dirty="0"/>
              <a:t>, являющаяся секретной, не подлежащей </a:t>
            </a:r>
            <a:r>
              <a:rPr lang="ru-RU" sz="4000" dirty="0" smtClean="0"/>
              <a:t>огласке</a:t>
            </a:r>
            <a:endParaRPr lang="ru-RU" sz="4000" dirty="0"/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855689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864660F6-5DCB-A54A-B94B-78EA47EFF1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ПРАВИЛА ИГРЫ</a:t>
            </a:r>
            <a:endParaRPr lang="ru-RU" dirty="0"/>
          </a:p>
        </p:txBody>
      </p:sp>
      <p:sp>
        <p:nvSpPr>
          <p:cNvPr id="12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31813" indent="-531813">
              <a:buFont typeface="Wingdings" panose="05000000000000000000" pitchFamily="2" charset="2"/>
              <a:buChar char="v"/>
            </a:pPr>
            <a:r>
              <a:rPr lang="ru-RU" dirty="0"/>
              <a:t>5</a:t>
            </a:r>
            <a:r>
              <a:rPr lang="en-US" dirty="0" smtClean="0"/>
              <a:t> </a:t>
            </a:r>
            <a:r>
              <a:rPr lang="ru-RU" dirty="0"/>
              <a:t>интеллектуальных раундов</a:t>
            </a:r>
            <a:endParaRPr lang="en-US" dirty="0"/>
          </a:p>
          <a:p>
            <a:pPr marL="531813" indent="-531813">
              <a:buFont typeface="Wingdings" panose="05000000000000000000" pitchFamily="2" charset="2"/>
              <a:buChar char="v"/>
            </a:pPr>
            <a:endParaRPr lang="en-US" sz="1050" dirty="0"/>
          </a:p>
          <a:p>
            <a:pPr marL="531813" indent="-531813">
              <a:buFont typeface="Wingdings" panose="05000000000000000000" pitchFamily="2" charset="2"/>
              <a:buChar char="v"/>
            </a:pPr>
            <a:r>
              <a:rPr lang="ru-RU" dirty="0"/>
              <a:t>По итогам каждого раунда начисляются баллы</a:t>
            </a:r>
            <a:endParaRPr lang="en-US" dirty="0"/>
          </a:p>
          <a:p>
            <a:pPr marL="531813" indent="-531813">
              <a:buFont typeface="Wingdings" panose="05000000000000000000" pitchFamily="2" charset="2"/>
              <a:buChar char="v"/>
            </a:pPr>
            <a:endParaRPr lang="en-US" sz="1050" dirty="0"/>
          </a:p>
          <a:p>
            <a:pPr marL="531813" indent="-531813">
              <a:buFont typeface="Wingdings" panose="05000000000000000000" pitchFamily="2" charset="2"/>
              <a:buChar char="v"/>
            </a:pPr>
            <a:r>
              <a:rPr lang="ru-RU" dirty="0"/>
              <a:t>Ответ засчитывается только, когда он озвучен капитаном</a:t>
            </a:r>
            <a:endParaRPr lang="en-US" dirty="0"/>
          </a:p>
          <a:p>
            <a:pPr marL="531813" indent="-531813">
              <a:buFont typeface="Wingdings" panose="05000000000000000000" pitchFamily="2" charset="2"/>
              <a:buChar char="v"/>
            </a:pPr>
            <a:endParaRPr lang="ru-RU" sz="1050" dirty="0"/>
          </a:p>
          <a:p>
            <a:pPr marL="531813" indent="-531813">
              <a:buFont typeface="Wingdings" panose="05000000000000000000" pitchFamily="2" charset="2"/>
              <a:buChar char="v"/>
            </a:pPr>
            <a:r>
              <a:rPr lang="ru-RU" dirty="0"/>
              <a:t>Подсказки запрещены</a:t>
            </a:r>
          </a:p>
          <a:p>
            <a:endParaRPr lang="ru-RU" dirty="0" smtClean="0"/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58081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20000"/>
                <a:lumOff val="80000"/>
              </a:schemeClr>
            </a:gs>
            <a:gs pos="50000">
              <a:schemeClr val="accent6">
                <a:lumMod val="40000"/>
                <a:lumOff val="60000"/>
                <a:alpha val="50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0840A-55B6-144F-808B-F7B67027CE7D}" type="slidenum">
              <a:rPr lang="ru-RU" smtClean="0"/>
              <a:pPr/>
              <a:t>20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СЛОВАРИК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9591" y="1440000"/>
            <a:ext cx="10634209" cy="4217267"/>
          </a:xfrm>
        </p:spPr>
        <p:txBody>
          <a:bodyPr>
            <a:normAutofit/>
          </a:bodyPr>
          <a:lstStyle/>
          <a:p>
            <a:pPr marL="0" lvl="0" indent="0">
              <a:lnSpc>
                <a:spcPct val="110000"/>
              </a:lnSpc>
              <a:spcBef>
                <a:spcPts val="2400"/>
              </a:spcBef>
              <a:buNone/>
            </a:pPr>
            <a:endParaRPr lang="ru-RU" sz="3600" dirty="0" smtClean="0"/>
          </a:p>
          <a:p>
            <a:pPr marL="0" indent="0">
              <a:lnSpc>
                <a:spcPct val="110000"/>
              </a:lnSpc>
              <a:spcBef>
                <a:spcPts val="2400"/>
              </a:spcBef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Обязательные расходы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– это…?</a:t>
            </a:r>
          </a:p>
          <a:p>
            <a:pPr marL="0" lvl="0" indent="0">
              <a:lnSpc>
                <a:spcPct val="110000"/>
              </a:lnSpc>
              <a:spcBef>
                <a:spcPts val="2400"/>
              </a:spcBef>
              <a:buNone/>
            </a:pPr>
            <a:endParaRPr lang="ru-RU" sz="3600" dirty="0" smtClean="0"/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855689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20000"/>
                <a:lumOff val="80000"/>
              </a:schemeClr>
            </a:gs>
            <a:gs pos="50000">
              <a:schemeClr val="accent6">
                <a:lumMod val="40000"/>
                <a:lumOff val="60000"/>
                <a:alpha val="50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0840A-55B6-144F-808B-F7B67027CE7D}" type="slidenum">
              <a:rPr lang="ru-RU" smtClean="0"/>
              <a:pPr/>
              <a:t>21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СЛОВАРИК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9591" y="1440000"/>
            <a:ext cx="10634209" cy="4217267"/>
          </a:xfrm>
        </p:spPr>
        <p:txBody>
          <a:bodyPr>
            <a:normAutofit/>
          </a:bodyPr>
          <a:lstStyle/>
          <a:p>
            <a:pPr marL="0" lvl="0" indent="0">
              <a:lnSpc>
                <a:spcPct val="110000"/>
              </a:lnSpc>
              <a:spcBef>
                <a:spcPts val="2400"/>
              </a:spcBef>
              <a:buNone/>
            </a:pPr>
            <a:r>
              <a:rPr lang="ru-RU" sz="3200" b="1" dirty="0" smtClean="0"/>
              <a:t>Обязательные расходы </a:t>
            </a:r>
            <a:r>
              <a:rPr lang="ru-RU" sz="3200" dirty="0" smtClean="0"/>
              <a:t>– это…?</a:t>
            </a:r>
          </a:p>
          <a:p>
            <a:pPr marL="0" lvl="0" indent="0">
              <a:lnSpc>
                <a:spcPct val="110000"/>
              </a:lnSpc>
              <a:spcBef>
                <a:spcPts val="2400"/>
              </a:spcBef>
              <a:buNone/>
            </a:pPr>
            <a:endParaRPr lang="ru-RU" sz="3200" dirty="0" smtClean="0"/>
          </a:p>
          <a:p>
            <a:pPr marL="0" lvl="0" indent="0">
              <a:lnSpc>
                <a:spcPct val="110000"/>
              </a:lnSpc>
              <a:spcBef>
                <a:spcPts val="2400"/>
              </a:spcBef>
              <a:buNone/>
            </a:pPr>
            <a:r>
              <a:rPr lang="ru-RU" sz="3200" b="1" dirty="0" smtClean="0"/>
              <a:t>Обязательные расходы </a:t>
            </a:r>
            <a:r>
              <a:rPr lang="ru-RU" sz="3200" dirty="0" smtClean="0"/>
              <a:t>- это </a:t>
            </a:r>
            <a:r>
              <a:rPr lang="ru-RU" sz="3200" dirty="0"/>
              <a:t>такие платежи, повлиять на сроки и размер которых мы не </a:t>
            </a:r>
            <a:r>
              <a:rPr lang="ru-RU" sz="3200" dirty="0" smtClean="0"/>
              <a:t>можем (то есть, они не могут быть отложены или сокращены) </a:t>
            </a:r>
            <a:endParaRPr lang="ru-RU" sz="3200" b="1" dirty="0"/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261048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РАУНД №3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719591" y="2361062"/>
            <a:ext cx="10634209" cy="321669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800" dirty="0" smtClean="0"/>
              <a:t>ПРАВДА </a:t>
            </a:r>
          </a:p>
          <a:p>
            <a:pPr marL="0" indent="0" algn="ctr">
              <a:buNone/>
            </a:pPr>
            <a:r>
              <a:rPr lang="ru-RU" sz="8800" dirty="0" smtClean="0"/>
              <a:t>ИЛИ ЛОЖЬ</a:t>
            </a:r>
            <a:endParaRPr lang="ru-RU" sz="8800" dirty="0"/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4220575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0840A-55B6-144F-808B-F7B67027CE7D}" type="slidenum">
              <a:rPr lang="ru-RU" smtClean="0"/>
              <a:pPr/>
              <a:t>23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ПРАВДА ИЛИ ЛОЖЬ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9591" y="1440000"/>
            <a:ext cx="10634209" cy="4217267"/>
          </a:xfrm>
        </p:spPr>
        <p:txBody>
          <a:bodyPr>
            <a:normAutofit/>
          </a:bodyPr>
          <a:lstStyle/>
          <a:p>
            <a:pPr marL="0" lvl="0" indent="0">
              <a:lnSpc>
                <a:spcPct val="110000"/>
              </a:lnSpc>
              <a:spcBef>
                <a:spcPts val="2400"/>
              </a:spcBef>
              <a:buNone/>
            </a:pPr>
            <a:r>
              <a:rPr lang="ru-RU" sz="3200" i="1" dirty="0" smtClean="0"/>
              <a:t>Суждение №1</a:t>
            </a:r>
          </a:p>
          <a:p>
            <a:pPr marL="0" lvl="0" indent="0">
              <a:lnSpc>
                <a:spcPct val="110000"/>
              </a:lnSpc>
              <a:spcBef>
                <a:spcPts val="2400"/>
              </a:spcBef>
              <a:buNone/>
            </a:pPr>
            <a:r>
              <a:rPr lang="ru-RU" sz="3200" dirty="0" smtClean="0"/>
              <a:t>Основная функция скидок и распродаж – дать потребителю возможность приобрести товар по минимальной цене</a:t>
            </a:r>
            <a:endParaRPr lang="ru-RU" sz="3200" dirty="0"/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807719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0840A-55B6-144F-808B-F7B67027CE7D}" type="slidenum">
              <a:rPr lang="ru-RU" smtClean="0"/>
              <a:pPr/>
              <a:t>24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ПРАВДА ИЛИ ЛОЖЬ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9591" y="1440000"/>
            <a:ext cx="10634209" cy="4217267"/>
          </a:xfrm>
        </p:spPr>
        <p:txBody>
          <a:bodyPr>
            <a:normAutofit/>
          </a:bodyPr>
          <a:lstStyle/>
          <a:p>
            <a:pPr marL="0" lvl="0" indent="0">
              <a:lnSpc>
                <a:spcPct val="110000"/>
              </a:lnSpc>
              <a:spcBef>
                <a:spcPts val="2400"/>
              </a:spcBef>
              <a:buNone/>
            </a:pPr>
            <a:r>
              <a:rPr lang="ru-RU" sz="3200" i="1" dirty="0" smtClean="0"/>
              <a:t>Суждение №1</a:t>
            </a:r>
          </a:p>
          <a:p>
            <a:pPr marL="0" lvl="0" indent="0">
              <a:lnSpc>
                <a:spcPct val="110000"/>
              </a:lnSpc>
              <a:spcBef>
                <a:spcPts val="2400"/>
              </a:spcBef>
              <a:buNone/>
            </a:pPr>
            <a:r>
              <a:rPr lang="ru-RU" sz="3200" dirty="0"/>
              <a:t>Основная функция скидок и распродаж – дать потребителю возможность приобрести товар по минимальной цене. </a:t>
            </a:r>
          </a:p>
        </p:txBody>
      </p:sp>
      <p:pic>
        <p:nvPicPr>
          <p:cNvPr id="7" name="Picture 2" descr="http://ao.applianceonline.co.za/wp-content/uploads/2014/02/True_or_False_Fotolia_15918310_XS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388027" y="3157647"/>
            <a:ext cx="3171034" cy="30759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1809900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0840A-55B6-144F-808B-F7B67027CE7D}" type="slidenum">
              <a:rPr lang="ru-RU" smtClean="0"/>
              <a:pPr/>
              <a:t>25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ПРАВДА ИЛИ ЛОЖЬ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9591" y="1440000"/>
            <a:ext cx="10634209" cy="4217267"/>
          </a:xfrm>
        </p:spPr>
        <p:txBody>
          <a:bodyPr>
            <a:normAutofit/>
          </a:bodyPr>
          <a:lstStyle/>
          <a:p>
            <a:pPr marL="0" lvl="0" indent="0">
              <a:lnSpc>
                <a:spcPct val="110000"/>
              </a:lnSpc>
              <a:spcBef>
                <a:spcPts val="2400"/>
              </a:spcBef>
              <a:buNone/>
            </a:pPr>
            <a:r>
              <a:rPr lang="ru-RU" sz="3200" i="1" dirty="0" smtClean="0"/>
              <a:t>Суждение №2</a:t>
            </a:r>
          </a:p>
          <a:p>
            <a:pPr marL="0" lvl="0" indent="0">
              <a:lnSpc>
                <a:spcPct val="110000"/>
              </a:lnSpc>
              <a:spcBef>
                <a:spcPts val="2400"/>
              </a:spcBef>
              <a:buNone/>
            </a:pPr>
            <a:r>
              <a:rPr lang="ru-RU" sz="3200" dirty="0"/>
              <a:t>Получение денег в долг </a:t>
            </a:r>
            <a:r>
              <a:rPr lang="ru-RU" sz="3200" dirty="0" smtClean="0"/>
              <a:t>не </a:t>
            </a:r>
            <a:r>
              <a:rPr lang="ru-RU" sz="3200" dirty="0"/>
              <a:t>является </a:t>
            </a:r>
            <a:r>
              <a:rPr lang="ru-RU" sz="3200" dirty="0" smtClean="0"/>
              <a:t>доходом</a:t>
            </a:r>
            <a:endParaRPr lang="ru-RU" sz="3200" dirty="0"/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1708265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0840A-55B6-144F-808B-F7B67027CE7D}" type="slidenum">
              <a:rPr lang="ru-RU" smtClean="0"/>
              <a:pPr/>
              <a:t>26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ПРАВДА ИЛИ ЛОЖЬ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9591" y="1440000"/>
            <a:ext cx="10634209" cy="4217267"/>
          </a:xfrm>
        </p:spPr>
        <p:txBody>
          <a:bodyPr>
            <a:normAutofit/>
          </a:bodyPr>
          <a:lstStyle/>
          <a:p>
            <a:pPr marL="0" lvl="0" indent="0">
              <a:lnSpc>
                <a:spcPct val="110000"/>
              </a:lnSpc>
              <a:spcBef>
                <a:spcPts val="2400"/>
              </a:spcBef>
              <a:buNone/>
            </a:pPr>
            <a:r>
              <a:rPr lang="ru-RU" sz="3200" i="1" dirty="0" smtClean="0"/>
              <a:t>Суждение №2</a:t>
            </a:r>
          </a:p>
          <a:p>
            <a:pPr marL="0" lvl="0" indent="0">
              <a:lnSpc>
                <a:spcPct val="110000"/>
              </a:lnSpc>
              <a:spcBef>
                <a:spcPts val="2400"/>
              </a:spcBef>
              <a:buNone/>
            </a:pPr>
            <a:r>
              <a:rPr lang="ru-RU" sz="3200" dirty="0"/>
              <a:t>Получение денег в долг </a:t>
            </a:r>
            <a:r>
              <a:rPr lang="ru-RU" sz="3200" dirty="0" smtClean="0"/>
              <a:t>не </a:t>
            </a:r>
            <a:r>
              <a:rPr lang="ru-RU" sz="3200" dirty="0"/>
              <a:t>является </a:t>
            </a:r>
            <a:r>
              <a:rPr lang="ru-RU" sz="3200" dirty="0" smtClean="0"/>
              <a:t>доходом</a:t>
            </a:r>
            <a:endParaRPr lang="ru-RU" sz="3200" dirty="0"/>
          </a:p>
        </p:txBody>
      </p:sp>
      <p:pic>
        <p:nvPicPr>
          <p:cNvPr id="7" name="Picture 2" descr="http://ao.applianceonline.co.za/wp-content/uploads/2014/02/True_or_False_Fotolia_15918310_XS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388000" y="3157200"/>
            <a:ext cx="3171034" cy="30759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407932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0840A-55B6-144F-808B-F7B67027CE7D}" type="slidenum">
              <a:rPr lang="ru-RU" smtClean="0"/>
              <a:pPr/>
              <a:t>27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ПРАВДА ИЛИ ЛОЖЬ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9591" y="1440000"/>
            <a:ext cx="10634209" cy="4217267"/>
          </a:xfrm>
        </p:spPr>
        <p:txBody>
          <a:bodyPr>
            <a:normAutofit/>
          </a:bodyPr>
          <a:lstStyle/>
          <a:p>
            <a:pPr marL="0" lvl="0" indent="0">
              <a:lnSpc>
                <a:spcPct val="110000"/>
              </a:lnSpc>
              <a:spcBef>
                <a:spcPts val="2400"/>
              </a:spcBef>
              <a:buNone/>
            </a:pPr>
            <a:r>
              <a:rPr lang="ru-RU" sz="3200" i="1" dirty="0" smtClean="0"/>
              <a:t>Суждение №3</a:t>
            </a:r>
          </a:p>
          <a:p>
            <a:pPr marL="0" lvl="0" indent="0">
              <a:lnSpc>
                <a:spcPct val="110000"/>
              </a:lnSpc>
              <a:spcBef>
                <a:spcPts val="2400"/>
              </a:spcBef>
              <a:buNone/>
            </a:pPr>
            <a:r>
              <a:rPr lang="ru-RU" sz="3200" dirty="0" smtClean="0"/>
              <a:t>Использовать свою дату рождения как пароль для социальной сети – хорошая идея, так будет проще его не забыть</a:t>
            </a:r>
            <a:endParaRPr lang="ru-RU" sz="3200" dirty="0" smtClean="0">
              <a:latin typeface="FreeSetC"/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1861290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0840A-55B6-144F-808B-F7B67027CE7D}" type="slidenum">
              <a:rPr lang="ru-RU" smtClean="0"/>
              <a:pPr/>
              <a:t>28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ПРАВДА ИЛИ ЛОЖЬ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9591" y="1440000"/>
            <a:ext cx="10634209" cy="4217267"/>
          </a:xfrm>
        </p:spPr>
        <p:txBody>
          <a:bodyPr>
            <a:normAutofit/>
          </a:bodyPr>
          <a:lstStyle/>
          <a:p>
            <a:pPr marL="0" lvl="0" indent="0">
              <a:lnSpc>
                <a:spcPct val="110000"/>
              </a:lnSpc>
              <a:spcBef>
                <a:spcPts val="2400"/>
              </a:spcBef>
              <a:buNone/>
            </a:pPr>
            <a:r>
              <a:rPr lang="ru-RU" sz="3200" i="1" dirty="0" smtClean="0"/>
              <a:t>Суждение №3</a:t>
            </a:r>
          </a:p>
          <a:p>
            <a:pPr marL="0" lvl="0" indent="0">
              <a:lnSpc>
                <a:spcPct val="110000"/>
              </a:lnSpc>
              <a:spcBef>
                <a:spcPts val="2400"/>
              </a:spcBef>
              <a:buNone/>
            </a:pPr>
            <a:r>
              <a:rPr lang="ru-RU" sz="3200" dirty="0"/>
              <a:t>Использовать свою дату рождения как пароль для социальной сети – хорошая идея, так будет проще его не </a:t>
            </a:r>
            <a:r>
              <a:rPr lang="ru-RU" sz="3200" dirty="0" smtClean="0"/>
              <a:t>забыть</a:t>
            </a:r>
            <a:endParaRPr lang="ru-RU" sz="3200" dirty="0">
              <a:latin typeface="FreeSetC"/>
            </a:endParaRPr>
          </a:p>
        </p:txBody>
      </p:sp>
      <p:pic>
        <p:nvPicPr>
          <p:cNvPr id="7" name="Picture 2" descr="http://ao.applianceonline.co.za/wp-content/uploads/2014/02/True_or_False_Fotolia_15918310_XS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388027" y="3157647"/>
            <a:ext cx="3171034" cy="30759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99768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0840A-55B6-144F-808B-F7B67027CE7D}" type="slidenum">
              <a:rPr lang="ru-RU" smtClean="0"/>
              <a:pPr/>
              <a:t>29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ПРАВДА ИЛИ ЛОЖЬ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9591" y="1440000"/>
            <a:ext cx="10634209" cy="4217267"/>
          </a:xfrm>
        </p:spPr>
        <p:txBody>
          <a:bodyPr>
            <a:normAutofit/>
          </a:bodyPr>
          <a:lstStyle/>
          <a:p>
            <a:pPr marL="0" lvl="0" indent="0">
              <a:lnSpc>
                <a:spcPct val="110000"/>
              </a:lnSpc>
              <a:spcBef>
                <a:spcPts val="2400"/>
              </a:spcBef>
              <a:buNone/>
            </a:pPr>
            <a:r>
              <a:rPr lang="ru-RU" sz="3200" i="1" dirty="0" smtClean="0"/>
              <a:t>Суждение №4</a:t>
            </a:r>
          </a:p>
          <a:p>
            <a:pPr marL="0" lvl="0" indent="0">
              <a:lnSpc>
                <a:spcPct val="110000"/>
              </a:lnSpc>
              <a:spcBef>
                <a:spcPts val="2400"/>
              </a:spcBef>
              <a:buNone/>
            </a:pPr>
            <a:r>
              <a:rPr lang="ru-RU" sz="3200" dirty="0" smtClean="0"/>
              <a:t>Электронные деньги – это деньги, которые лежат на балансе вашего мобильного телефона </a:t>
            </a:r>
            <a:endParaRPr lang="ru-RU" sz="3200" dirty="0"/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285795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0840A-55B6-144F-808B-F7B67027CE7D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ПРАВИЛА ИГРЫ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9591" y="1440000"/>
            <a:ext cx="10634209" cy="4217267"/>
          </a:xfrm>
        </p:spPr>
        <p:txBody>
          <a:bodyPr>
            <a:normAutofit/>
          </a:bodyPr>
          <a:lstStyle/>
          <a:p>
            <a:pPr marL="528638" lvl="0" indent="-528638">
              <a:lnSpc>
                <a:spcPct val="110000"/>
              </a:lnSpc>
              <a:spcBef>
                <a:spcPts val="2400"/>
              </a:spcBef>
              <a:buFont typeface="Wingdings" panose="05000000000000000000" pitchFamily="2" charset="2"/>
              <a:buChar char="ü"/>
            </a:pPr>
            <a:r>
              <a:rPr lang="ru-RU" dirty="0"/>
              <a:t>Уважай своих </a:t>
            </a:r>
            <a:r>
              <a:rPr lang="ru-RU" dirty="0" smtClean="0"/>
              <a:t>партнеров</a:t>
            </a:r>
          </a:p>
          <a:p>
            <a:pPr marL="528638" indent="-528638">
              <a:lnSpc>
                <a:spcPct val="110000"/>
              </a:lnSpc>
              <a:spcBef>
                <a:spcPts val="2400"/>
              </a:spcBef>
              <a:buFont typeface="Wingdings" panose="05000000000000000000" pitchFamily="2" charset="2"/>
              <a:buChar char="ü"/>
            </a:pPr>
            <a:r>
              <a:rPr lang="ru-RU" dirty="0"/>
              <a:t>Умей выслушать другого</a:t>
            </a:r>
          </a:p>
          <a:p>
            <a:pPr marL="528638" indent="-528638">
              <a:lnSpc>
                <a:spcPct val="110000"/>
              </a:lnSpc>
              <a:spcBef>
                <a:spcPts val="2400"/>
              </a:spcBef>
              <a:buFont typeface="Wingdings" panose="05000000000000000000" pitchFamily="2" charset="2"/>
              <a:buChar char="ü"/>
            </a:pPr>
            <a:r>
              <a:rPr lang="ru-RU" dirty="0"/>
              <a:t>Не согласен – предлагай</a:t>
            </a:r>
          </a:p>
          <a:p>
            <a:pPr lvl="0">
              <a:lnSpc>
                <a:spcPct val="110000"/>
              </a:lnSpc>
            </a:pPr>
            <a:endParaRPr lang="ru-RU" dirty="0">
              <a:latin typeface="FreeSetC"/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404860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0840A-55B6-144F-808B-F7B67027CE7D}" type="slidenum">
              <a:rPr lang="ru-RU" smtClean="0"/>
              <a:pPr/>
              <a:t>30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ПРАВДА ИЛИ ЛОЖЬ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9591" y="1440000"/>
            <a:ext cx="10634209" cy="4217267"/>
          </a:xfrm>
        </p:spPr>
        <p:txBody>
          <a:bodyPr>
            <a:normAutofit/>
          </a:bodyPr>
          <a:lstStyle/>
          <a:p>
            <a:pPr marL="0" lvl="0" indent="0">
              <a:lnSpc>
                <a:spcPct val="110000"/>
              </a:lnSpc>
              <a:spcBef>
                <a:spcPts val="2400"/>
              </a:spcBef>
              <a:buNone/>
            </a:pPr>
            <a:r>
              <a:rPr lang="ru-RU" sz="3200" i="1" dirty="0" smtClean="0"/>
              <a:t>Суждение №4</a:t>
            </a:r>
          </a:p>
          <a:p>
            <a:pPr marL="0" lvl="0" indent="0">
              <a:lnSpc>
                <a:spcPct val="110000"/>
              </a:lnSpc>
              <a:spcBef>
                <a:spcPts val="2400"/>
              </a:spcBef>
              <a:buNone/>
            </a:pPr>
            <a:r>
              <a:rPr lang="ru-RU" sz="3200" dirty="0"/>
              <a:t>Электронные деньги – это деньги, которые лежат на </a:t>
            </a:r>
            <a:r>
              <a:rPr lang="ru-RU" sz="3200" dirty="0" smtClean="0"/>
              <a:t>балансе вашего </a:t>
            </a:r>
            <a:r>
              <a:rPr lang="ru-RU" sz="3200" dirty="0"/>
              <a:t>мобильного телефона. </a:t>
            </a:r>
          </a:p>
        </p:txBody>
      </p:sp>
      <p:pic>
        <p:nvPicPr>
          <p:cNvPr id="6" name="Picture 2" descr="http://ao.applianceonline.co.za/wp-content/uploads/2014/02/True_or_False_Fotolia_15918310_XS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388000" y="3157200"/>
            <a:ext cx="3171034" cy="30759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475889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31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РАУНД №4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719591" y="2361062"/>
            <a:ext cx="10634209" cy="321669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800" dirty="0" smtClean="0"/>
              <a:t>ЗАДАЧКИ</a:t>
            </a:r>
            <a:endParaRPr lang="ru-RU" sz="8800" dirty="0"/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1198632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0840A-55B6-144F-808B-F7B67027CE7D}" type="slidenum">
              <a:rPr lang="ru-RU" smtClean="0"/>
              <a:pPr/>
              <a:t>32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9592" y="1188451"/>
            <a:ext cx="10634208" cy="503099"/>
          </a:xfrm>
        </p:spPr>
        <p:txBody>
          <a:bodyPr>
            <a:normAutofit/>
          </a:bodyPr>
          <a:lstStyle/>
          <a:p>
            <a:pPr marL="0" lvl="0" indent="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2000" dirty="0" smtClean="0"/>
              <a:t>Задача №1</a:t>
            </a: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17500" y="1943100"/>
            <a:ext cx="113792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Отец   Михаила стал давать  на карманные расходы 200 рублей ежедневно с условием, что часть этой суммы он будет тратить на обязательные расходы (покупка еды, оплата проезда), а другую часть будет откладывать, чтобы научиться финансовой дисциплине.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Миша поставил перед собой финансовую цель – накопить 6 000 рублей на велосипед, и стал откладывать половину ежедневной суммы.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 какое время Миша сможет накопить на велосипед, если будет строго придерживаться финансовой дисциплины?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6 дней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B) 60дней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C) 60месяцев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D) Никогда не накопит, потому что откладывает слишком мало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E) Накопит, когда станет зарабатывать сам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2474663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0840A-55B6-144F-808B-F7B67027CE7D}" type="slidenum">
              <a:rPr lang="ru-RU" smtClean="0"/>
              <a:pPr/>
              <a:t>33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9590" y="1440001"/>
            <a:ext cx="11104109" cy="1760399"/>
          </a:xfrm>
        </p:spPr>
        <p:txBody>
          <a:bodyPr>
            <a:normAutofit fontScale="85000" lnSpcReduction="20000"/>
          </a:bodyPr>
          <a:lstStyle/>
          <a:p>
            <a:pPr marL="0" lvl="0" indent="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2000" dirty="0" smtClean="0">
                <a:latin typeface="FreeSetC"/>
              </a:rPr>
              <a:t>Задача № 2</a:t>
            </a:r>
          </a:p>
          <a:p>
            <a:pPr marL="0" lv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000" dirty="0"/>
              <a:t>В</a:t>
            </a:r>
            <a:r>
              <a:rPr lang="ru-RU" sz="2000" dirty="0" smtClean="0"/>
              <a:t>ы </a:t>
            </a:r>
            <a:r>
              <a:rPr lang="ru-RU" sz="2000" dirty="0"/>
              <a:t>хотите посетить парк "Ривьера", в котором  есть пять аттракционов: карусель, колесо обозрения, автодром, «Ромашка» и «Весёлый тир». В кассах продаётся шесть видов билетов, каждый из которых позволяет посетить один или два аттракциона</a:t>
            </a:r>
            <a:r>
              <a:rPr lang="ru-RU" sz="2000" dirty="0" smtClean="0"/>
              <a:t>.</a:t>
            </a:r>
          </a:p>
          <a:p>
            <a:pPr marL="0" lv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2000" dirty="0"/>
              <a:t>Родители дали вам на посещение парка 900 рублей. Билеты с какими номерами вы должны купить, чтобы посетить все пять аттракционов?</a:t>
            </a:r>
            <a:endParaRPr lang="ru-RU" sz="2000" dirty="0">
              <a:latin typeface="FreeSetC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10956356"/>
              </p:ext>
            </p:extLst>
          </p:nvPr>
        </p:nvGraphicFramePr>
        <p:xfrm>
          <a:off x="897087" y="3361214"/>
          <a:ext cx="10397825" cy="2133600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1795313"/>
                <a:gridCol w="5331356"/>
                <a:gridCol w="3271156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Номер билета</a:t>
                      </a:r>
                      <a:endParaRPr lang="ru-RU" sz="20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Набор аттракционов</a:t>
                      </a:r>
                      <a:endParaRPr lang="ru-RU" sz="20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Стоимость (</a:t>
                      </a:r>
                      <a:r>
                        <a:rPr lang="en-US" sz="2000" dirty="0" err="1">
                          <a:effectLst/>
                        </a:rPr>
                        <a:t>руб</a:t>
                      </a:r>
                      <a:r>
                        <a:rPr lang="en-US" sz="2000" dirty="0">
                          <a:effectLst/>
                        </a:rPr>
                        <a:t>.)</a:t>
                      </a:r>
                      <a:endParaRPr lang="ru-RU" sz="20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1</a:t>
                      </a:r>
                      <a:endParaRPr lang="ru-RU" sz="20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«Ромашка»</a:t>
                      </a:r>
                      <a:endParaRPr lang="ru-RU" sz="20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200</a:t>
                      </a:r>
                      <a:endParaRPr lang="ru-RU" sz="200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2</a:t>
                      </a:r>
                      <a:endParaRPr lang="ru-RU" sz="200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Колесо обозрения, карусель</a:t>
                      </a:r>
                      <a:endParaRPr lang="ru-RU" sz="20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450</a:t>
                      </a:r>
                      <a:endParaRPr lang="ru-RU" sz="200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3</a:t>
                      </a:r>
                      <a:endParaRPr lang="ru-RU" sz="200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Автодром, колесо обозрения</a:t>
                      </a:r>
                      <a:endParaRPr lang="ru-RU" sz="20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200</a:t>
                      </a:r>
                      <a:endParaRPr lang="ru-RU" sz="200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4</a:t>
                      </a:r>
                      <a:endParaRPr lang="ru-RU" sz="200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«Ромашка», автодром</a:t>
                      </a:r>
                      <a:endParaRPr lang="ru-RU" sz="20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350</a:t>
                      </a:r>
                      <a:endParaRPr lang="ru-RU" sz="200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5</a:t>
                      </a:r>
                      <a:endParaRPr lang="ru-RU" sz="200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«Весёлый тир», карусель</a:t>
                      </a:r>
                      <a:endParaRPr lang="ru-RU" sz="20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500</a:t>
                      </a:r>
                      <a:endParaRPr lang="ru-RU" sz="20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6</a:t>
                      </a:r>
                      <a:endParaRPr lang="ru-RU" sz="200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«Весёлый тир», «Ромашка»</a:t>
                      </a:r>
                      <a:endParaRPr lang="ru-RU" sz="20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400</a:t>
                      </a:r>
                      <a:endParaRPr lang="ru-RU" sz="20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="" xmlns:p14="http://schemas.microsoft.com/office/powerpoint/2010/main" val="4190780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34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719591" y="2361062"/>
            <a:ext cx="10634209" cy="321669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800" dirty="0" smtClean="0"/>
              <a:t>Игра капитанов</a:t>
            </a:r>
            <a:endParaRPr lang="ru-RU" sz="8800" dirty="0"/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67747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35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19591" y="356526"/>
            <a:ext cx="10634208" cy="200830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Игра капитанов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400" dirty="0" smtClean="0"/>
              <a:t>Что общего?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09822" y="2364827"/>
            <a:ext cx="10543978" cy="3153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67747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36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19591" y="356527"/>
            <a:ext cx="10634208" cy="13461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Игра капитанов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Что общего?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09822" y="1702677"/>
            <a:ext cx="10543978" cy="3153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Заголовок 2"/>
          <p:cNvSpPr txBox="1">
            <a:spLocks/>
          </p:cNvSpPr>
          <p:nvPr/>
        </p:nvSpPr>
        <p:spPr>
          <a:xfrm>
            <a:off x="6936828" y="5098721"/>
            <a:ext cx="4416972" cy="838419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Операция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67747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37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19591" y="356527"/>
            <a:ext cx="10634208" cy="13461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Игра капитанов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Что общего?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82342" y="1702677"/>
            <a:ext cx="10571458" cy="3969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67747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38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19591" y="356527"/>
            <a:ext cx="10634208" cy="13461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Игра капитанов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Что общего?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Заголовок 2"/>
          <p:cNvSpPr txBox="1">
            <a:spLocks/>
          </p:cNvSpPr>
          <p:nvPr/>
        </p:nvSpPr>
        <p:spPr>
          <a:xfrm>
            <a:off x="7472855" y="5136366"/>
            <a:ext cx="3880944" cy="800774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dirty="0" smtClean="0">
                <a:solidFill>
                  <a:srgbClr val="FF0000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Ячейка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355835" y="1702678"/>
            <a:ext cx="9143999" cy="343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67747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39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19591" y="356527"/>
            <a:ext cx="10634208" cy="13461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Игра капитанов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Что общего?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19591" y="1702677"/>
            <a:ext cx="11337373" cy="3815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67747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РАУНД №1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719591" y="2620370"/>
            <a:ext cx="10634209" cy="321669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ЗАГАДКИ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3807158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40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19591" y="356527"/>
            <a:ext cx="10634208" cy="13461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Игра капитанов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Что общего?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Заголовок 2"/>
          <p:cNvSpPr txBox="1">
            <a:spLocks/>
          </p:cNvSpPr>
          <p:nvPr/>
        </p:nvSpPr>
        <p:spPr>
          <a:xfrm>
            <a:off x="6936827" y="5517930"/>
            <a:ext cx="4416972" cy="838419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Мошенничество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19591" y="1702677"/>
            <a:ext cx="11337373" cy="3815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67747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0840A-55B6-144F-808B-F7B67027CE7D}" type="slidenum">
              <a:rPr lang="ru-RU" smtClean="0"/>
              <a:pPr/>
              <a:t>41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9592" y="1188451"/>
            <a:ext cx="10634208" cy="503099"/>
          </a:xfrm>
        </p:spPr>
        <p:txBody>
          <a:bodyPr>
            <a:normAutofit/>
          </a:bodyPr>
          <a:lstStyle/>
          <a:p>
            <a:pPr marL="0" lvl="0" indent="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2000" dirty="0" smtClean="0"/>
              <a:t>Задача №1</a:t>
            </a: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17500" y="1691550"/>
            <a:ext cx="1137920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Отец   Михаила стал давать  на карманные расходы 200 рублей ежедневно с условием, что часть этой суммы он будет тратить на обязательные расходы (покупка еды, оплата проезда), а другую часть будет откладывать, чтобы научиться финансовой дисциплине.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Миша поставил перед собой финансовую цель – накопить 6 000 рублей на велосипед, и стал откладывать половину ежедневной суммы.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 какое время Миша сможет накопить на велосипед, если будет строго придерживаться финансовой дисциплины?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А) 6 дней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B) 60дней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C) 60месяцев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D) Никогда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накопит, потому что откладывает слишком мало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E) Накопит, когда станет зарабатывать сам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77800" y="4660900"/>
            <a:ext cx="115189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ля этого придется произвести необходимые расчеты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Откладывая по 100 рублей в день, Миша накопит на велосипед всего за 60 дней: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200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руб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2 = 100 руб. (столько будет оставаться у Миши каждый день)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6000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:100 руб. в день = 60 дней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2474663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0840A-55B6-144F-808B-F7B67027CE7D}" type="slidenum">
              <a:rPr lang="ru-RU" smtClean="0"/>
              <a:pPr/>
              <a:t>42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9590" y="1440001"/>
            <a:ext cx="11104109" cy="1760399"/>
          </a:xfrm>
        </p:spPr>
        <p:txBody>
          <a:bodyPr>
            <a:normAutofit fontScale="85000" lnSpcReduction="20000"/>
          </a:bodyPr>
          <a:lstStyle/>
          <a:p>
            <a:pPr marL="0" lvl="0" indent="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2000" dirty="0" smtClean="0">
                <a:latin typeface="FreeSetC"/>
              </a:rPr>
              <a:t>Задача №2</a:t>
            </a:r>
          </a:p>
          <a:p>
            <a:pPr marL="0" lv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000" dirty="0"/>
              <a:t>В</a:t>
            </a:r>
            <a:r>
              <a:rPr lang="ru-RU" sz="2000" dirty="0" smtClean="0"/>
              <a:t>ы </a:t>
            </a:r>
            <a:r>
              <a:rPr lang="ru-RU" sz="2000" dirty="0"/>
              <a:t>хотите посетить парк "Ривьера", в котором  есть пять аттракционов: карусель, колесо обозрения, автодром, «Ромашка» и «Весёлый тир». В кассах продаётся шесть видов билетов, каждый из которых позволяет посетить один или два аттракциона</a:t>
            </a:r>
            <a:r>
              <a:rPr lang="ru-RU" sz="2000" dirty="0" smtClean="0"/>
              <a:t>.</a:t>
            </a:r>
          </a:p>
          <a:p>
            <a:pPr marL="0" lv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2000" dirty="0"/>
              <a:t>Родители дали вам на посещение парка 900 рублей. Билеты с какими номерами вы должны купить, чтобы посетить все пять аттракционов?</a:t>
            </a:r>
            <a:endParaRPr lang="ru-RU" sz="2000" dirty="0">
              <a:latin typeface="FreeSetC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53262199"/>
              </p:ext>
            </p:extLst>
          </p:nvPr>
        </p:nvGraphicFramePr>
        <p:xfrm>
          <a:off x="897087" y="3361214"/>
          <a:ext cx="10397825" cy="2133600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1795313"/>
                <a:gridCol w="5331356"/>
                <a:gridCol w="3271156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Номер билета</a:t>
                      </a:r>
                      <a:endParaRPr lang="ru-RU" sz="20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Набор аттракционов</a:t>
                      </a:r>
                      <a:endParaRPr lang="ru-RU" sz="20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Стоимость (</a:t>
                      </a:r>
                      <a:r>
                        <a:rPr lang="en-US" sz="2000" dirty="0" err="1">
                          <a:effectLst/>
                        </a:rPr>
                        <a:t>руб</a:t>
                      </a:r>
                      <a:r>
                        <a:rPr lang="en-US" sz="2000" dirty="0">
                          <a:effectLst/>
                        </a:rPr>
                        <a:t>.)</a:t>
                      </a:r>
                      <a:endParaRPr lang="ru-RU" sz="20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B050"/>
                          </a:solidFill>
                          <a:effectLst/>
                        </a:rPr>
                        <a:t>1</a:t>
                      </a:r>
                      <a:endParaRPr lang="ru-RU" sz="2000" b="1" dirty="0">
                        <a:solidFill>
                          <a:srgbClr val="00B050"/>
                        </a:solidFill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B050"/>
                          </a:solidFill>
                          <a:effectLst/>
                        </a:rPr>
                        <a:t>«Ромашка»</a:t>
                      </a:r>
                      <a:endParaRPr lang="ru-RU" sz="2000" b="1" dirty="0">
                        <a:solidFill>
                          <a:srgbClr val="00B050"/>
                        </a:solidFill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B050"/>
                          </a:solidFill>
                          <a:effectLst/>
                        </a:rPr>
                        <a:t>200</a:t>
                      </a:r>
                      <a:endParaRPr lang="ru-RU" sz="2000" b="1" dirty="0">
                        <a:solidFill>
                          <a:srgbClr val="00B050"/>
                        </a:solidFill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2</a:t>
                      </a:r>
                      <a:endParaRPr lang="ru-RU" sz="200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Колесо обозрения, карусель</a:t>
                      </a:r>
                      <a:endParaRPr lang="ru-RU" sz="20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450</a:t>
                      </a:r>
                      <a:endParaRPr lang="ru-RU" sz="200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B050"/>
                          </a:solidFill>
                          <a:effectLst/>
                        </a:rPr>
                        <a:t>3</a:t>
                      </a:r>
                      <a:endParaRPr lang="ru-RU" sz="2000" b="1" dirty="0">
                        <a:solidFill>
                          <a:srgbClr val="00B050"/>
                        </a:solidFill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B050"/>
                          </a:solidFill>
                          <a:effectLst/>
                        </a:rPr>
                        <a:t>Автодром, колесо обозрения</a:t>
                      </a:r>
                      <a:endParaRPr lang="ru-RU" sz="2000" b="1" dirty="0">
                        <a:solidFill>
                          <a:srgbClr val="00B050"/>
                        </a:solidFill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B050"/>
                          </a:solidFill>
                          <a:effectLst/>
                        </a:rPr>
                        <a:t>200</a:t>
                      </a:r>
                      <a:endParaRPr lang="ru-RU" sz="2000" b="1" dirty="0">
                        <a:solidFill>
                          <a:srgbClr val="00B050"/>
                        </a:solidFill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4</a:t>
                      </a:r>
                      <a:endParaRPr lang="ru-RU" sz="200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«Ромашка», автодром</a:t>
                      </a:r>
                      <a:endParaRPr lang="ru-RU" sz="20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350</a:t>
                      </a:r>
                      <a:endParaRPr lang="ru-RU" sz="200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B050"/>
                          </a:solidFill>
                          <a:effectLst/>
                        </a:rPr>
                        <a:t>5</a:t>
                      </a:r>
                      <a:endParaRPr lang="ru-RU" sz="2000" b="1" dirty="0">
                        <a:solidFill>
                          <a:srgbClr val="00B050"/>
                        </a:solidFill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B050"/>
                          </a:solidFill>
                          <a:effectLst/>
                        </a:rPr>
                        <a:t>«Весёлый тир», карусель</a:t>
                      </a:r>
                      <a:endParaRPr lang="ru-RU" sz="2000" b="1" dirty="0">
                        <a:solidFill>
                          <a:srgbClr val="00B050"/>
                        </a:solidFill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B050"/>
                          </a:solidFill>
                          <a:effectLst/>
                        </a:rPr>
                        <a:t>500</a:t>
                      </a:r>
                      <a:endParaRPr lang="ru-RU" sz="2000" b="1" dirty="0">
                        <a:solidFill>
                          <a:srgbClr val="00B050"/>
                        </a:solidFill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6</a:t>
                      </a:r>
                      <a:endParaRPr lang="ru-RU" sz="200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«Весёлый тир», «Ромашка»</a:t>
                      </a:r>
                      <a:endParaRPr lang="ru-RU" sz="20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400</a:t>
                      </a:r>
                      <a:endParaRPr lang="ru-RU" sz="2000" dirty="0">
                        <a:effectLst/>
                        <a:latin typeface="Cambria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CE6A3"/>
                    </a:solidFill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="" xmlns:p14="http://schemas.microsoft.com/office/powerpoint/2010/main" val="2546333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43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РАУНД №5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719591" y="2361062"/>
            <a:ext cx="10634209" cy="321669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800" dirty="0" smtClean="0"/>
              <a:t>РЕБУСЫ</a:t>
            </a:r>
            <a:endParaRPr lang="ru-RU" sz="8800" dirty="0"/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67747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0840A-55B6-144F-808B-F7B67027CE7D}" type="slidenum">
              <a:rPr lang="ru-RU" smtClean="0"/>
              <a:pPr/>
              <a:t>44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РЕБУСЫ</a:t>
            </a:r>
            <a:endParaRPr lang="ru-RU" dirty="0"/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78000" y="1206500"/>
            <a:ext cx="7048500" cy="3223399"/>
          </a:xfrm>
          <a:prstGeom prst="rect">
            <a:avLst/>
          </a:prstGeom>
          <a:noFill/>
        </p:spPr>
      </p:pic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5280799"/>
            <a:ext cx="44575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Правильный ответ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41548727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0840A-55B6-144F-808B-F7B67027CE7D}" type="slidenum">
              <a:rPr lang="ru-RU" smtClean="0"/>
              <a:pPr/>
              <a:t>45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РЕБУСЫ</a:t>
            </a:r>
            <a:endParaRPr lang="ru-RU" dirty="0"/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78000" y="1206500"/>
            <a:ext cx="7048500" cy="3223399"/>
          </a:xfrm>
          <a:prstGeom prst="rect">
            <a:avLst/>
          </a:prstGeom>
          <a:noFill/>
        </p:spPr>
      </p:pic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5280799"/>
            <a:ext cx="581556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Правильный ответ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  <a:r>
              <a:rPr kumimoji="0" lang="ru-RU" sz="3600" b="1" i="0" u="none" strike="noStrike" cap="all" normalizeH="0" baseline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Пенсия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7586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41548727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46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РЕБУСЫ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719591" y="1473200"/>
            <a:ext cx="10634209" cy="4217267"/>
          </a:xfrm>
        </p:spPr>
        <p:txBody>
          <a:bodyPr/>
          <a:lstStyle/>
          <a:p>
            <a:endParaRPr lang="ru-RU" dirty="0" smtClean="0"/>
          </a:p>
          <a:p>
            <a:pPr>
              <a:buNone/>
            </a:pPr>
            <a:endParaRPr lang="ru-RU" u="sng" dirty="0" smtClean="0"/>
          </a:p>
          <a:p>
            <a:pPr>
              <a:buNone/>
            </a:pPr>
            <a:endParaRPr lang="ru-RU" u="sng" dirty="0" smtClean="0"/>
          </a:p>
          <a:p>
            <a:pPr>
              <a:buNone/>
            </a:pPr>
            <a:endParaRPr lang="ru-RU" u="sng" dirty="0" smtClean="0"/>
          </a:p>
          <a:p>
            <a:pPr>
              <a:buNone/>
            </a:pPr>
            <a:endParaRPr lang="ru-RU" u="sng" dirty="0" smtClean="0"/>
          </a:p>
          <a:p>
            <a:pPr>
              <a:buNone/>
            </a:pPr>
            <a:endParaRPr lang="ru-RU" u="sng" dirty="0" smtClean="0"/>
          </a:p>
          <a:p>
            <a:pPr>
              <a:buNone/>
            </a:pPr>
            <a:endParaRPr lang="ru-RU" u="sng" dirty="0" smtClean="0"/>
          </a:p>
          <a:p>
            <a:pPr>
              <a:buNone/>
            </a:pP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Правильный ответ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ru-RU" dirty="0"/>
          </a:p>
        </p:txBody>
      </p:sp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860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8600" y="1473200"/>
            <a:ext cx="5054600" cy="32580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47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РЕБУСЫ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719591" y="1473200"/>
            <a:ext cx="10634209" cy="4217267"/>
          </a:xfrm>
        </p:spPr>
        <p:txBody>
          <a:bodyPr/>
          <a:lstStyle/>
          <a:p>
            <a:endParaRPr lang="ru-RU" dirty="0" smtClean="0"/>
          </a:p>
          <a:p>
            <a:pPr>
              <a:buNone/>
            </a:pPr>
            <a:endParaRPr lang="ru-RU" u="sng" dirty="0" smtClean="0"/>
          </a:p>
          <a:p>
            <a:pPr>
              <a:buNone/>
            </a:pPr>
            <a:endParaRPr lang="ru-RU" u="sng" dirty="0" smtClean="0"/>
          </a:p>
          <a:p>
            <a:pPr>
              <a:buNone/>
            </a:pPr>
            <a:endParaRPr lang="ru-RU" u="sng" dirty="0" smtClean="0"/>
          </a:p>
          <a:p>
            <a:pPr>
              <a:buNone/>
            </a:pPr>
            <a:endParaRPr lang="ru-RU" u="sng" dirty="0" smtClean="0"/>
          </a:p>
          <a:p>
            <a:pPr>
              <a:buNone/>
            </a:pPr>
            <a:endParaRPr lang="ru-RU" u="sng" dirty="0" smtClean="0"/>
          </a:p>
          <a:p>
            <a:pPr>
              <a:buNone/>
            </a:pPr>
            <a:endParaRPr lang="ru-RU" u="sng" dirty="0" smtClean="0"/>
          </a:p>
          <a:p>
            <a:pPr>
              <a:buNone/>
            </a:pP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Правильный ответ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ru-RU" dirty="0"/>
          </a:p>
        </p:txBody>
      </p:sp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860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8600" y="1473200"/>
            <a:ext cx="5054600" cy="325808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772435" y="4953000"/>
            <a:ext cx="299684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Кредит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48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РЕБУСЫ</a:t>
            </a:r>
            <a:endParaRPr lang="ru-RU" dirty="0"/>
          </a:p>
        </p:txBody>
      </p:sp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963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9633" name="Рисунок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24249" y="1600201"/>
            <a:ext cx="5271052" cy="2730500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1267665" y="5461099"/>
            <a:ext cx="35456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u="sng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Правильный ответ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  <a:endParaRPr lang="ru-RU" sz="2800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49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РЕБУСЫ</a:t>
            </a:r>
            <a:endParaRPr lang="ru-RU" dirty="0"/>
          </a:p>
        </p:txBody>
      </p:sp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963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9633" name="Рисунок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24249" y="1600201"/>
            <a:ext cx="5271052" cy="2730500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1267665" y="5461099"/>
            <a:ext cx="35456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u="sng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Правильный ответ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  <a:endParaRPr lang="ru-RU" sz="28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343573" y="5232400"/>
            <a:ext cx="311132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Доход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0840A-55B6-144F-808B-F7B67027CE7D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ЗАГАДКИ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9591" y="1440000"/>
            <a:ext cx="10634209" cy="4217267"/>
          </a:xfrm>
        </p:spPr>
        <p:txBody>
          <a:bodyPr>
            <a:normAutofit/>
          </a:bodyPr>
          <a:lstStyle/>
          <a:p>
            <a:pPr marL="0" lvl="0" indent="0">
              <a:lnSpc>
                <a:spcPct val="110000"/>
              </a:lnSpc>
              <a:spcBef>
                <a:spcPts val="2400"/>
              </a:spcBef>
              <a:buNone/>
            </a:pPr>
            <a:endParaRPr lang="ru-RU" dirty="0" smtClean="0"/>
          </a:p>
          <a:p>
            <a:pPr marL="0" lvl="0" indent="0">
              <a:lnSpc>
                <a:spcPct val="110000"/>
              </a:lnSpc>
              <a:spcBef>
                <a:spcPts val="2400"/>
              </a:spcBef>
              <a:buNone/>
            </a:pPr>
            <a:endParaRPr lang="ru-RU" dirty="0" smtClean="0"/>
          </a:p>
          <a:p>
            <a:pPr marL="0" lvl="0" indent="0">
              <a:lnSpc>
                <a:spcPct val="110000"/>
              </a:lnSpc>
              <a:spcBef>
                <a:spcPts val="2400"/>
              </a:spcBef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Люди ходят на базар: Там дешевле весь… 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719590" y="1528900"/>
            <a:ext cx="10634209" cy="42172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E48B9A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8B9A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8B9A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8B9A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8B9A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2400"/>
              </a:spcBef>
              <a:buFont typeface="Arial" panose="020B0604020202020204" pitchFamily="34" charset="0"/>
              <a:buNone/>
            </a:pPr>
            <a:endParaRPr lang="ru-RU" dirty="0" smtClean="0"/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4268314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50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РЕБУСЫ</a:t>
            </a:r>
            <a:endParaRPr lang="ru-RU" dirty="0"/>
          </a:p>
        </p:txBody>
      </p:sp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963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267665" y="5461099"/>
            <a:ext cx="35456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u="sng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Правильный ответ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  <a:endParaRPr lang="ru-RU" sz="2800" dirty="0"/>
          </a:p>
        </p:txBody>
      </p:sp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68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9374" y="1457325"/>
            <a:ext cx="6021432" cy="2847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51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РЕБУСЫ</a:t>
            </a:r>
            <a:endParaRPr lang="ru-RU" dirty="0"/>
          </a:p>
        </p:txBody>
      </p:sp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963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267665" y="5461099"/>
            <a:ext cx="35456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u="sng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Правильный ответ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  <a:endParaRPr lang="ru-RU" sz="28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343573" y="5060989"/>
            <a:ext cx="426702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КАПИТАЛ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68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9374" y="1457325"/>
            <a:ext cx="6021432" cy="2847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52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РЕБУСЫ</a:t>
            </a:r>
            <a:endParaRPr lang="ru-RU" dirty="0"/>
          </a:p>
        </p:txBody>
      </p:sp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963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267665" y="5461099"/>
            <a:ext cx="35456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u="sng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Правильный ответ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  <a:endParaRPr lang="ru-RU" sz="2800" dirty="0"/>
          </a:p>
        </p:txBody>
      </p:sp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3730" name="Рисунок 2"/>
          <p:cNvPicPr>
            <a:picLocks noChangeAspect="1" noChangeArrowheads="1"/>
          </p:cNvPicPr>
          <p:nvPr/>
        </p:nvPicPr>
        <p:blipFill>
          <a:blip r:embed="rId2"/>
          <a:srcRect l="1852" t="2353" r="4074" b="4477"/>
          <a:stretch>
            <a:fillRect/>
          </a:stretch>
        </p:blipFill>
        <p:spPr bwMode="auto">
          <a:xfrm>
            <a:off x="3111500" y="1024135"/>
            <a:ext cx="5270500" cy="3868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53</a:t>
            </a:fld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РЕБУСЫ</a:t>
            </a:r>
            <a:endParaRPr lang="ru-RU" dirty="0"/>
          </a:p>
        </p:txBody>
      </p:sp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963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267665" y="5461099"/>
            <a:ext cx="35456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u="sng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Правильный ответ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  <a:endParaRPr lang="ru-RU" sz="2800" dirty="0"/>
          </a:p>
        </p:txBody>
      </p:sp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3730" name="Рисунок 2"/>
          <p:cNvPicPr>
            <a:picLocks noChangeAspect="1" noChangeArrowheads="1"/>
          </p:cNvPicPr>
          <p:nvPr/>
        </p:nvPicPr>
        <p:blipFill>
          <a:blip r:embed="rId2"/>
          <a:srcRect l="1852" t="2353" r="4074" b="4477"/>
          <a:stretch>
            <a:fillRect/>
          </a:stretch>
        </p:blipFill>
        <p:spPr bwMode="auto">
          <a:xfrm>
            <a:off x="3111500" y="1024135"/>
            <a:ext cx="5270500" cy="3868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4367022" y="4999434"/>
            <a:ext cx="31583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КОПИЛКА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https://i1.wp.com/www.youareunltd.com/site/wp-content/uploads/2018/05/Road_Arrow.jpg?fit=3697%2C1816&amp;ssl=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762" r="17832"/>
          <a:stretch/>
        </p:blipFill>
        <p:spPr bwMode="auto">
          <a:xfrm rot="16200000" flipV="1">
            <a:off x="5794275" y="320775"/>
            <a:ext cx="6081330" cy="54397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2" name="Picture 16" descr="https://orig10.deviantart.net/9ef2/f/2012/223/2/1/animated_resource___flag_by_misteraibo-d5as2vv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2671" y="5082406"/>
            <a:ext cx="968155" cy="96815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0B67E-EAEE-334A-864B-342637A6F4F5}" type="slidenum">
              <a:rPr lang="ru-RU" smtClean="0"/>
              <a:pPr/>
              <a:t>54</a:t>
            </a:fld>
            <a:endParaRPr lang="ru-RU"/>
          </a:p>
        </p:txBody>
      </p:sp>
      <p:sp>
        <p:nvSpPr>
          <p:cNvPr id="5" name="Rectangle 1">
            <a:extLst>
              <a:ext uri="{FF2B5EF4-FFF2-40B4-BE49-F238E27FC236}">
                <a16:creationId xmlns="" xmlns:a16="http://schemas.microsoft.com/office/drawing/2014/main" id="{F6371915-9A2E-884E-A5CD-60731B59ACB8}"/>
              </a:ext>
            </a:extLst>
          </p:cNvPr>
          <p:cNvSpPr/>
          <p:nvPr/>
        </p:nvSpPr>
        <p:spPr>
          <a:xfrm>
            <a:off x="568800" y="3080504"/>
            <a:ext cx="76607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СПАСИБО ЗА </a:t>
            </a:r>
            <a:r>
              <a:rPr lang="ru-RU" sz="3600" dirty="0" smtClean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ИГРУ!</a:t>
            </a:r>
            <a:endParaRPr lang="ru-RU" sz="3600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619393" y="5514506"/>
            <a:ext cx="3020431" cy="512232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noAutofit/>
          </a:bodyPr>
          <a:lstStyle/>
          <a:p>
            <a:r>
              <a:rPr lang="ru-RU" b="1" dirty="0" smtClean="0">
                <a:solidFill>
                  <a:srgbClr val="33354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ДОХОДЫ</a:t>
            </a:r>
            <a:endParaRPr lang="ru-RU" b="1" dirty="0">
              <a:solidFill>
                <a:srgbClr val="333541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pic>
        <p:nvPicPr>
          <p:cNvPr id="15" name="Picture 4" descr="http://naxpetroleum.com/wp-content/uploads/2017/05/NAX_Icon_Set_Pindrop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1392" y="1805384"/>
            <a:ext cx="638305" cy="6383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8" name="Picture 10" descr="https://static.tildacdn.com/tild3737-3833-4566-a363-323437616164/map_icon_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2336" y="4357311"/>
            <a:ext cx="637722" cy="63772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0" name="Picture 12" descr="https://static.tildacdn.com/tild3266-3133-4538-b632-623833346338/3ba209767a58b27b2e5b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9331" y="1805385"/>
            <a:ext cx="644643" cy="6446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40" name="Picture 32" descr="https://cdn.pixabay.com/photo/2018/05/01/15/06/marker-3365838_960_720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9393" y="3757981"/>
            <a:ext cx="431093" cy="6466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144009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0840A-55B6-144F-808B-F7B67027CE7D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ЗАГАДКИ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9590" y="1528900"/>
            <a:ext cx="10634209" cy="4217267"/>
          </a:xfrm>
        </p:spPr>
        <p:txBody>
          <a:bodyPr>
            <a:normAutofit/>
          </a:bodyPr>
          <a:lstStyle/>
          <a:p>
            <a:pPr marL="0" lvl="0" indent="0">
              <a:lnSpc>
                <a:spcPct val="110000"/>
              </a:lnSpc>
              <a:spcBef>
                <a:spcPts val="2400"/>
              </a:spcBef>
              <a:buNone/>
            </a:pPr>
            <a:endParaRPr lang="ru-RU" dirty="0" smtClean="0"/>
          </a:p>
          <a:p>
            <a:pPr marL="0" lvl="0" indent="0">
              <a:lnSpc>
                <a:spcPct val="110000"/>
              </a:lnSpc>
              <a:spcBef>
                <a:spcPts val="2400"/>
              </a:spcBef>
              <a:buNone/>
            </a:pPr>
            <a:endParaRPr lang="ru-RU" dirty="0" smtClean="0"/>
          </a:p>
          <a:p>
            <a:pPr marL="0" lvl="0" indent="0">
              <a:lnSpc>
                <a:spcPct val="110000"/>
              </a:lnSpc>
              <a:spcBef>
                <a:spcPts val="2400"/>
              </a:spcBef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На товаре быть должна Обязательно…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3825397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0840A-55B6-144F-808B-F7B67027CE7D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ЗАГАДКИ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9591" y="1440000"/>
            <a:ext cx="10634209" cy="4217267"/>
          </a:xfrm>
        </p:spPr>
        <p:txBody>
          <a:bodyPr>
            <a:normAutofit/>
          </a:bodyPr>
          <a:lstStyle/>
          <a:p>
            <a:pPr marL="0" lvl="0" indent="0">
              <a:lnSpc>
                <a:spcPct val="110000"/>
              </a:lnSpc>
              <a:spcBef>
                <a:spcPts val="2400"/>
              </a:spcBef>
              <a:buNone/>
            </a:pPr>
            <a:endParaRPr lang="ru-RU" dirty="0" smtClean="0"/>
          </a:p>
          <a:p>
            <a:pPr marL="0" lvl="0" indent="0">
              <a:lnSpc>
                <a:spcPct val="110000"/>
              </a:lnSpc>
              <a:spcBef>
                <a:spcPts val="2400"/>
              </a:spcBef>
              <a:buNone/>
            </a:pPr>
            <a:endParaRPr lang="ru-RU" dirty="0" smtClean="0"/>
          </a:p>
          <a:p>
            <a:pPr marL="0" lvl="0" indent="0">
              <a:lnSpc>
                <a:spcPct val="110000"/>
              </a:lnSpc>
              <a:spcBef>
                <a:spcPts val="2400"/>
              </a:spcBef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Как ребёнка нет без мамы, Сбыта нету без… </a:t>
            </a: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719590" y="1528900"/>
            <a:ext cx="10634209" cy="42172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E48B9A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8B9A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8B9A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8B9A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E48B9A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dirty="0" smtClean="0"/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3825397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0840A-55B6-144F-808B-F7B67027CE7D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ЗАГАДКИ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9591" y="1440000"/>
            <a:ext cx="10634209" cy="4217267"/>
          </a:xfrm>
        </p:spPr>
        <p:txBody>
          <a:bodyPr>
            <a:normAutofit/>
          </a:bodyPr>
          <a:lstStyle/>
          <a:p>
            <a:pPr marL="0" lvl="0" indent="0">
              <a:lnSpc>
                <a:spcPct val="110000"/>
              </a:lnSpc>
              <a:spcBef>
                <a:spcPts val="2400"/>
              </a:spcBef>
              <a:buNone/>
            </a:pPr>
            <a:endParaRPr lang="ru-RU" dirty="0" smtClean="0"/>
          </a:p>
          <a:p>
            <a:pPr marL="0" lvl="0" indent="0">
              <a:lnSpc>
                <a:spcPct val="110000"/>
              </a:lnSpc>
              <a:spcBef>
                <a:spcPts val="2400"/>
              </a:spcBef>
              <a:buNone/>
            </a:pPr>
            <a:endParaRPr lang="ru-RU" dirty="0" smtClean="0"/>
          </a:p>
          <a:p>
            <a:pPr marL="0" lvl="0" indent="0">
              <a:lnSpc>
                <a:spcPct val="110000"/>
              </a:lnSpc>
              <a:spcBef>
                <a:spcPts val="2400"/>
              </a:spcBef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Коль трудился круглый год, Будет кругленьким… </a:t>
            </a: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3825397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0840A-55B6-144F-808B-F7B67027CE7D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ЗАГАДКИ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9591" y="1440000"/>
            <a:ext cx="10634209" cy="4217267"/>
          </a:xfrm>
        </p:spPr>
        <p:txBody>
          <a:bodyPr>
            <a:normAutofit/>
          </a:bodyPr>
          <a:lstStyle/>
          <a:p>
            <a:pPr marL="0" lvl="0" indent="0">
              <a:lnSpc>
                <a:spcPct val="110000"/>
              </a:lnSpc>
              <a:spcBef>
                <a:spcPts val="2400"/>
              </a:spcBef>
              <a:buNone/>
            </a:pPr>
            <a:endParaRPr lang="ru-RU" dirty="0" smtClean="0"/>
          </a:p>
          <a:p>
            <a:pPr marL="0" lvl="0" indent="0">
              <a:lnSpc>
                <a:spcPct val="110000"/>
              </a:lnSpc>
              <a:spcBef>
                <a:spcPts val="2400"/>
              </a:spcBef>
              <a:buNone/>
            </a:pPr>
            <a:endParaRPr lang="ru-RU" dirty="0" smtClean="0"/>
          </a:p>
          <a:p>
            <a:pPr marL="0" lvl="0" indent="0">
              <a:lnSpc>
                <a:spcPct val="110000"/>
              </a:lnSpc>
              <a:spcBef>
                <a:spcPts val="2400"/>
              </a:spcBef>
              <a:buNone/>
            </a:pPr>
            <a:r>
              <a:rPr lang="ru-RU" dirty="0" smtClean="0"/>
              <a:t>Журчат ручьи, промокли ноги, Весной пора платить… </a:t>
            </a: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3825397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ARTICULATE_PROJECT_OPEN" val="0"/>
  <p:tag name="ARTICULATE_SLIDE_COUNT" val="4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10596</TotalTime>
  <Words>928</Words>
  <Application>Microsoft Office PowerPoint</Application>
  <PresentationFormat>Произвольный</PresentationFormat>
  <Paragraphs>283</Paragraphs>
  <Slides>54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55" baseType="lpstr">
      <vt:lpstr>Office Theme</vt:lpstr>
      <vt:lpstr>Слайд 1</vt:lpstr>
      <vt:lpstr>ПРАВИЛА ИГРЫ</vt:lpstr>
      <vt:lpstr>ПРАВИЛА ИГРЫ</vt:lpstr>
      <vt:lpstr>РАУНД №1</vt:lpstr>
      <vt:lpstr>ЗАГАДКИ</vt:lpstr>
      <vt:lpstr>ЗАГАДКИ</vt:lpstr>
      <vt:lpstr>ЗАГАДКИ</vt:lpstr>
      <vt:lpstr>ЗАГАДКИ</vt:lpstr>
      <vt:lpstr>ЗАГАДКИ</vt:lpstr>
      <vt:lpstr>ЗАГАДКИ</vt:lpstr>
      <vt:lpstr>ЗАГАДКИ</vt:lpstr>
      <vt:lpstr>ЗАГАДКИ</vt:lpstr>
      <vt:lpstr>ЗАГАДКИ</vt:lpstr>
      <vt:lpstr>ЗАГАДКИ</vt:lpstr>
      <vt:lpstr>РАУНД №2</vt:lpstr>
      <vt:lpstr>СЛОВАРИК</vt:lpstr>
      <vt:lpstr>СЛОВАРИК</vt:lpstr>
      <vt:lpstr>СЛОВАРИК</vt:lpstr>
      <vt:lpstr>СЛОВАРИК</vt:lpstr>
      <vt:lpstr>СЛОВАРИК</vt:lpstr>
      <vt:lpstr>СЛОВАРИК</vt:lpstr>
      <vt:lpstr>РАУНД №3</vt:lpstr>
      <vt:lpstr>ПРАВДА ИЛИ ЛОЖЬ</vt:lpstr>
      <vt:lpstr>ПРАВДА ИЛИ ЛОЖЬ</vt:lpstr>
      <vt:lpstr>ПРАВДА ИЛИ ЛОЖЬ</vt:lpstr>
      <vt:lpstr>ПРАВДА ИЛИ ЛОЖЬ</vt:lpstr>
      <vt:lpstr>ПРАВДА ИЛИ ЛОЖЬ</vt:lpstr>
      <vt:lpstr>ПРАВДА ИЛИ ЛОЖЬ</vt:lpstr>
      <vt:lpstr>ПРАВДА ИЛИ ЛОЖЬ</vt:lpstr>
      <vt:lpstr>ПРАВДА ИЛИ ЛОЖЬ</vt:lpstr>
      <vt:lpstr>РАУНД №4</vt:lpstr>
      <vt:lpstr>ЗАДАЧКИ</vt:lpstr>
      <vt:lpstr>ЗАДАЧКИ</vt:lpstr>
      <vt:lpstr>Слайд 34</vt:lpstr>
      <vt:lpstr>Игра капитанов   Что общего?  </vt:lpstr>
      <vt:lpstr>Игра капитанов  Что общего?   </vt:lpstr>
      <vt:lpstr>Игра капитанов  Что общего?   </vt:lpstr>
      <vt:lpstr>Игра капитанов  Что общего?   </vt:lpstr>
      <vt:lpstr>Игра капитанов  Что общего?   </vt:lpstr>
      <vt:lpstr>Игра капитанов  Что общего?   </vt:lpstr>
      <vt:lpstr>ЗАДАЧКИ</vt:lpstr>
      <vt:lpstr>ЗАДАЧКИ</vt:lpstr>
      <vt:lpstr>РАУНД №5</vt:lpstr>
      <vt:lpstr>РЕБУСЫ</vt:lpstr>
      <vt:lpstr>РЕБУСЫ</vt:lpstr>
      <vt:lpstr>РЕБУСЫ</vt:lpstr>
      <vt:lpstr>РЕБУСЫ</vt:lpstr>
      <vt:lpstr>РЕБУСЫ</vt:lpstr>
      <vt:lpstr>РЕБУСЫ</vt:lpstr>
      <vt:lpstr>РЕБУСЫ</vt:lpstr>
      <vt:lpstr>РЕБУСЫ</vt:lpstr>
      <vt:lpstr>РЕБУСЫ</vt:lpstr>
      <vt:lpstr>РЕБУСЫ</vt:lpstr>
      <vt:lpstr>Слайд 54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Какие бывают деньги,  и что от них ожидать?</dc:title>
  <dc:creator>Microsoft Office User</dc:creator>
  <cp:lastModifiedBy>PC_110</cp:lastModifiedBy>
  <cp:revision>149</cp:revision>
  <dcterms:created xsi:type="dcterms:W3CDTF">2019-11-07T13:06:38Z</dcterms:created>
  <dcterms:modified xsi:type="dcterms:W3CDTF">2024-04-17T09:17:37Z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6718122B-C331-4762-A900-331358391170</vt:lpwstr>
  </property>
  <property fmtid="{D5CDD505-2E9C-101B-9397-08002B2CF9AE}" pid="3" name="ArticulatePath">
    <vt:lpwstr>Шаблон презентации_7-8кл</vt:lpwstr>
  </property>
</Properties>
</file>