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ADE83-7B34-418D-8475-02408BE1F97B}" type="datetimeFigureOut">
              <a:rPr lang="ru-RU" smtClean="0"/>
              <a:t>24.06.2020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B1185-4722-4A3C-B747-67A6FC7F4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457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ADE83-7B34-418D-8475-02408BE1F97B}" type="datetimeFigureOut">
              <a:rPr lang="ru-RU" smtClean="0"/>
              <a:t>24.06.2020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B1185-4722-4A3C-B747-67A6FC7F4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031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ADE83-7B34-418D-8475-02408BE1F97B}" type="datetimeFigureOut">
              <a:rPr lang="ru-RU" smtClean="0"/>
              <a:t>24.06.2020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B1185-4722-4A3C-B747-67A6FC7F4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097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ADE83-7B34-418D-8475-02408BE1F97B}" type="datetimeFigureOut">
              <a:rPr lang="ru-RU" smtClean="0"/>
              <a:t>24.06.2020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B1185-4722-4A3C-B747-67A6FC7F4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179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ADE83-7B34-418D-8475-02408BE1F97B}" type="datetimeFigureOut">
              <a:rPr lang="ru-RU" smtClean="0"/>
              <a:t>24.06.2020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B1185-4722-4A3C-B747-67A6FC7F4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54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ADE83-7B34-418D-8475-02408BE1F97B}" type="datetimeFigureOut">
              <a:rPr lang="ru-RU" smtClean="0"/>
              <a:t>24.06.2020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B1185-4722-4A3C-B747-67A6FC7F4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960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ADE83-7B34-418D-8475-02408BE1F97B}" type="datetimeFigureOut">
              <a:rPr lang="ru-RU" smtClean="0"/>
              <a:t>24.06.2020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B1185-4722-4A3C-B747-67A6FC7F4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150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ADE83-7B34-418D-8475-02408BE1F97B}" type="datetimeFigureOut">
              <a:rPr lang="ru-RU" smtClean="0"/>
              <a:t>24.06.2020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B1185-4722-4A3C-B747-67A6FC7F4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01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ADE83-7B34-418D-8475-02408BE1F97B}" type="datetimeFigureOut">
              <a:rPr lang="ru-RU" smtClean="0"/>
              <a:t>24.06.2020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B1185-4722-4A3C-B747-67A6FC7F4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410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ADE83-7B34-418D-8475-02408BE1F97B}" type="datetimeFigureOut">
              <a:rPr lang="ru-RU" smtClean="0"/>
              <a:t>24.06.2020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B1185-4722-4A3C-B747-67A6FC7F4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724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ADE83-7B34-418D-8475-02408BE1F97B}" type="datetimeFigureOut">
              <a:rPr lang="ru-RU" smtClean="0"/>
              <a:t>24.06.2020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B1185-4722-4A3C-B747-67A6FC7F4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351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ADE83-7B34-418D-8475-02408BE1F97B}" type="datetimeFigureOut">
              <a:rPr lang="ru-RU" smtClean="0"/>
              <a:t>24.06.2020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B1185-4722-4A3C-B747-67A6FC7F4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873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вободу попугаям! Сво-бо-ду по-пу-га-ям!&quot; - блог на www.gdepapa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2656"/>
            <a:ext cx="5753100" cy="3267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1835696" y="3789040"/>
            <a:ext cx="4678845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262505" algn="l"/>
              </a:tabLst>
            </a:pPr>
            <a:r>
              <a:rPr lang="ru-RU" i="1" dirty="0" smtClean="0">
                <a:solidFill>
                  <a:srgbClr val="1B2024"/>
                </a:solidFill>
                <a:effectLst/>
                <a:latin typeface="Calibri" panose="020F0502020204030204" pitchFamily="34" charset="0"/>
                <a:ea typeface="Calibri"/>
                <a:cs typeface="Times New Roman"/>
              </a:rPr>
              <a:t>«Каникулы в Простоквашино», мультфильм</a:t>
            </a:r>
            <a:endParaRPr lang="ru-RU" sz="1600" dirty="0">
              <a:latin typeface="Calibri" panose="020F0502020204030204" pitchFamily="34" charset="0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725144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effectLst/>
                <a:latin typeface="Calibri" panose="020F0502020204030204" pitchFamily="34" charset="0"/>
                <a:ea typeface="Calibri"/>
              </a:rPr>
              <a:t>Как вы думаете, можно ли накопить на пенсию </a:t>
            </a:r>
          </a:p>
          <a:p>
            <a:r>
              <a:rPr lang="ru-RU" sz="2800" i="1" dirty="0" smtClean="0">
                <a:effectLst/>
                <a:latin typeface="Calibri" panose="020F0502020204030204" pitchFamily="34" charset="0"/>
                <a:ea typeface="Calibri"/>
              </a:rPr>
              <a:t>и с помощью, каких финансовых инструментов? </a:t>
            </a:r>
            <a:endParaRPr lang="ru-RU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80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088" y="2852936"/>
            <a:ext cx="7704856" cy="95410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Пенсионное накопительное страхование – альтернатива вкладам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5088" y="4293096"/>
            <a:ext cx="7783336" cy="147732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</a:rPr>
              <a:t>Цель: </a:t>
            </a:r>
          </a:p>
          <a:p>
            <a:endParaRPr lang="ru-RU" dirty="0" smtClean="0">
              <a:latin typeface="Calibri" panose="020F0502020204030204" pitchFamily="34" charset="0"/>
            </a:endParaRPr>
          </a:p>
          <a:p>
            <a:r>
              <a:rPr lang="ru-RU" dirty="0" smtClean="0">
                <a:latin typeface="Calibri" panose="020F0502020204030204" pitchFamily="34" charset="0"/>
              </a:rPr>
              <a:t> узнать ……………………………</a:t>
            </a:r>
          </a:p>
          <a:p>
            <a:r>
              <a:rPr lang="ru-RU" dirty="0" smtClean="0">
                <a:latin typeface="Calibri" panose="020F0502020204030204" pitchFamily="34" charset="0"/>
              </a:rPr>
              <a:t> </a:t>
            </a:r>
          </a:p>
          <a:p>
            <a:r>
              <a:rPr lang="ru-RU" dirty="0" smtClean="0">
                <a:latin typeface="Calibri" panose="020F0502020204030204" pitchFamily="34" charset="0"/>
              </a:rPr>
              <a:t>учиться ………………………….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62586" y="4649735"/>
            <a:ext cx="7668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</a:rPr>
              <a:t>о возможностях  пенсионного </a:t>
            </a:r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</a:rPr>
              <a:t>накопительного страхования </a:t>
            </a: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</a:rPr>
              <a:t>жизни 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5229200"/>
            <a:ext cx="3528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</a:rPr>
              <a:t>грамотно, воспользоваться ими</a:t>
            </a:r>
            <a:endParaRPr lang="ru-RU" dirty="0">
              <a:latin typeface="Calibri" panose="020F050202020403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277"/>
            <a:ext cx="4151313" cy="261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905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014493"/>
            <a:ext cx="7992888" cy="5195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Calibri" panose="020F0502020204030204" pitchFamily="34" charset="0"/>
                <a:ea typeface="Calibri"/>
                <a:cs typeface="Times New Roman"/>
              </a:rPr>
              <a:t>        Гражданка Елена </a:t>
            </a:r>
            <a:r>
              <a:rPr lang="ru-RU" sz="2400" dirty="0">
                <a:latin typeface="Calibri" panose="020F0502020204030204" pitchFamily="34" charset="0"/>
                <a:ea typeface="Calibri"/>
                <a:cs typeface="Times New Roman"/>
              </a:rPr>
              <a:t>А.,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Calibri"/>
                <a:cs typeface="Times New Roman"/>
              </a:rPr>
              <a:t> которой 45 </a:t>
            </a:r>
            <a:r>
              <a:rPr lang="ru-RU" sz="2400" dirty="0" smtClean="0">
                <a:solidFill>
                  <a:srgbClr val="000000"/>
                </a:solidFill>
                <a:latin typeface="Calibri" panose="020F0502020204030204" pitchFamily="34" charset="0"/>
                <a:ea typeface="Calibri"/>
                <a:cs typeface="Times New Roman"/>
              </a:rPr>
              <a:t>лет от 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Calibri"/>
                <a:cs typeface="Times New Roman"/>
              </a:rPr>
              <a:t>сотрудника Сбербанка </a:t>
            </a:r>
            <a:r>
              <a:rPr lang="ru-RU" sz="2400" dirty="0" smtClean="0">
                <a:solidFill>
                  <a:srgbClr val="000000"/>
                </a:solidFill>
                <a:latin typeface="Calibri" panose="020F0502020204030204" pitchFamily="34" charset="0"/>
                <a:ea typeface="Calibri"/>
                <a:cs typeface="Times New Roman"/>
              </a:rPr>
              <a:t>узнала 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Calibri"/>
                <a:cs typeface="Times New Roman"/>
              </a:rPr>
              <a:t>о программе увеличения будущей пенсии. </a:t>
            </a:r>
            <a:r>
              <a:rPr lang="ru-RU" sz="2400" dirty="0">
                <a:latin typeface="Calibri" panose="020F0502020204030204" pitchFamily="34" charset="0"/>
                <a:ea typeface="TimesNewRoman"/>
                <a:cs typeface="Times New Roman"/>
              </a:rPr>
              <a:t>Ее заинтересовала программа, потому что на пенсии хотелось бы получать дополнительный доход. Сотрудник банка предложил Елене оформить полис накопительного страхования на 10 лет. Первый взнос 2000руб. и последующие пополнения ежемесячные по 1800руб.</a:t>
            </a:r>
            <a:endParaRPr lang="ru-RU" sz="2000" dirty="0">
              <a:latin typeface="Calibri" panose="020F0502020204030204" pitchFamily="34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Calibri" panose="020F0502020204030204" pitchFamily="34" charset="0"/>
                <a:ea typeface="Calibri"/>
                <a:cs typeface="Times New Roman"/>
              </a:rPr>
              <a:t>          У </a:t>
            </a:r>
            <a:r>
              <a:rPr lang="ru-RU" sz="2400" dirty="0">
                <a:latin typeface="Calibri" panose="020F0502020204030204" pitchFamily="34" charset="0"/>
                <a:ea typeface="Calibri"/>
                <a:cs typeface="Times New Roman"/>
              </a:rPr>
              <a:t>нее есть другая возможность накопить на дополнительную пенсию, разместив свободные средства на банковском депозите. </a:t>
            </a:r>
            <a:endParaRPr lang="ru-RU" sz="2000" dirty="0">
              <a:latin typeface="Calibri" panose="020F0502020204030204" pitchFamily="34" charset="0"/>
              <a:ea typeface="Calibri"/>
              <a:cs typeface="Times New Roman"/>
            </a:endParaRPr>
          </a:p>
          <a:p>
            <a:pPr algn="ctr"/>
            <a:r>
              <a:rPr lang="ru-RU" sz="2400" b="1" i="1" dirty="0">
                <a:solidFill>
                  <a:schemeClr val="accent2"/>
                </a:solidFill>
                <a:latin typeface="Calibri" panose="020F0502020204030204" pitchFamily="34" charset="0"/>
                <a:ea typeface="Calibri"/>
              </a:rPr>
              <a:t>Какой вариант выбрать Елене А.?</a:t>
            </a:r>
            <a:endParaRPr lang="ru-RU" sz="2400" b="1" i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87574" y="185085"/>
            <a:ext cx="1645002" cy="558743"/>
          </a:xfrm>
          <a:prstGeom prst="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Times New Roman"/>
              </a:rPr>
              <a:t>Ситуация</a:t>
            </a:r>
            <a:endParaRPr lang="ru-RU" sz="2800" b="1" dirty="0">
              <a:solidFill>
                <a:schemeClr val="bg1"/>
              </a:solidFill>
              <a:latin typeface="Calibri" panose="020F0502020204030204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7274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410374"/>
              </p:ext>
            </p:extLst>
          </p:nvPr>
        </p:nvGraphicFramePr>
        <p:xfrm>
          <a:off x="539552" y="620688"/>
          <a:ext cx="7344817" cy="5907532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367173"/>
                <a:gridCol w="5795680"/>
                <a:gridCol w="1181964"/>
              </a:tblGrid>
              <a:tr h="2034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Определение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Вариант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</a:tr>
              <a:tr h="4446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юридическое лицо, осуществляющее страхование граждан и предприятий, созданное в соответствии с законодательством РФ и имеющее лицензию на осуществление данной </a:t>
                      </a:r>
                      <a:r>
                        <a:rPr lang="ru-RU" sz="1400" dirty="0" smtClean="0">
                          <a:effectLst/>
                        </a:rPr>
                        <a:t>деятельности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А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физическое или юридическое лицо, заключившее со страховщиком договор страхования в свою пользу или в пользу других лиц (своих родственников или работников) и уплачивающее страховые </a:t>
                      </a:r>
                      <a:r>
                        <a:rPr lang="ru-RU" sz="1400" dirty="0" smtClean="0">
                          <a:effectLst/>
                        </a:rPr>
                        <a:t>взносы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Б 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36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лицо, в чью пользу заключён договор страхования. Застрахованный может совпадать со страхователем, если он сам уплачивает страховые взносы, а может и не совпадать, если страховые взносы платит кто-то другой (например, работодатель за своих работников</a:t>
                      </a:r>
                      <a:r>
                        <a:rPr lang="ru-RU" sz="1400" dirty="0" smtClean="0">
                          <a:effectLst/>
                        </a:rPr>
                        <a:t>).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dirty="0">
                          <a:effectLst/>
                        </a:rPr>
                        <a:t>C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лицо, которое получает от страховщика страховую выплату при наступлении страхового случая.  Может совпадать с застрахованным (например, в страховании имущества), а может и не совпадать (например, в страховании ответственности за причинение вреда</a:t>
                      </a:r>
                      <a:r>
                        <a:rPr lang="ru-RU" sz="1400" dirty="0" smtClean="0">
                          <a:effectLst/>
                        </a:rPr>
                        <a:t>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Д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возможное неблагоприятное событие (которое может произойти, а может и не произойти), на случай наступления, которого страхователь заключает со страховщиком договор </a:t>
                      </a:r>
                      <a:r>
                        <a:rPr lang="ru-RU" sz="1400" dirty="0" smtClean="0">
                          <a:effectLst/>
                        </a:rPr>
                        <a:t>страхования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dirty="0" smtClean="0">
                          <a:effectLst/>
                        </a:rPr>
                        <a:t>E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денежная сумма, установленная федеральным законом и (или) договором страхования и выплачиваемая страховщиком страхователю, застрахованному лицу или выгодоприобретателю при наступлении страхового </a:t>
                      </a:r>
                      <a:r>
                        <a:rPr lang="ru-RU" sz="1400" dirty="0" smtClean="0">
                          <a:effectLst/>
                        </a:rPr>
                        <a:t>случая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Ж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84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это гибридный финансовый продукт, включающий в себя страхование и инвестирование, то есть предусматривает одновременно защиту жизнь человека и возможность накопить деньги. Человек заключает со страховой компанией подобный договор на длительный срок, как правило, от 5 </a:t>
                      </a:r>
                      <a:r>
                        <a:rPr lang="ru-RU" sz="1400" dirty="0" smtClean="0">
                          <a:effectLst/>
                        </a:rPr>
                        <a:t>лет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З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53242" marR="53242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5536" y="116632"/>
            <a:ext cx="511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Установите соответствие:</a:t>
            </a:r>
            <a:endParaRPr lang="ru-RU" sz="24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10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450209"/>
              </p:ext>
            </p:extLst>
          </p:nvPr>
        </p:nvGraphicFramePr>
        <p:xfrm>
          <a:off x="827578" y="908720"/>
          <a:ext cx="7704865" cy="2376264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100695"/>
                <a:gridCol w="1100695"/>
                <a:gridCol w="1100695"/>
                <a:gridCol w="1100695"/>
                <a:gridCol w="1100695"/>
                <a:gridCol w="1100695"/>
                <a:gridCol w="1100695"/>
              </a:tblGrid>
              <a:tr h="1188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dirty="0">
                          <a:effectLst/>
                        </a:rPr>
                        <a:t>1</a:t>
                      </a:r>
                      <a:endParaRPr lang="ru-RU" sz="48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dirty="0">
                          <a:effectLst/>
                        </a:rPr>
                        <a:t>2</a:t>
                      </a:r>
                      <a:endParaRPr lang="ru-RU" sz="48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dirty="0">
                          <a:effectLst/>
                        </a:rPr>
                        <a:t>3</a:t>
                      </a:r>
                      <a:endParaRPr lang="ru-RU" sz="48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dirty="0">
                          <a:effectLst/>
                        </a:rPr>
                        <a:t>4</a:t>
                      </a:r>
                      <a:endParaRPr lang="ru-RU" sz="48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dirty="0">
                          <a:effectLst/>
                        </a:rPr>
                        <a:t>5</a:t>
                      </a:r>
                      <a:endParaRPr lang="ru-RU" sz="48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dirty="0">
                          <a:effectLst/>
                        </a:rPr>
                        <a:t>6</a:t>
                      </a:r>
                      <a:endParaRPr lang="ru-RU" sz="48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dirty="0">
                          <a:effectLst/>
                        </a:rPr>
                        <a:t>7</a:t>
                      </a:r>
                      <a:endParaRPr lang="ru-RU" sz="48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88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b="0" dirty="0">
                          <a:effectLst/>
                        </a:rPr>
                        <a:t>З</a:t>
                      </a:r>
                      <a:endParaRPr lang="ru-RU" sz="4800" b="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>
                          <a:effectLst/>
                        </a:rPr>
                        <a:t>Б</a:t>
                      </a:r>
                      <a:endParaRPr lang="ru-RU" sz="48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>
                          <a:effectLst/>
                        </a:rPr>
                        <a:t>С</a:t>
                      </a:r>
                      <a:endParaRPr lang="ru-RU" sz="48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dirty="0">
                          <a:effectLst/>
                        </a:rPr>
                        <a:t>Е</a:t>
                      </a:r>
                      <a:endParaRPr lang="ru-RU" sz="48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dirty="0">
                          <a:effectLst/>
                        </a:rPr>
                        <a:t>А</a:t>
                      </a:r>
                      <a:endParaRPr lang="ru-RU" sz="48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dirty="0">
                          <a:effectLst/>
                        </a:rPr>
                        <a:t>Д</a:t>
                      </a:r>
                      <a:endParaRPr lang="ru-RU" sz="48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5400" dirty="0">
                          <a:effectLst/>
                        </a:rPr>
                        <a:t>Ж</a:t>
                      </a:r>
                      <a:endParaRPr lang="ru-RU" sz="48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63688" y="182182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alibri" panose="020F0502020204030204" pitchFamily="34" charset="0"/>
              </a:rPr>
              <a:t>Проверь задание на соответствие</a:t>
            </a:r>
            <a:endParaRPr lang="ru-RU" sz="2400" b="1" dirty="0">
              <a:latin typeface="Calibri" panose="020F0502020204030204" pitchFamily="34" charset="0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221" y="3645024"/>
            <a:ext cx="5605115" cy="3018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8297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332656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</a:rPr>
              <a:t>Самостоятельная работа в группах</a:t>
            </a:r>
            <a:endParaRPr lang="ru-RU" sz="2400" b="1" dirty="0">
              <a:latin typeface="Calibri" panose="020F050202020403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426392"/>
              </p:ext>
            </p:extLst>
          </p:nvPr>
        </p:nvGraphicFramePr>
        <p:xfrm>
          <a:off x="107504" y="908720"/>
          <a:ext cx="8928992" cy="599388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392488"/>
                <a:gridCol w="4536504"/>
              </a:tblGrid>
              <a:tr h="57606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libri" panose="020F0502020204030204" pitchFamily="34" charset="0"/>
                        </a:rPr>
                        <a:t>Задание для первая группы</a:t>
                      </a:r>
                      <a:endParaRPr lang="ru-RU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libri" panose="020F0502020204030204" pitchFamily="34" charset="0"/>
                        </a:rPr>
                        <a:t>Вторая группа</a:t>
                      </a:r>
                      <a:endParaRPr lang="ru-RU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/>
                        </a:rPr>
                        <a:t>Выяснить условия договора пенсионного накопительного страхования жизни</a:t>
                      </a:r>
                      <a:r>
                        <a:rPr lang="ru-RU" sz="1800" baseline="0" dirty="0" smtClean="0">
                          <a:effectLst/>
                          <a:latin typeface="Calibri" panose="020F0502020204030204" pitchFamily="34" charset="0"/>
                          <a:ea typeface="Calibri"/>
                        </a:rPr>
                        <a:t> Сбербанка</a:t>
                      </a:r>
                      <a:endParaRPr lang="ru-RU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/>
                        </a:rPr>
                        <a:t>Выяснить условия договора пенсионного накопительного страхования жизни</a:t>
                      </a:r>
                      <a:r>
                        <a:rPr lang="ru-RU" sz="1800" baseline="0" dirty="0" smtClean="0">
                          <a:effectLst/>
                          <a:latin typeface="Calibri" panose="020F0502020204030204" pitchFamily="34" charset="0"/>
                          <a:ea typeface="Calibri"/>
                        </a:rPr>
                        <a:t> банка «ВТБ»</a:t>
                      </a:r>
                      <a:endParaRPr lang="ru-RU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15338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/>
                          <a:cs typeface="Times New Roman"/>
                        </a:rPr>
                        <a:t>Рассчитать размер дополнительной пенсии,  используя недостающие данные проблемной ситуации. При расчетах воспользоваться онлайн-калькулятором Сбербанка и банка «ВТБ». </a:t>
                      </a:r>
                      <a:r>
                        <a:rPr lang="ru-RU" sz="1800" b="1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Times New Roman"/>
                        </a:rPr>
                        <a:t>Приложение 3.</a:t>
                      </a:r>
                      <a:endParaRPr lang="ru-RU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/>
                          <a:cs typeface="Times New Roman"/>
                        </a:rPr>
                        <a:t> Рассчитать размер дополнительной пенсии,  в случае открытия вклада в Сбербанке и банке «ВТБ» </a:t>
                      </a:r>
                      <a:r>
                        <a:rPr lang="ru-RU" sz="1800" b="1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Times New Roman"/>
                        </a:rPr>
                        <a:t>Приложение4 .</a:t>
                      </a: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 smtClean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  <a:p>
                      <a:endParaRPr lang="ru-RU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 dirty="0" smtClean="0">
                        <a:latin typeface="Calibri" panose="020F0502020204030204" pitchFamily="34" charset="0"/>
                      </a:endParaRPr>
                    </a:p>
                    <a:p>
                      <a:endParaRPr lang="ru-RU" dirty="0" smtClean="0">
                        <a:latin typeface="Calibri" panose="020F0502020204030204" pitchFamily="34" charset="0"/>
                      </a:endParaRPr>
                    </a:p>
                    <a:p>
                      <a:endParaRPr lang="ru-RU" dirty="0" smtClean="0">
                        <a:latin typeface="Calibri" panose="020F0502020204030204" pitchFamily="34" charset="0"/>
                      </a:endParaRPr>
                    </a:p>
                    <a:p>
                      <a:endParaRPr lang="ru-RU" dirty="0" smtClean="0">
                        <a:latin typeface="Calibri" panose="020F0502020204030204" pitchFamily="34" charset="0"/>
                      </a:endParaRPr>
                    </a:p>
                    <a:p>
                      <a:endParaRPr lang="ru-RU" dirty="0" smtClean="0">
                        <a:latin typeface="Calibri" panose="020F0502020204030204" pitchFamily="34" charset="0"/>
                      </a:endParaRPr>
                    </a:p>
                    <a:p>
                      <a:endParaRPr lang="ru-RU" dirty="0" smtClean="0">
                        <a:latin typeface="Calibri" panose="020F0502020204030204" pitchFamily="34" charset="0"/>
                      </a:endParaRPr>
                    </a:p>
                    <a:p>
                      <a:endParaRPr lang="ru-RU" dirty="0" smtClean="0">
                        <a:latin typeface="Calibri" panose="020F0502020204030204" pitchFamily="34" charset="0"/>
                      </a:endParaRPr>
                    </a:p>
                    <a:p>
                      <a:endParaRPr lang="ru-RU" dirty="0" smtClean="0">
                        <a:latin typeface="Calibri" panose="020F0502020204030204" pitchFamily="34" charset="0"/>
                      </a:endParaRPr>
                    </a:p>
                    <a:p>
                      <a:endParaRPr lang="ru-RU" dirty="0" smtClean="0">
                        <a:latin typeface="Calibri" panose="020F0502020204030204" pitchFamily="34" charset="0"/>
                      </a:endParaRPr>
                    </a:p>
                    <a:p>
                      <a:endParaRPr lang="ru-RU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1520" y="4380139"/>
            <a:ext cx="396044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u="sng" dirty="0">
                <a:latin typeface="Calibri" panose="020F0502020204030204" pitchFamily="34" charset="0"/>
                <a:ea typeface="TimesNewRoman"/>
                <a:cs typeface="Times New Roman"/>
              </a:rPr>
              <a:t>Ответ:</a:t>
            </a:r>
            <a:r>
              <a:rPr lang="ru-RU" dirty="0">
                <a:latin typeface="Calibri" panose="020F0502020204030204" pitchFamily="34" charset="0"/>
                <a:ea typeface="TimesNewRoman"/>
                <a:cs typeface="Times New Roman"/>
              </a:rPr>
              <a:t> НПФ Сбербанк дополнительная пенсия 3400 руб. в месяц. НПФ «ВТБ» 4 915 руб. в </a:t>
            </a:r>
            <a:r>
              <a:rPr lang="ru-RU" dirty="0" smtClean="0">
                <a:latin typeface="Calibri" panose="020F0502020204030204" pitchFamily="34" charset="0"/>
                <a:ea typeface="TimesNewRoman"/>
                <a:cs typeface="Times New Roman"/>
              </a:rPr>
              <a:t>месяц</a:t>
            </a:r>
            <a:endParaRPr lang="ru-RU" sz="1600" dirty="0">
              <a:latin typeface="Calibri" panose="020F0502020204030204" pitchFamily="34" charset="0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82754" y="4149079"/>
            <a:ext cx="4500500" cy="253710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657225" algn="l"/>
              </a:tabLst>
            </a:pPr>
            <a:r>
              <a:rPr lang="ru-RU" u="sng" dirty="0">
                <a:latin typeface="Calibri" panose="020F0502020204030204" pitchFamily="34" charset="0"/>
                <a:ea typeface="Calibri"/>
                <a:cs typeface="Times New Roman"/>
              </a:rPr>
              <a:t>Ответ:</a:t>
            </a:r>
            <a:r>
              <a:rPr lang="ru-RU" dirty="0">
                <a:latin typeface="Calibri" panose="020F0502020204030204" pitchFamily="34" charset="0"/>
                <a:ea typeface="Calibri"/>
                <a:cs typeface="Times New Roman"/>
              </a:rPr>
              <a:t> </a:t>
            </a:r>
            <a:r>
              <a:rPr lang="ru-RU" b="1" dirty="0">
                <a:latin typeface="Calibri" panose="020F0502020204030204" pitchFamily="34" charset="0"/>
                <a:ea typeface="Calibri"/>
                <a:cs typeface="Times New Roman"/>
              </a:rPr>
              <a:t> </a:t>
            </a:r>
            <a:r>
              <a:rPr lang="ru-RU" dirty="0">
                <a:latin typeface="Calibri" panose="020F0502020204030204" pitchFamily="34" charset="0"/>
                <a:ea typeface="Calibri"/>
                <a:cs typeface="Times New Roman"/>
              </a:rPr>
              <a:t>Сбербанк: </a:t>
            </a:r>
            <a:r>
              <a:rPr lang="en-US" dirty="0">
                <a:latin typeface="Calibri" panose="020F0502020204030204" pitchFamily="34" charset="0"/>
                <a:ea typeface="Calibri"/>
                <a:cs typeface="Times New Roman"/>
              </a:rPr>
              <a:t>S</a:t>
            </a:r>
            <a:r>
              <a:rPr lang="ru-RU" dirty="0">
                <a:latin typeface="Calibri" panose="020F0502020204030204" pitchFamily="34" charset="0"/>
                <a:ea typeface="Calibri"/>
                <a:cs typeface="Times New Roman"/>
              </a:rPr>
              <a:t>=121 246 </a:t>
            </a:r>
            <a:r>
              <a:rPr lang="ru-RU" dirty="0" err="1">
                <a:latin typeface="Calibri" panose="020F0502020204030204" pitchFamily="34" charset="0"/>
                <a:ea typeface="Calibri"/>
                <a:cs typeface="Times New Roman"/>
              </a:rPr>
              <a:t>руб.за</a:t>
            </a:r>
            <a:r>
              <a:rPr lang="ru-RU" dirty="0">
                <a:latin typeface="Calibri" panose="020F0502020204030204" pitchFamily="34" charset="0"/>
                <a:ea typeface="Calibri"/>
                <a:cs typeface="Times New Roman"/>
              </a:rPr>
              <a:t> 5 лет, </a:t>
            </a:r>
            <a:r>
              <a:rPr lang="en-US" dirty="0">
                <a:latin typeface="Calibri" panose="020F0502020204030204" pitchFamily="34" charset="0"/>
                <a:ea typeface="Calibri"/>
                <a:cs typeface="Times New Roman"/>
              </a:rPr>
              <a:t>S</a:t>
            </a:r>
            <a:r>
              <a:rPr lang="ru-RU" dirty="0">
                <a:latin typeface="Calibri" panose="020F0502020204030204" pitchFamily="34" charset="0"/>
                <a:ea typeface="Calibri"/>
                <a:cs typeface="Times New Roman"/>
              </a:rPr>
              <a:t>=242 492 руб. за 10 лет. Дополнительная пенсия  2020 руб. в месяц.</a:t>
            </a:r>
            <a:endParaRPr lang="ru-RU" sz="1600" dirty="0">
              <a:latin typeface="Calibri" panose="020F0502020204030204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657225" algn="l"/>
              </a:tabLst>
            </a:pPr>
            <a:r>
              <a:rPr lang="ru-RU" dirty="0">
                <a:latin typeface="Calibri" panose="020F0502020204030204" pitchFamily="34" charset="0"/>
                <a:ea typeface="Calibri"/>
                <a:cs typeface="Times New Roman"/>
              </a:rPr>
              <a:t>Банк «Открытие»: </a:t>
            </a:r>
            <a:r>
              <a:rPr lang="en-US" dirty="0">
                <a:latin typeface="Calibri" panose="020F0502020204030204" pitchFamily="34" charset="0"/>
                <a:ea typeface="Calibri"/>
                <a:cs typeface="Times New Roman"/>
              </a:rPr>
              <a:t>S</a:t>
            </a:r>
            <a:r>
              <a:rPr lang="ru-RU" dirty="0">
                <a:latin typeface="Calibri" panose="020F0502020204030204" pitchFamily="34" charset="0"/>
                <a:ea typeface="Calibri"/>
                <a:cs typeface="Times New Roman"/>
              </a:rPr>
              <a:t>=122 985 руб. за 5 лет, </a:t>
            </a:r>
            <a:r>
              <a:rPr lang="en-US" dirty="0">
                <a:latin typeface="Calibri" panose="020F0502020204030204" pitchFamily="34" charset="0"/>
                <a:ea typeface="Calibri"/>
                <a:cs typeface="Times New Roman"/>
              </a:rPr>
              <a:t>S</a:t>
            </a:r>
            <a:r>
              <a:rPr lang="ru-RU" dirty="0">
                <a:latin typeface="Calibri" panose="020F0502020204030204" pitchFamily="34" charset="0"/>
                <a:ea typeface="Calibri"/>
                <a:cs typeface="Times New Roman"/>
              </a:rPr>
              <a:t>=245 970 руб. за 10 лет. Дополнительная пенсия 2049,75 руб. в месяц</a:t>
            </a:r>
            <a:endParaRPr lang="ru-RU" sz="1600" dirty="0">
              <a:latin typeface="Calibri" panose="020F0502020204030204" pitchFamily="34" charset="0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916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88640"/>
            <a:ext cx="7128792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spc="25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Критерии оценивания для первой группы:</a:t>
            </a:r>
            <a:endParaRPr lang="ru-RU" sz="2800" b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pc="25" dirty="0">
                <a:latin typeface="Times New Roman"/>
                <a:ea typeface="Times New Roman"/>
                <a:cs typeface="Times New Roman"/>
              </a:rPr>
              <a:t>Правильно определили обозначения величин – «3»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pc="25" dirty="0">
                <a:latin typeface="Times New Roman"/>
                <a:ea typeface="Times New Roman"/>
                <a:cs typeface="Times New Roman"/>
              </a:rPr>
              <a:t>Нашли дополнительную информацию по условиям заключения страхования в онлайн-калькуляторе – «4»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Правильно определили размер дополнительной пенсии в месяц </a:t>
            </a:r>
            <a:r>
              <a:rPr lang="ru-RU" spc="25" dirty="0">
                <a:latin typeface="Times New Roman"/>
                <a:ea typeface="Times New Roman"/>
                <a:cs typeface="Times New Roman"/>
              </a:rPr>
              <a:t>–«5»</a:t>
            </a: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3803" y="5085184"/>
            <a:ext cx="71247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Критерии оценивания для второй группы:</a:t>
            </a:r>
            <a:endParaRPr lang="ru-RU" sz="2800" b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Верно, определили сумму накоплений </a:t>
            </a:r>
            <a:r>
              <a:rPr lang="en-US" dirty="0">
                <a:latin typeface="Times New Roman"/>
                <a:ea typeface="Calibri"/>
                <a:cs typeface="Times New Roman"/>
              </a:rPr>
              <a:t>S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за 5 лет – «3»</a:t>
            </a:r>
            <a:endParaRPr lang="ru-RU" sz="28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Верно, определили сумму накоплений </a:t>
            </a:r>
            <a:r>
              <a:rPr lang="en-US" dirty="0">
                <a:latin typeface="Times New Roman"/>
                <a:ea typeface="Calibri"/>
                <a:cs typeface="Times New Roman"/>
              </a:rPr>
              <a:t>S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за 10 лет – «4»</a:t>
            </a:r>
            <a:endParaRPr lang="ru-RU" sz="28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Верно, определили размер дополнительной пенсии в месяц – «5».</a:t>
            </a:r>
            <a:endParaRPr lang="ru-RU" sz="2800" dirty="0">
              <a:ea typeface="Calibri"/>
              <a:cs typeface="Times New Roman"/>
            </a:endParaRPr>
          </a:p>
        </p:txBody>
      </p:sp>
      <p:pic>
        <p:nvPicPr>
          <p:cNvPr id="4" name="Рисунок 3" descr="Программа накопительного страхования жизни – где лучше? Сравнение ...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141161"/>
            <a:ext cx="5472608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8315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59659" y="3122277"/>
            <a:ext cx="7056784" cy="310854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Calibri" panose="020F0502020204030204" pitchFamily="34" charset="0"/>
              </a:rPr>
              <a:t>Написание эссе на тему: </a:t>
            </a:r>
          </a:p>
          <a:p>
            <a:r>
              <a:rPr lang="ru-RU" sz="2800" i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«Стоит </a:t>
            </a:r>
            <a:r>
              <a:rPr lang="ru-RU" sz="2800" i="1" dirty="0">
                <a:solidFill>
                  <a:schemeClr val="accent2"/>
                </a:solidFill>
                <a:latin typeface="Calibri" panose="020F0502020204030204" pitchFamily="34" charset="0"/>
              </a:rPr>
              <a:t>копить на образование, используя </a:t>
            </a:r>
            <a:r>
              <a:rPr lang="ru-RU" sz="2800" i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накопительное страхование жизни </a:t>
            </a:r>
            <a:r>
              <a:rPr lang="ru-RU" sz="2800" i="1" dirty="0">
                <a:solidFill>
                  <a:schemeClr val="accent2"/>
                </a:solidFill>
                <a:latin typeface="Calibri" panose="020F0502020204030204" pitchFamily="34" charset="0"/>
              </a:rPr>
              <a:t>или открыть депозит в банке?» </a:t>
            </a:r>
            <a:endParaRPr lang="ru-RU" sz="2800" i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r>
              <a:rPr lang="ru-RU" sz="2800" dirty="0" smtClean="0">
                <a:latin typeface="Calibri" panose="020F0502020204030204" pitchFamily="34" charset="0"/>
              </a:rPr>
              <a:t>Подтвердите </a:t>
            </a:r>
            <a:r>
              <a:rPr lang="ru-RU" sz="2800" dirty="0">
                <a:latin typeface="Calibri" panose="020F0502020204030204" pitchFamily="34" charset="0"/>
              </a:rPr>
              <a:t>примером, используя расчеты в различных банках и страховых компаниях. Подготовьтесь к </a:t>
            </a:r>
            <a:r>
              <a:rPr lang="ru-RU" sz="2800" dirty="0" smtClean="0">
                <a:latin typeface="Calibri" panose="020F0502020204030204" pitchFamily="34" charset="0"/>
              </a:rPr>
              <a:t>презентации </a:t>
            </a:r>
            <a:endParaRPr lang="ru-RU" sz="2800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42397" y="2448469"/>
            <a:ext cx="5328592" cy="46166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Домашнее задание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282" y="116632"/>
            <a:ext cx="4928823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284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561</Words>
  <Application>Microsoft Office PowerPoint</Application>
  <PresentationFormat>Экран (4:3)</PresentationFormat>
  <Paragraphs>86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12</cp:revision>
  <dcterms:created xsi:type="dcterms:W3CDTF">2020-06-23T02:59:40Z</dcterms:created>
  <dcterms:modified xsi:type="dcterms:W3CDTF">2020-06-24T03:40:42Z</dcterms:modified>
</cp:coreProperties>
</file>