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1" r:id="rId4"/>
    <p:sldId id="269" r:id="rId5"/>
    <p:sldId id="262" r:id="rId6"/>
    <p:sldId id="279" r:id="rId7"/>
    <p:sldId id="294" r:id="rId8"/>
    <p:sldId id="270" r:id="rId9"/>
    <p:sldId id="293" r:id="rId10"/>
    <p:sldId id="260" r:id="rId11"/>
    <p:sldId id="290" r:id="rId12"/>
    <p:sldId id="268" r:id="rId13"/>
    <p:sldId id="300" r:id="rId14"/>
    <p:sldId id="299" r:id="rId15"/>
    <p:sldId id="267" r:id="rId16"/>
    <p:sldId id="311" r:id="rId17"/>
    <p:sldId id="301" r:id="rId18"/>
    <p:sldId id="302" r:id="rId19"/>
    <p:sldId id="305" r:id="rId20"/>
    <p:sldId id="304" r:id="rId21"/>
    <p:sldId id="272" r:id="rId22"/>
    <p:sldId id="306" r:id="rId23"/>
    <p:sldId id="273" r:id="rId24"/>
    <p:sldId id="288" r:id="rId25"/>
    <p:sldId id="307" r:id="rId26"/>
    <p:sldId id="308" r:id="rId27"/>
    <p:sldId id="310" r:id="rId28"/>
    <p:sldId id="309" r:id="rId29"/>
    <p:sldId id="316" r:id="rId30"/>
    <p:sldId id="317" r:id="rId31"/>
    <p:sldId id="287" r:id="rId32"/>
    <p:sldId id="275" r:id="rId33"/>
    <p:sldId id="276" r:id="rId34"/>
    <p:sldId id="291" r:id="rId35"/>
    <p:sldId id="277" r:id="rId36"/>
    <p:sldId id="278" r:id="rId37"/>
    <p:sldId id="285" r:id="rId38"/>
    <p:sldId id="292" r:id="rId39"/>
    <p:sldId id="297" r:id="rId40"/>
    <p:sldId id="295" r:id="rId41"/>
    <p:sldId id="313" r:id="rId42"/>
    <p:sldId id="298" r:id="rId43"/>
    <p:sldId id="314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считают, что скульптура - важная часть украшения города</c:v>
                </c:pt>
                <c:pt idx="1">
                  <c:v>знают кому посвящена скульптура мужчины с молотком</c:v>
                </c:pt>
                <c:pt idx="2">
                  <c:v>знают кто такой Ленин</c:v>
                </c:pt>
                <c:pt idx="3">
                  <c:v>знают только древнегреческих скульпторов</c:v>
                </c:pt>
                <c:pt idx="4">
                  <c:v>слышали о скульптуре "Женщина с ребенком"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/>
            </a:pPr>
            <a:endParaRPr lang="ru-RU"/>
          </a:p>
        </c:txPr>
      </c:legendEntry>
      <c:layout>
        <c:manualLayout>
          <c:xMode val="edge"/>
          <c:yMode val="edge"/>
          <c:x val="0.55175935039370072"/>
          <c:y val="1.3086576981642563E-2"/>
          <c:w val="0.37532398293963254"/>
          <c:h val="0.94216328904631508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История БАМа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Военно-патриотической направленности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Духовной направленности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Остальное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82882560"/>
        <c:axId val="82884096"/>
      </c:barChart>
      <c:catAx>
        <c:axId val="82882560"/>
        <c:scaling>
          <c:orientation val="minMax"/>
        </c:scaling>
        <c:delete val="0"/>
        <c:axPos val="b"/>
        <c:majorTickMark val="none"/>
        <c:minorTickMark val="none"/>
        <c:tickLblPos val="nextTo"/>
        <c:crossAx val="82884096"/>
        <c:crosses val="autoZero"/>
        <c:auto val="1"/>
        <c:lblAlgn val="ctr"/>
        <c:lblOffset val="100"/>
        <c:noMultiLvlLbl val="0"/>
      </c:catAx>
      <c:valAx>
        <c:axId val="82884096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/>
                  <a:t>Количество  памятников </a:t>
                </a:r>
                <a:endParaRPr lang="ru-RU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28825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9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C6AA8-20C4-4584-8FDF-F956EF574481}" type="datetimeFigureOut">
              <a:rPr lang="ru-RU"/>
              <a:pPr>
                <a:defRPr/>
              </a:pPr>
              <a:t>10.01.2022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 smtClean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FEECAB95-5F39-4621-9CB0-A2988A6E7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B24A7-2079-4A34-8514-9D55DEF0C3F4}" type="datetimeFigureOut">
              <a:rPr lang="ru-RU"/>
              <a:pPr>
                <a:defRPr/>
              </a:pPr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4B700-6FDC-4FAC-8C5A-DE1D6A604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F45BA-1259-49B4-A974-F27BF15267CF}" type="datetimeFigureOut">
              <a:rPr lang="ru-RU"/>
              <a:pPr>
                <a:defRPr/>
              </a:pPr>
              <a:t>10.01.2022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7DDFD-B43F-4B19-B46F-AEF9A4FB52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B8B3C-DBB1-42AB-9DFE-275459763104}" type="datetimeFigureOut">
              <a:rPr lang="ru-RU"/>
              <a:pPr>
                <a:defRPr/>
              </a:pPr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44BCE-04F6-4FB3-9F97-53B0ABB767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5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4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4A4E0-01DF-4360-BA61-824CC16DE89B}" type="datetimeFigureOut">
              <a:rPr lang="ru-RU"/>
              <a:pPr>
                <a:defRPr/>
              </a:pPr>
              <a:t>10.01.2022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0672C-8350-41D4-9350-20C14DFDA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3125F-4E0A-4BAF-B1BF-A3DB6D0643AD}" type="datetimeFigureOut">
              <a:rPr lang="ru-RU"/>
              <a:pPr>
                <a:defRPr/>
              </a:pPr>
              <a:t>10.01.2022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F16C1-50B8-43EF-B8E6-EE734FA71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10CD0-5297-4C97-B085-D2623DE24664}" type="datetimeFigureOut">
              <a:rPr lang="ru-RU"/>
              <a:pPr>
                <a:defRPr/>
              </a:pPr>
              <a:t>10.01.2022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3BF0D-FF13-4D2E-9363-8D1D32712B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43F7E-E348-430B-87B5-71B2AFDA8986}" type="datetimeFigureOut">
              <a:rPr lang="ru-RU"/>
              <a:pPr>
                <a:defRPr/>
              </a:pPr>
              <a:t>10.01.2022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E1149-06EC-40B0-B1CE-087C73ED9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C4133-DB94-4CD6-AD8D-F3DCFEE0F43C}" type="datetimeFigureOut">
              <a:rPr lang="ru-RU"/>
              <a:pPr>
                <a:defRPr/>
              </a:pPr>
              <a:t>10.01.2022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CA769-796B-40F1-8E7F-F5ECA9870A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11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9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FEF98-3FC0-4750-8A51-A476C14AC67E}" type="datetimeFigureOut">
              <a:rPr lang="ru-RU"/>
              <a:pPr>
                <a:defRPr/>
              </a:pPr>
              <a:t>10.01.2022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3B9F2-A7C0-452E-8BB0-1956BA5051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1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2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0F676-AA6C-4098-A095-1238C63C2E69}" type="datetimeFigureOut">
              <a:rPr lang="ru-RU"/>
              <a:pPr>
                <a:defRPr/>
              </a:pPr>
              <a:t>10.01.2022</a:t>
            </a:fld>
            <a:endParaRPr lang="ru-RU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76B43-0F84-47B2-B1F1-19930EA39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2A2DBC-3E06-4E13-8D45-C4912175ABD4}" type="datetimeFigureOut">
              <a:rPr lang="ru-RU"/>
              <a:pPr>
                <a:defRPr/>
              </a:pPr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0CADF4-46F8-4120-B173-B69F16F1E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22" r:id="rId7"/>
    <p:sldLayoutId id="2147483723" r:id="rId8"/>
    <p:sldLayoutId id="2147483724" r:id="rId9"/>
    <p:sldLayoutId id="2147483715" r:id="rId10"/>
    <p:sldLayoutId id="214748372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rgbClr val="B5AE53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ct val="20000"/>
        </a:spcBef>
        <a:spcAft>
          <a:spcPct val="0"/>
        </a:spcAft>
        <a:buClr>
          <a:srgbClr val="848058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ct val="20000"/>
        </a:spcBef>
        <a:spcAft>
          <a:spcPct val="0"/>
        </a:spcAft>
        <a:buClr>
          <a:srgbClr val="E8B54D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domvrussia.ru/index.html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domvrussia.ru/index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domvrussia.ru/index.html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141663"/>
            <a:ext cx="7287019" cy="1444625"/>
          </a:xfrm>
        </p:spPr>
        <p:txBody>
          <a:bodyPr>
            <a:normAutofit fontScale="92500" lnSpcReduction="10000"/>
          </a:bodyPr>
          <a:lstStyle/>
          <a:p>
            <a:pPr algn="l">
              <a:lnSpc>
                <a:spcPct val="80000"/>
              </a:lnSpc>
            </a:pPr>
            <a:r>
              <a:rPr lang="ru-RU" sz="1400" b="1" cap="none" dirty="0" smtClean="0">
                <a:solidFill>
                  <a:schemeClr val="tx2"/>
                </a:solidFill>
              </a:rPr>
              <a:t>ИССЛЕДОВАТЕЛЬСКАЯ </a:t>
            </a:r>
            <a:r>
              <a:rPr lang="ru-RU" sz="1400" b="1" cap="none" dirty="0" smtClean="0">
                <a:solidFill>
                  <a:schemeClr val="tx2"/>
                </a:solidFill>
              </a:rPr>
              <a:t>РАБОТА</a:t>
            </a:r>
          </a:p>
          <a:p>
            <a:pPr algn="l">
              <a:lnSpc>
                <a:spcPct val="80000"/>
              </a:lnSpc>
            </a:pPr>
            <a:endParaRPr lang="ru-RU" sz="1400" b="1" cap="none" dirty="0" smtClean="0">
              <a:solidFill>
                <a:schemeClr val="tx2"/>
              </a:solidFill>
            </a:endParaRPr>
          </a:p>
          <a:p>
            <a:pPr algn="l">
              <a:lnSpc>
                <a:spcPct val="80000"/>
              </a:lnSpc>
            </a:pPr>
            <a:r>
              <a:rPr lang="ru-RU" sz="2000" b="1" cap="none" dirty="0" smtClean="0">
                <a:solidFill>
                  <a:schemeClr val="tx2"/>
                </a:solidFill>
              </a:rPr>
              <a:t>  Автор    СЛОБОДЮК </a:t>
            </a:r>
            <a:r>
              <a:rPr lang="ru-RU" sz="2000" b="1" cap="none" dirty="0">
                <a:solidFill>
                  <a:schemeClr val="tx2"/>
                </a:solidFill>
              </a:rPr>
              <a:t>ОЛЬГА </a:t>
            </a:r>
            <a:r>
              <a:rPr lang="ru-RU" sz="2000" b="1" cap="none" dirty="0" smtClean="0">
                <a:solidFill>
                  <a:schemeClr val="tx2"/>
                </a:solidFill>
              </a:rPr>
              <a:t>ИВАНОВНА</a:t>
            </a:r>
          </a:p>
          <a:p>
            <a:pPr algn="l">
              <a:lnSpc>
                <a:spcPct val="80000"/>
              </a:lnSpc>
            </a:pPr>
            <a:endParaRPr lang="ru-RU" sz="2000" b="1" cap="none" dirty="0">
              <a:solidFill>
                <a:schemeClr val="tx2"/>
              </a:solidFill>
            </a:endParaRPr>
          </a:p>
          <a:p>
            <a:pPr algn="l">
              <a:lnSpc>
                <a:spcPct val="80000"/>
              </a:lnSpc>
            </a:pPr>
            <a:r>
              <a:rPr lang="ru-RU" sz="2000" b="1" cap="none" dirty="0" smtClean="0">
                <a:solidFill>
                  <a:schemeClr val="tx2"/>
                </a:solidFill>
              </a:rPr>
              <a:t>МОБУ </a:t>
            </a:r>
            <a:r>
              <a:rPr lang="ru-RU" sz="2000" b="1" cap="none" dirty="0" smtClean="0">
                <a:solidFill>
                  <a:schemeClr val="tx2"/>
                </a:solidFill>
              </a:rPr>
              <a:t>ЛИЦЕЙ № 8 Г. ТЫНДА, АМУРСКОЙ ОБЛАСТИ,</a:t>
            </a:r>
          </a:p>
          <a:p>
            <a:pPr>
              <a:lnSpc>
                <a:spcPct val="80000"/>
              </a:lnSpc>
            </a:pPr>
            <a:endParaRPr lang="ru-RU" sz="500" cap="none" dirty="0" smtClean="0">
              <a:solidFill>
                <a:schemeClr val="tx2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900113" y="188913"/>
            <a:ext cx="10044113" cy="2668587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Скульптура города Тында.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200" dirty="0" smtClean="0"/>
              <a:t>Прошлое, настоящее , будущее</a:t>
            </a:r>
            <a:r>
              <a:rPr lang="ru-RU" sz="36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Admin\Desktop\Исследование Оля Скип\Скульптура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5" y="2132856"/>
            <a:ext cx="1737743" cy="310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min\Documents\тында\горо.jpg"/>
          <p:cNvPicPr>
            <a:picLocks noChangeAspect="1" noChangeArrowheads="1"/>
          </p:cNvPicPr>
          <p:nvPr/>
        </p:nvPicPr>
        <p:blipFill rotWithShape="1">
          <a:blip r:embed="rId3"/>
          <a:srcRect t="16290" b="31038"/>
          <a:stretch/>
        </p:blipFill>
        <p:spPr bwMode="auto">
          <a:xfrm>
            <a:off x="755576" y="4581128"/>
            <a:ext cx="6096000" cy="2092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Фотоархив\Ттында2\доп-сл-72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8777" y="908720"/>
            <a:ext cx="3240360" cy="5357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-108520" y="332656"/>
            <a:ext cx="10332640" cy="4373562"/>
          </a:xfrm>
        </p:spPr>
        <p:txBody>
          <a:bodyPr/>
          <a:lstStyle/>
          <a:p>
            <a:r>
              <a:rPr lang="ru-RU" dirty="0" smtClean="0">
                <a:latin typeface="Arial" charset="0"/>
              </a:rPr>
              <a:t>Во времена строительства БАМа в Тынде появились </a:t>
            </a:r>
          </a:p>
          <a:p>
            <a:r>
              <a:rPr lang="ru-RU" dirty="0">
                <a:latin typeface="Arial" charset="0"/>
              </a:rPr>
              <a:t>д</a:t>
            </a:r>
            <a:r>
              <a:rPr lang="ru-RU" dirty="0" smtClean="0">
                <a:latin typeface="Arial" charset="0"/>
              </a:rPr>
              <a:t>ва основных, олицетворяющих наш город и то время </a:t>
            </a:r>
          </a:p>
          <a:p>
            <a:r>
              <a:rPr lang="ru-RU" dirty="0" smtClean="0">
                <a:latin typeface="Arial" charset="0"/>
              </a:rPr>
              <a:t>памятника. </a:t>
            </a:r>
          </a:p>
          <a:p>
            <a:r>
              <a:rPr lang="ru-RU" dirty="0" smtClean="0">
                <a:latin typeface="Arial" charset="0"/>
              </a:rPr>
              <a:t>                                   </a:t>
            </a:r>
            <a:r>
              <a:rPr lang="ru-RU" dirty="0" err="1" smtClean="0">
                <a:latin typeface="Arial" charset="0"/>
              </a:rPr>
              <a:t>Строительница</a:t>
            </a:r>
            <a:r>
              <a:rPr lang="ru-RU" dirty="0" smtClean="0">
                <a:latin typeface="Arial" charset="0"/>
              </a:rPr>
              <a:t> БАМа с ребенком</a:t>
            </a:r>
          </a:p>
          <a:p>
            <a:r>
              <a:rPr lang="ru-RU" dirty="0" smtClean="0">
                <a:latin typeface="Arial" charset="0"/>
              </a:rPr>
              <a:t>Рабочий с молотом</a:t>
            </a:r>
          </a:p>
        </p:txBody>
      </p:sp>
      <p:pic>
        <p:nvPicPr>
          <p:cNvPr id="7171" name="Picture 3" descr="C:\Users\Admin\Downloads\Арбат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" t="11072"/>
          <a:stretch/>
        </p:blipFill>
        <p:spPr bwMode="auto">
          <a:xfrm>
            <a:off x="2792612" y="2708920"/>
            <a:ext cx="2488040" cy="303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dmin\Downloads\Скульптур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09" t="8218" r="20546" b="5164"/>
          <a:stretch/>
        </p:blipFill>
        <p:spPr bwMode="auto">
          <a:xfrm>
            <a:off x="116002" y="2595750"/>
            <a:ext cx="2258890" cy="413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47969" y="5805041"/>
            <a:ext cx="70936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Была установлена в сквере около управления дороги,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На плече сидел ребенок , она  рукой указывала в сторону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Арбата и вокзала.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teleport2001.ru/files/teleport/styles/large_watermark/public/images/2008/05/21/1642_3_20080521114736pp.jpg?itok=pjxuNGz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76672"/>
            <a:ext cx="4464030" cy="5847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700808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С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нос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памятника, расположенного в сквере возле районной администрации («Женщина с ребенком на руках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»).</a:t>
            </a: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  <a:latin typeface="+mn-lt"/>
            </a:endParaRPr>
          </a:p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Почему был демонтирован этот монумент, ответить однозначно никто не может, самая благонадежная версия: срезали для реставрации. Как утверждают жители города, во времена, когда по стране открылись пункты приема цветных металлов, этот памятник особенно манил отдельные категории граждан. </a:t>
            </a:r>
          </a:p>
        </p:txBody>
      </p:sp>
    </p:spTree>
    <p:extLst>
      <p:ext uri="{BB962C8B-B14F-4D97-AF65-F5344CB8AC3E}">
        <p14:creationId xmlns:p14="http://schemas.microsoft.com/office/powerpoint/2010/main" val="119244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1741268"/>
            <a:ext cx="4267200" cy="3200400"/>
          </a:xfrm>
        </p:spPr>
      </p:pic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79512" y="73812"/>
            <a:ext cx="864096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dirty="0"/>
              <a:t>.  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     Памятник-монумент землякам-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+mn-lt"/>
              </a:rPr>
              <a:t>тындинцам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, погибшим 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в годы Великой Отечественной войны.</a:t>
            </a:r>
          </a:p>
          <a:p>
            <a:r>
              <a:rPr lang="ru-RU" dirty="0">
                <a:solidFill>
                  <a:schemeClr val="tx2"/>
                </a:solidFill>
                <a:latin typeface="+mn-lt"/>
              </a:rPr>
              <a:t> Изначально был сделан из частей разобранного моста</a:t>
            </a:r>
          </a:p>
          <a:p>
            <a:r>
              <a:rPr lang="ru-RU" dirty="0">
                <a:solidFill>
                  <a:schemeClr val="tx2"/>
                </a:solidFill>
                <a:latin typeface="+mn-lt"/>
              </a:rPr>
              <a:t> через р. Тында, затем достроен, к 65-й годовщине победы</a:t>
            </a:r>
          </a:p>
          <a:p>
            <a:r>
              <a:rPr lang="ru-RU" dirty="0">
                <a:solidFill>
                  <a:schemeClr val="tx2"/>
                </a:solidFill>
                <a:latin typeface="+mn-lt"/>
              </a:rPr>
              <a:t> части моста сняли </a:t>
            </a:r>
            <a:r>
              <a:rPr lang="ru-RU" dirty="0" smtClean="0">
                <a:solidFill>
                  <a:schemeClr val="tx2"/>
                </a:solidFill>
                <a:latin typeface="+mn-lt"/>
              </a:rPr>
              <a:t>, их </a:t>
            </a:r>
            <a:r>
              <a:rPr lang="ru-RU" dirty="0">
                <a:solidFill>
                  <a:schemeClr val="tx2"/>
                </a:solidFill>
                <a:latin typeface="+mn-lt"/>
              </a:rPr>
              <a:t>место заняла плита из чёрного гранита.</a:t>
            </a:r>
            <a:r>
              <a:rPr lang="ru-RU" dirty="0">
                <a:latin typeface="+mn-lt"/>
              </a:rPr>
              <a:t> </a:t>
            </a:r>
          </a:p>
        </p:txBody>
      </p:sp>
      <p:pic>
        <p:nvPicPr>
          <p:cNvPr id="12290" name="Picture 2" descr="&amp;Vcy; &amp;Tcy;&amp;ycy;&amp;ncy;&amp;dcy;&amp;iecy; &amp;iecy;&amp;scy;&amp;tcy;&amp;softcy; &amp;pcy;&amp;acy;&amp;mcy;&amp;yacy;&amp;tcy;&amp;ncy;&amp;icy;&amp;kcy;&amp;icy; &amp;vcy; &amp;vcy;&amp;icy;&amp;dcy;&amp;iecy; &amp;mcy;&amp;ocy;&amp;lcy;&amp;iecy;&amp;kcy;&amp;ucy;&amp;lcy;&amp;ycy; &amp;tcy;&amp;icy;&amp;tcy;&amp;acy;&amp;ncy;&amp;acy;, &amp;dcy;&amp;rcy;&amp;iecy;&amp;vcy;&amp;ncy;&amp;iecy;&amp;gcy;&amp;ocy; &amp;pcy;&amp;acy;&amp;rcy;&amp;ocy;&amp;vcy;&amp;ocy;&amp;zcy;&amp;acy; &amp;icy; &quot;&amp;mcy;&amp;ucy;&amp;zhcy;&amp;icy;&amp;kcy;&amp;acy; &amp;scy; &amp;mcy;&amp;ocy;&amp;lcy;&amp;ocy;&amp;tcy;&amp;kcy;&amp;ocy;&amp;mcy;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818" y="1700808"/>
            <a:ext cx="364515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240355"/>
            <a:ext cx="5400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Памятник  находится   на  холме, вдоль  трассы   АЯМ   в  районе  улицы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Красноармейской. Установлен в честь 50-летия Октябрьской революции в связи с подготовкой к празднованию 22-й  годовщины победы над фашистской Германией в октябре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1967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года.</a:t>
            </a: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Средства на строительство памятника были заработаны жителями поселка Тындинский на субботниках и воскресниках.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68313" y="908050"/>
            <a:ext cx="8261350" cy="1039813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100" cap="none" smtClean="0"/>
              <a:t>      </a:t>
            </a:r>
            <a:r>
              <a:rPr lang="ru-RU" sz="2400" cap="none" smtClean="0"/>
              <a:t>«Камень с первого километра восточного участка БАМа». Находится на «Площади 25-летия БАМа» имеет надпись «Даёшь БАМ!». На первых километрах прокладки БАМа камень застрял в ковше экскаватора так, что сдвинуть ковш не получалось, тогда и решили, что именно этот камень будет памятником</a:t>
            </a:r>
            <a:r>
              <a:rPr lang="ru-RU" sz="3100" cap="none" smtClean="0"/>
              <a:t>; </a:t>
            </a:r>
          </a:p>
        </p:txBody>
      </p:sp>
      <p:pic>
        <p:nvPicPr>
          <p:cNvPr id="4" name="Объект 3" descr="kamen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08920"/>
            <a:ext cx="6408712" cy="3845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397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9297e04s-96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512" y="2348880"/>
            <a:ext cx="6617450" cy="42241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48680"/>
            <a:ext cx="91450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Первоначально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памятник «Камень с 1 км. Восточного участка БАМа» был установлен в июне 1975 года на территории в\ч 46120, у главного корпуса. Символизировал участие солдат железнодорожных войск в строительстве Восточного участка. Этот камень был поднят ковшом экскаватора во время отсыпки полотна под железную дорогу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738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100" cap="none" smtClean="0"/>
              <a:t>Памятник мостостроителю.</a:t>
            </a:r>
            <a:br>
              <a:rPr lang="ru-RU" sz="3100" cap="none" smtClean="0"/>
            </a:br>
            <a:r>
              <a:rPr lang="ru-RU" sz="3100" cap="none" smtClean="0"/>
              <a:t> Мужчина с кувалдой, установлен организайцией Мостострой-10.  </a:t>
            </a:r>
          </a:p>
        </p:txBody>
      </p:sp>
      <p:pic>
        <p:nvPicPr>
          <p:cNvPr id="6146" name="Picture 2" descr="C:\Users\Admin\Downloads\рабочий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470" y="1628801"/>
            <a:ext cx="3394745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100" cap="none" dirty="0" smtClean="0"/>
              <a:t>.       Паровоз-памятник Еа−3246. На вокзале в честь 30-летия БАМа; установлен в 2004 году</a:t>
            </a:r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468313" y="1773238"/>
            <a:ext cx="8229600" cy="4373562"/>
          </a:xfrm>
        </p:spPr>
        <p:txBody>
          <a:bodyPr/>
          <a:lstStyle/>
          <a:p>
            <a:r>
              <a:rPr lang="ru-RU" smtClean="0"/>
              <a:t> </a:t>
            </a:r>
          </a:p>
        </p:txBody>
      </p:sp>
      <p:pic>
        <p:nvPicPr>
          <p:cNvPr id="5122" name="Picture 2" descr="&amp;Vcy;&amp;acy;&amp;lcy;&amp;iecy;&amp;ncy;&amp;tcy;&amp;icy;&amp;ncy;&amp;acy; &amp;Scy;&amp;tcy;&amp;ucy;&amp;rcy;&amp;iecy; : &amp;Ocy;&amp;dcy;&amp;ncy;&amp;ocy;&amp;kcy;&amp;lcy;&amp;acy;&amp;scy;&amp;scy;&amp;ncy;&amp;icy;&amp;kcy;&amp;i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6512074" cy="4772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67467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Паровоз — установлен в память первых строителей БАМа — заключенных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Бамлага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1932-1935 годов как символ прихода первого поезда 7.11.57 и завершения стройки №146 (в 50 метрах от вокзала); </a:t>
            </a:r>
          </a:p>
        </p:txBody>
      </p:sp>
    </p:spTree>
    <p:extLst>
      <p:ext uri="{BB962C8B-B14F-4D97-AF65-F5344CB8AC3E}">
        <p14:creationId xmlns:p14="http://schemas.microsoft.com/office/powerpoint/2010/main" val="186302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&amp;Vcy; &amp;Tcy;&amp;ycy;&amp;ncy;&amp;dcy;&amp;iecy; &amp;iecy;&amp;scy;&amp;tcy;&amp;softcy; &amp;pcy;&amp;acy;&amp;mcy;&amp;yacy;&amp;tcy;&amp;ncy;&amp;icy;&amp;kcy;&amp;icy; &amp;vcy; &amp;vcy;&amp;icy;&amp;dcy;&amp;iecy; &amp;mcy;&amp;ocy;&amp;lcy;&amp;iecy;&amp;kcy;&amp;ucy;&amp;lcy;&amp;ycy; &amp;tcy;&amp;icy;&amp;tcy;&amp;acy;&amp;ncy;&amp;acy;, &amp;dcy;&amp;rcy;&amp;iecy;&amp;vcy;&amp;ncy;&amp;iecy;&amp;gcy;&amp;ocy; &amp;pcy;&amp;acy;&amp;rcy;&amp;ocy;&amp;vcy;&amp;ocy;&amp;zcy;&amp;acy; &amp;icy; &quot;&amp;mcy;&amp;ucy;&amp;zhcy;&amp;icy;&amp;kcy;&amp;acy; &amp;scy; &amp;mcy;&amp;ocy;&amp;lcy;&amp;ocy;&amp;tcy;&amp;kcy;&amp;ocy;&amp;mcy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28799"/>
            <a:ext cx="3275829" cy="5010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0" name="Rectangle 2"/>
          <p:cNvSpPr>
            <a:spLocks noGrp="1"/>
          </p:cNvSpPr>
          <p:nvPr>
            <p:ph type="title"/>
          </p:nvPr>
        </p:nvSpPr>
        <p:spPr bwMode="auto">
          <a:xfrm>
            <a:off x="467544" y="476672"/>
            <a:ext cx="8261350" cy="1039812"/>
          </a:xfrm>
          <a:noFill/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2700" dirty="0" smtClean="0"/>
              <a:t>Памятный </a:t>
            </a:r>
            <a:r>
              <a:rPr lang="ru-RU" sz="2700" dirty="0"/>
              <a:t>камень с надписью «от оленьих троп до столицы БАМа» — поставлен к 100-летию упоминания о поселке Тындинский 8 сентября 2007 года (находится возле стадиона </a:t>
            </a:r>
            <a:r>
              <a:rPr lang="ru-RU" dirty="0"/>
              <a:t>«БАМ»);</a:t>
            </a:r>
            <a:endParaRPr lang="ru-RU" cap="none" dirty="0" smtClean="0"/>
          </a:p>
        </p:txBody>
      </p:sp>
    </p:spTree>
    <p:extLst>
      <p:ext uri="{BB962C8B-B14F-4D97-AF65-F5344CB8AC3E}">
        <p14:creationId xmlns:p14="http://schemas.microsoft.com/office/powerpoint/2010/main" val="40200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61350" cy="1039812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Символичный камень с мемориальными памятными  досками </a:t>
            </a:r>
            <a:r>
              <a:rPr lang="ru-RU" sz="2700" dirty="0"/>
              <a:t>Первому десанту строителей, высадившемуся в Тынде, установлен 13.03.74 г. (возле сгоревшего осенью здания Амурского отдела внутренних дел на транспорте — ул. Коммунистическая)</a:t>
            </a:r>
          </a:p>
        </p:txBody>
      </p:sp>
      <p:pic>
        <p:nvPicPr>
          <p:cNvPr id="2050" name="Picture 2" descr="http://portamur.ru/upload/jpg/news/2010.04.20/monuments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23009"/>
            <a:ext cx="3978796" cy="394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20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&amp;Vcy; &amp;Tcy;&amp;ycy;&amp;ncy;&amp;dcy;&amp;iecy; &amp;iecy;&amp;scy;&amp;tcy;&amp;softcy; &amp;pcy;&amp;acy;&amp;mcy;&amp;yacy;&amp;tcy;&amp;ncy;&amp;icy;&amp;kcy;&amp;icy; &amp;vcy; &amp;vcy;&amp;icy;&amp;dcy;&amp;iecy; &amp;mcy;&amp;ocy;&amp;lcy;&amp;iecy;&amp;kcy;&amp;ucy;&amp;lcy;&amp;ycy; &amp;tcy;&amp;icy;&amp;tcy;&amp;acy;&amp;ncy;&amp;acy;, &amp;dcy;&amp;rcy;&amp;iecy;&amp;vcy;&amp;ncy;&amp;iecy;&amp;gcy;&amp;ocy; &amp;pcy;&amp;acy;&amp;rcy;&amp;ocy;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384377" cy="640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11960" y="1772816"/>
            <a:ext cx="38924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Памятник молекуле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5229200"/>
            <a:ext cx="6181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+mn-lt"/>
              </a:rPr>
              <a:t>Молекула титана с надписью </a:t>
            </a:r>
            <a:r>
              <a:rPr lang="ru-RU" sz="2400" b="1" dirty="0" smtClean="0">
                <a:latin typeface="+mn-lt"/>
              </a:rPr>
              <a:t>«Городу </a:t>
            </a:r>
            <a:r>
              <a:rPr lang="ru-RU" sz="2400" b="1" dirty="0">
                <a:latin typeface="+mn-lt"/>
              </a:rPr>
              <a:t>Тында от АО «</a:t>
            </a:r>
            <a:r>
              <a:rPr lang="ru-RU" sz="2400" b="1" dirty="0" err="1">
                <a:latin typeface="+mn-lt"/>
              </a:rPr>
              <a:t>Амуртитан</a:t>
            </a:r>
            <a:r>
              <a:rPr lang="ru-RU" sz="2400" b="1" dirty="0" smtClean="0">
                <a:latin typeface="+mn-lt"/>
              </a:rPr>
              <a:t>» </a:t>
            </a:r>
            <a:r>
              <a:rPr lang="ru-RU" sz="2400" b="1" dirty="0">
                <a:latin typeface="+mn-lt"/>
              </a:rPr>
              <a:t>— перекресток напротив «</a:t>
            </a:r>
            <a:r>
              <a:rPr lang="ru-RU" sz="2400" b="1" dirty="0" err="1">
                <a:latin typeface="+mn-lt"/>
              </a:rPr>
              <a:t>Чароита</a:t>
            </a:r>
            <a:r>
              <a:rPr lang="ru-RU" sz="2400" b="1" dirty="0" smtClean="0">
                <a:latin typeface="+mn-lt"/>
              </a:rPr>
              <a:t>».</a:t>
            </a:r>
            <a:endParaRPr lang="ru-RU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577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7" descr="ANd9GcQmvLgRyT4c3SBO8yUr3Q0w8hr_4cqQPpt8JccC_hqxlITIf3b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93" y="32614"/>
            <a:ext cx="1800200" cy="28360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66597"/>
            <a:ext cx="8183563" cy="105251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Объект, предмет, гипотеза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>
          <a:xfrm>
            <a:off x="107504" y="2445767"/>
            <a:ext cx="8183563" cy="4187825"/>
          </a:xfrm>
        </p:spPr>
        <p:txBody>
          <a:bodyPr/>
          <a:lstStyle/>
          <a:p>
            <a:endParaRPr lang="ru-RU" dirty="0" smtClean="0"/>
          </a:p>
          <a:p>
            <a:r>
              <a:rPr lang="ru-RU" b="1" dirty="0" smtClean="0"/>
              <a:t>Объект исследования</a:t>
            </a:r>
            <a:r>
              <a:rPr lang="ru-RU" dirty="0" smtClean="0"/>
              <a:t>: скульптура города  Тында</a:t>
            </a:r>
          </a:p>
          <a:p>
            <a:r>
              <a:rPr lang="ru-RU" b="1" dirty="0" smtClean="0"/>
              <a:t>Предмет исследования</a:t>
            </a:r>
            <a:r>
              <a:rPr lang="ru-RU" dirty="0" smtClean="0"/>
              <a:t>: памятники города  - (прошлое,  настоящее и будущее)</a:t>
            </a:r>
          </a:p>
          <a:p>
            <a:r>
              <a:rPr lang="ru-RU" b="1" dirty="0" smtClean="0"/>
              <a:t>Методы исследования</a:t>
            </a:r>
            <a:r>
              <a:rPr lang="ru-RU" dirty="0" smtClean="0"/>
              <a:t>:</a:t>
            </a:r>
          </a:p>
          <a:p>
            <a:r>
              <a:rPr lang="ru-RU" dirty="0" smtClean="0"/>
              <a:t>Анализ литературы</a:t>
            </a:r>
          </a:p>
          <a:p>
            <a:r>
              <a:rPr lang="ru-RU" dirty="0" smtClean="0"/>
              <a:t>Сравнительный анализ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smtClean="0">
                <a:latin typeface="Century Gothic" pitchFamily="34" charset="0"/>
              </a:rPr>
              <a:t>памятников города </a:t>
            </a:r>
            <a:r>
              <a:rPr lang="ru-RU" dirty="0" smtClean="0"/>
              <a:t>Теоретический анализ (анкетирование)</a:t>
            </a:r>
          </a:p>
          <a:p>
            <a:r>
              <a:rPr lang="ru-RU" dirty="0" smtClean="0">
                <a:latin typeface="Century Gothic" pitchFamily="34" charset="0"/>
              </a:rPr>
              <a:t>Зрительный анализ</a:t>
            </a:r>
          </a:p>
        </p:txBody>
      </p:sp>
      <p:pic>
        <p:nvPicPr>
          <p:cNvPr id="7" name="Picture 6" descr="Photos for Enigmatic Luminary Guid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520" y="3861047"/>
            <a:ext cx="2258480" cy="28343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ocuments\тында\гор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872" y="882720"/>
            <a:ext cx="3048000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Объект 3" descr="&amp;Scy;&amp;ocy;&amp;vcy;&amp;rcy;&amp;iecy;&amp;mcy;&amp;iecy;&amp;ncy;&amp;ncy;&amp;ycy;&amp;iecy; &amp;Gcy;&amp;ocy;&amp;rcy;&amp;ocy;&amp;dcy;&amp;acy; &amp;Fcy;&amp;ocy;&amp;tcy;&amp;ocy;&amp;bcy;&amp;acy;&amp;ncy;&amp;kcy; &amp;Gcy;&amp;iecy;&amp;ocy;&amp;Fcy;&amp;ocy;&amp;tcy;&amp;ocy;/GeoPhoto GetImages Group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7844" y="2060848"/>
            <a:ext cx="5043487" cy="3579813"/>
          </a:xfrm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67544" y="365462"/>
            <a:ext cx="72154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dirty="0"/>
              <a:t>.  </a:t>
            </a:r>
            <a:r>
              <a:rPr lang="ru-RU" sz="2000" dirty="0">
                <a:latin typeface="+mn-lt"/>
              </a:rPr>
              <a:t>     Бюст Героя Советского Союза </a:t>
            </a:r>
            <a:r>
              <a:rPr lang="ru-RU" sz="2000" dirty="0">
                <a:latin typeface="+mn-lt"/>
                <a:hlinkClick r:id="rId3" tooltip="Мирошниченко, Виктор Петрович"/>
              </a:rPr>
              <a:t>Виктора Петровича</a:t>
            </a:r>
          </a:p>
          <a:p>
            <a:pPr algn="just"/>
            <a:r>
              <a:rPr lang="ru-RU" sz="2000" dirty="0">
                <a:latin typeface="+mn-lt"/>
                <a:hlinkClick r:id="rId3" tooltip="Мирошниченко, Виктор Петрович"/>
              </a:rPr>
              <a:t> Мирошниченко</a:t>
            </a:r>
            <a:r>
              <a:rPr lang="ru-RU" sz="2000" dirty="0">
                <a:latin typeface="+mn-lt"/>
              </a:rPr>
              <a:t>. Изначально стоял у Сельсовета,</a:t>
            </a:r>
          </a:p>
          <a:p>
            <a:pPr algn="just"/>
            <a:r>
              <a:rPr lang="ru-RU" sz="2000" dirty="0">
                <a:latin typeface="+mn-lt"/>
              </a:rPr>
              <a:t> затем перевезён к Тындинскому ж/д вокзалу; </a:t>
            </a:r>
          </a:p>
        </p:txBody>
      </p:sp>
      <p:pic>
        <p:nvPicPr>
          <p:cNvPr id="13314" name="Picture 2" descr="&amp;Vcy; &amp;Tcy;&amp;ycy;&amp;ncy;&amp;dcy;&amp;iecy; &amp;iecy;&amp;scy;&amp;tcy;&amp;softcy; &amp;pcy;&amp;acy;&amp;mcy;&amp;yacy;&amp;tcy;&amp;ncy;&amp;icy;&amp;kcy;&amp;icy; &amp;vcy; &amp;vcy;&amp;icy;&amp;dcy;&amp;iecy; &amp;mcy;&amp;ocy;&amp;lcy;&amp;iecy;&amp;kcy;&amp;ucy;&amp;lcy;&amp;ycy; &amp;tcy;&amp;icy;&amp;tcy;&amp;acy;&amp;ncy;&amp;acy;, &amp;dcy;&amp;rcy;&amp;iecy;&amp;vcy;&amp;ncy;&amp;iecy;&amp;gcy;&amp;ocy; &amp;pcy;&amp;acy;&amp;rcy;&amp;ocy;&amp;vcy;&amp;ocy;&amp;zcy;&amp;acy; &amp;icy; &quot;&amp;mcy;&amp;ucy;&amp;zhcy;&amp;icy;&amp;kcy;&amp;acy; &amp;scy; &amp;mcy;&amp;ocy;&amp;lcy;&amp;ocy;&amp;tcy;&amp;kcy;&amp;ocy;&amp;mcy;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81125"/>
            <a:ext cx="3524250" cy="547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657671"/>
            <a:ext cx="56521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Герою В.П. Мирошниченко — в память о героизме воинов-железнодорожников на фронтах Великой Отечественной войны и строительстве БАМа (возле вокзала); </a:t>
            </a:r>
          </a:p>
        </p:txBody>
      </p:sp>
    </p:spTree>
    <p:extLst>
      <p:ext uri="{BB962C8B-B14F-4D97-AF65-F5344CB8AC3E}">
        <p14:creationId xmlns:p14="http://schemas.microsoft.com/office/powerpoint/2010/main" val="12330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3100" cap="none" smtClean="0"/>
              <a:t>       Мемориальная доска в честь воинов железнодорожных войск БАМа 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026" name="Picture 2" descr="F:\мемореал\2015-02-25 16.25.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3024"/>
            <a:ext cx="9144000" cy="495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23850" y="692150"/>
            <a:ext cx="8261350" cy="1039813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100" cap="none" dirty="0" smtClean="0"/>
              <a:t>.       Монумент «Памяти </a:t>
            </a:r>
            <a:r>
              <a:rPr lang="ru-RU" sz="3100" cap="none" dirty="0" err="1" smtClean="0"/>
              <a:t>тындинцев</a:t>
            </a:r>
            <a:r>
              <a:rPr lang="ru-RU" sz="3100" cap="none" dirty="0" smtClean="0"/>
              <a:t>, погибших в локальных войнах». </a:t>
            </a:r>
            <a:br>
              <a:rPr lang="ru-RU" sz="3100" cap="none" dirty="0" smtClean="0"/>
            </a:br>
            <a:r>
              <a:rPr lang="ru-RU" sz="3100" cap="none" dirty="0" smtClean="0"/>
              <a:t>Расположен на аллее «</a:t>
            </a:r>
            <a:r>
              <a:rPr lang="ru-RU" sz="3100" cap="none" dirty="0" err="1" smtClean="0"/>
              <a:t>Шестнадцатиэтажек</a:t>
            </a:r>
            <a:r>
              <a:rPr lang="ru-RU" sz="3100" cap="none" dirty="0" smtClean="0"/>
              <a:t>»;  </a:t>
            </a:r>
          </a:p>
        </p:txBody>
      </p:sp>
      <p:pic>
        <p:nvPicPr>
          <p:cNvPr id="9218" name="Picture 2" descr="&amp;Vcy; &amp;Tcy;&amp;ycy;&amp;ncy;&amp;dcy;&amp;iecy; &amp;iecy;&amp;scy;&amp;tcy;&amp;softcy; &amp;pcy;&amp;acy;&amp;mcy;&amp;yacy;&amp;tcy;&amp;ncy;&amp;icy;&amp;kcy;&amp;icy; &amp;vcy; &amp;vcy;&amp;icy;&amp;dcy;&amp;iecy; &amp;mcy;&amp;ocy;&amp;lcy;&amp;iecy;&amp;kcy;&amp;ucy;&amp;lcy;&amp;ycy; &amp;tcy;&amp;icy;&amp;tcy;&amp;acy;&amp;ncy;&amp;acy;, &amp;dcy;&amp;rcy;&amp;iecy;&amp;vcy;&amp;ncy;&amp;iecy;&amp;gcy;&amp;ocy; &amp;pcy;&amp;acy;&amp;rcy;&amp;ocy;&amp;vcy;&amp;ocy;&amp;zcy;&amp;acy; &amp;icy; &quot;&amp;mcy;&amp;ucy;&amp;zhcy;&amp;icy;&amp;kcy;&amp;acy; &amp;scy; &amp;mcy;&amp;ocy;&amp;lcy;&amp;ocy;&amp;tcy;&amp;kcy;&amp;ocy;&amp;mcy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00764"/>
            <a:ext cx="6251848" cy="468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47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ortamur.ru/upload/jpg/news/2010.04.20/monuments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4"/>
            <a:ext cx="3355479" cy="491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6" name="Rectangle 2"/>
          <p:cNvSpPr>
            <a:spLocks noGrp="1"/>
          </p:cNvSpPr>
          <p:nvPr>
            <p:ph type="title"/>
          </p:nvPr>
        </p:nvSpPr>
        <p:spPr bwMode="auto">
          <a:xfrm>
            <a:off x="395288" y="692150"/>
            <a:ext cx="8261350" cy="1039813"/>
          </a:xfrm>
          <a:noFill/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100" cap="none" smtClean="0"/>
              <a:t>Памятник «За верность долгу», посвященный сотрудникам отдела внутренних дел, погибшим при исполнении служебных обязанностей.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161" y="548680"/>
            <a:ext cx="8261350" cy="103981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r>
              <a:rPr lang="ru-RU" sz="2700" dirty="0"/>
              <a:t>Солдатам правопорядка — сотрудникам ОВД на Байкало-Амурской Магистрали, поставлен в 1995 г. (возле сгоревшего осенью здания Амурского отдела внутренних дел на транспорте — ул. Коммунистическая);</a:t>
            </a:r>
          </a:p>
        </p:txBody>
      </p:sp>
      <p:pic>
        <p:nvPicPr>
          <p:cNvPr id="5" name="Picture 4" descr="&amp;Vcy; &amp;Tcy;&amp;ycy;&amp;ncy;&amp;dcy;&amp;iecy; &amp;iecy;&amp;scy;&amp;tcy;&amp;softcy; &amp;pcy;&amp;acy;&amp;mcy;&amp;yacy;&amp;tcy;&amp;ncy;&amp;icy;&amp;kcy;&amp;icy; &amp;vcy; &amp;vcy;&amp;icy;&amp;dcy;&amp;iecy; &amp;mcy;&amp;ocy;&amp;lcy;&amp;iecy;&amp;kcy;&amp;ucy;&amp;lcy;&amp;ycy; &amp;tcy;&amp;icy;&amp;tcy;&amp;acy;&amp;ncy;&amp;acy;, &amp;dcy;&amp;rcy;&amp;iecy;&amp;vcy;&amp;ncy;&amp;iecy;&amp;gcy;&amp;ocy; &amp;pcy;&amp;acy;&amp;rcy;&amp;ocy;&amp;vcy;&amp;ocy;&amp;zcy;&amp;acy; &amp;icy; &quot;&amp;mcy;&amp;ucy;&amp;zhcy;&amp;icy;&amp;kcy;&amp;acy; &amp;scy; &amp;mcy;&amp;ocy;&amp;lcy;&amp;ocy;&amp;tcy;&amp;kcy;&amp;ocy;&amp;mcy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86" y="2166930"/>
            <a:ext cx="3089682" cy="432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75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ortamur.ru/upload/jpg/news/2010.04.20/monuments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4" y="188640"/>
            <a:ext cx="4438650" cy="618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1268759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Крест в честь исторического воссоединения Русской Православной Церкви — трасса АЯМ, в сторону аэропорта, немного не доезжая до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стелы.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318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548680"/>
            <a:ext cx="8261350" cy="103981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/>
              <a:t>Излюбленная не одним поколением молодоженов стела «БАМ — Тында» — трасса АЯМ, в сторону аэропорта; 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4578" name="Объект 3" descr="&amp;Tcy;&amp;ycy;&amp;ncy;&amp;dcy;&amp;acy; &amp;rcy;&amp;iecy;&amp;zcy;&amp;kcy;&amp;ocy; &amp;pcy;&amp;ocy;&amp;scy;&amp;tcy;&amp;acy;&amp;rcy;&amp;iecy;&amp;lcy;&amp;acy; - &amp;Acy;&amp;mcy;&amp;ucy;&amp;rcy;&amp;scy;&amp;kcy;&amp;acy;&amp;yacy; &amp;pcy;&amp;rcy;&amp;acy;&amp;vcy;&amp;dcy;&amp;acy;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504" y="2528590"/>
            <a:ext cx="5100637" cy="3600450"/>
          </a:xfrm>
        </p:spPr>
      </p:pic>
      <p:pic>
        <p:nvPicPr>
          <p:cNvPr id="24580" name="Picture 4" descr="2014-11-11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0319" y="1994520"/>
            <a:ext cx="3386137" cy="4679950"/>
          </a:xfrm>
          <a:prstGeom prst="rect">
            <a:avLst/>
          </a:prstGeom>
          <a:noFill/>
        </p:spPr>
      </p:pic>
      <p:pic>
        <p:nvPicPr>
          <p:cNvPr id="3074" name="Picture 2" descr="http://portamur.ru/upload/jpg/news/2010.04.20/monuments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633" y="620688"/>
            <a:ext cx="1521368" cy="180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48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Tcy;&amp;ycy;&amp;ncy;&amp;dcy;&amp;acy; - &amp;pcy;.&amp;Tcy;&amp;ycy;&amp;ncy;&amp;dcy;&amp;icy;&amp;ncy;&amp;scy;&amp;kcy;&amp;icy;&amp;jcy; 1960 &amp;gcy;.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76713"/>
            <a:ext cx="3312368" cy="2752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8" name="Picture 2" descr="&amp;Vcy; &amp;Tcy;&amp;ycy;&amp;ncy;&amp;dcy;&amp;iecy; &amp;iecy;&amp;scy;&amp;tcy;&amp;softcy; &amp;pcy;&amp;acy;&amp;mcy;&amp;yacy;&amp;tcy;&amp;ncy;&amp;icy;&amp;kcy;&amp;icy; &amp;vcy; &amp;vcy;&amp;icy;&amp;dcy;&amp;iecy; &amp;mcy;&amp;ocy;&amp;lcy;&amp;iecy;&amp;kcy;&amp;ucy;&amp;lcy;&amp;ycy; &amp;tcy;&amp;icy;&amp;tcy;&amp;acy;&amp;ncy;&amp;acy;, &amp;dcy;&amp;rcy;&amp;iecy;&amp;vcy;&amp;ncy;&amp;iecy;&amp;gcy;&amp;ocy; &amp;pcy;&amp;acy;&amp;rcy;&amp;ocy;&amp;vcy;&amp;ocy;&amp;zcy;&amp;acy; &amp;icy; &quot;&amp;mcy;&amp;ucy;&amp;zhcy;&amp;icy;&amp;kcy;&amp;acy; &amp;scy; &amp;mcy;&amp;ocy;&amp;lcy;&amp;ocy;&amp;tcy;&amp;kcy;&amp;ocy;&amp;mcy;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6179840" cy="411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676713"/>
            <a:ext cx="53995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«Серп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молот»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прямо напротив городской администрации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. Достался городу в наследство из социалистического времени.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100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61350" cy="1039812"/>
          </a:xfrm>
        </p:spPr>
        <p:txBody>
          <a:bodyPr>
            <a:noAutofit/>
          </a:bodyPr>
          <a:lstStyle/>
          <a:p>
            <a:r>
              <a:rPr lang="ru-RU" sz="2400" dirty="0" smtClean="0"/>
              <a:t>Фигуры вокруг церкви</a:t>
            </a:r>
            <a:br>
              <a:rPr lang="ru-RU" sz="2400" dirty="0" smtClean="0"/>
            </a:br>
            <a:r>
              <a:rPr lang="ru-RU" sz="2400" dirty="0" smtClean="0"/>
              <a:t>установлены летом 2014 года </a:t>
            </a:r>
            <a:br>
              <a:rPr lang="ru-RU" sz="2400" dirty="0" smtClean="0"/>
            </a:br>
            <a:r>
              <a:rPr lang="ru-RU" sz="2400" dirty="0" smtClean="0"/>
              <a:t>пресвятая богородица,</a:t>
            </a:r>
            <a:br>
              <a:rPr lang="ru-RU" sz="2400" dirty="0" smtClean="0"/>
            </a:br>
            <a:r>
              <a:rPr lang="ru-RU" sz="2400" dirty="0" err="1" smtClean="0"/>
              <a:t>иисус</a:t>
            </a:r>
            <a:r>
              <a:rPr lang="ru-RU" sz="2400" dirty="0" smtClean="0"/>
              <a:t>, фигура ангела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026" name="Picture 2" descr="C:\Users\Admin\Desktop\Исследование Оля Скип\с богородица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6480720" cy="486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93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1272"/>
            <a:ext cx="4299256" cy="647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 descr="C:\Users\Admin\Downloads\Скульптур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09" t="8218" r="20546" b="5164"/>
          <a:stretch/>
        </p:blipFill>
        <p:spPr bwMode="auto">
          <a:xfrm>
            <a:off x="5320450" y="249090"/>
            <a:ext cx="3535517" cy="646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31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amur.info/images/news/84777/72a30bc69f0088b4641c0b0d10ef05e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3" r="12511"/>
          <a:stretch/>
        </p:blipFill>
        <p:spPr bwMode="auto">
          <a:xfrm>
            <a:off x="6375889" y="3771899"/>
            <a:ext cx="2632363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183562" cy="10509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Цель и задачи проекта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>
          <a:xfrm>
            <a:off x="422919" y="942402"/>
            <a:ext cx="8183563" cy="4187825"/>
          </a:xfrm>
        </p:spPr>
        <p:txBody>
          <a:bodyPr/>
          <a:lstStyle/>
          <a:p>
            <a:r>
              <a:rPr lang="ru-RU" b="1" dirty="0" smtClean="0"/>
              <a:t>Цель: </a:t>
            </a:r>
            <a:r>
              <a:rPr lang="ru-RU" dirty="0" smtClean="0"/>
              <a:t>изучить историю создания скульптурных памятников  и сооружений города</a:t>
            </a:r>
          </a:p>
          <a:p>
            <a:r>
              <a:rPr lang="ru-RU" b="1" dirty="0" smtClean="0">
                <a:latin typeface="Century Gothic" pitchFamily="34" charset="0"/>
              </a:rPr>
              <a:t>Задачи:</a:t>
            </a:r>
          </a:p>
          <a:p>
            <a:r>
              <a:rPr lang="ru-RU" dirty="0" smtClean="0">
                <a:latin typeface="Century Gothic" pitchFamily="34" charset="0"/>
              </a:rPr>
              <a:t>Определить значение данных памятников и сооружений для жителей города, моих сверстников</a:t>
            </a:r>
          </a:p>
          <a:p>
            <a:r>
              <a:rPr lang="ru-RU" dirty="0" smtClean="0">
                <a:latin typeface="Century Gothic" pitchFamily="34" charset="0"/>
              </a:rPr>
              <a:t>Познакомиться с ведущими стилями скульптуры</a:t>
            </a:r>
          </a:p>
          <a:p>
            <a:r>
              <a:rPr lang="ru-RU" dirty="0" smtClean="0">
                <a:latin typeface="Century Gothic" pitchFamily="34" charset="0"/>
              </a:rPr>
              <a:t>Проследить историю создания памятников города Тынды</a:t>
            </a:r>
          </a:p>
          <a:p>
            <a:r>
              <a:rPr lang="ru-RU" dirty="0" smtClean="0">
                <a:latin typeface="Century Gothic" pitchFamily="34" charset="0"/>
              </a:rPr>
              <a:t>Изучить общественное мнение</a:t>
            </a:r>
          </a:p>
        </p:txBody>
      </p:sp>
      <p:pic>
        <p:nvPicPr>
          <p:cNvPr id="4" name="Рисунок 3" descr="D:\Фотоархив\Ттында2\Тынды панорама 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157192"/>
            <a:ext cx="593407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25" y="193675"/>
            <a:ext cx="3535363" cy="646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546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61350" cy="1039812"/>
          </a:xfrm>
        </p:spPr>
        <p:txBody>
          <a:bodyPr>
            <a:noAutofit/>
          </a:bodyPr>
          <a:lstStyle/>
          <a:p>
            <a:r>
              <a:rPr lang="ru-RU" sz="2400" dirty="0"/>
              <a:t>27 октября, в день 30-летия открытия сквозного движения по БАМу, в Тынде открыли памятник «Магистраль». Его авторами стали железнодорожник Виктор Кузнецов и его сын архитектор из Санкт-Петербурга Виктор Кузнецов.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1026" name="Picture 2" descr="http://portamur.ru/upload/rpic/c/431287_w500_landsca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38891"/>
            <a:ext cx="6028736" cy="430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55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 bwMode="auto">
          <a:xfrm>
            <a:off x="468313" y="836613"/>
            <a:ext cx="8261350" cy="1039812"/>
          </a:xfrm>
          <a:noFill/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100" cap="none" dirty="0" smtClean="0">
                <a:solidFill>
                  <a:schemeClr val="accent2">
                    <a:lumMod val="50000"/>
                  </a:schemeClr>
                </a:solidFill>
              </a:rPr>
              <a:t>Ныне не существующие памятники: </a:t>
            </a:r>
            <a:r>
              <a:rPr lang="ru-RU" sz="3100" cap="none" dirty="0" smtClean="0"/>
              <a:t/>
            </a:r>
            <a:br>
              <a:rPr lang="ru-RU" sz="3100" cap="none" dirty="0" smtClean="0"/>
            </a:br>
            <a:r>
              <a:rPr lang="ru-RU" sz="3100" cap="none" dirty="0" smtClean="0"/>
              <a:t>       Женщина с ребёнком. </a:t>
            </a:r>
            <a:br>
              <a:rPr lang="ru-RU" sz="3100" cap="none" dirty="0" smtClean="0"/>
            </a:br>
            <a:r>
              <a:rPr lang="ru-RU" sz="3100" cap="none" dirty="0" smtClean="0"/>
              <a:t>Был установлен напротив Арбата, название неизвестно; 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xfrm>
            <a:off x="971550" y="2565400"/>
            <a:ext cx="7715250" cy="3560763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4" name="Рисунок 3" descr="D:\Фотоархив\Ттында2\доп-сл-72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132856"/>
            <a:ext cx="2977892" cy="4349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ww.teleport2001.ru/files/teleport/styles/large_watermark/public/images/2008/05/21/1642_3_20080521114736pp.jpg?itok=pjxuNGz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50" y="2132856"/>
            <a:ext cx="3577580" cy="468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 bwMode="auto">
          <a:xfrm>
            <a:off x="179388" y="2636838"/>
            <a:ext cx="8261350" cy="1039812"/>
          </a:xfrm>
          <a:noFill/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2800" dirty="0"/>
              <a:t>·        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Ныне не существующие памятники:</a:t>
            </a:r>
            <a:r>
              <a:rPr lang="ru-RU" sz="2800" dirty="0"/>
              <a:t> </a:t>
            </a:r>
            <a:br>
              <a:rPr lang="ru-RU" sz="2800" dirty="0"/>
            </a:br>
            <a:r>
              <a:rPr lang="ru-RU" sz="3100" cap="none" dirty="0" smtClean="0"/>
              <a:t>   Памятник в честь </a:t>
            </a:r>
            <a:r>
              <a:rPr lang="ru-RU" sz="3100" b="1" cap="none" dirty="0" smtClean="0"/>
              <a:t>строителей БАМа</a:t>
            </a:r>
            <a:r>
              <a:rPr lang="ru-RU" sz="3100" cap="none" dirty="0" smtClean="0"/>
              <a:t>, находился на центральной площади г. Тында. Представлял собой четыре вертикальных рельса разной высоты, символически отражающие ответвления БАМа, на лицевой грани постамента была надпись — «Комсомольск — Тайшет — Тында — Беркакит». Автор проекта — архитектор </a:t>
            </a:r>
            <a:r>
              <a:rPr lang="ru-RU" sz="3100" cap="none" dirty="0" err="1" smtClean="0"/>
              <a:t>Капилов</a:t>
            </a:r>
            <a:r>
              <a:rPr lang="ru-RU" sz="3100" cap="none" dirty="0" smtClean="0"/>
              <a:t>. До наших дней стела не сохранилась. Она была демонтирована в связи со строительством жилых домов в районе улицы Спортивной.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332656"/>
            <a:ext cx="8229600" cy="4373563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Сегодня память, которую хотели оставить после себя автомобилисты, — не единственный призрак истории города. Многие старожилы наверняка помнят и стелу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«В честь строителей БАМа» — установленный к 60-летию Октября, в 1977 году, памятник в виде нескольких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железнодорожных рельсов. Надпись «Тайшет — Комсомольск» увековечивала для потомков географию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бамовской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трассы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Как рассказывают сотрудники «Музея истории БАМа», в период, когда площадь, на которой располагался памятник, стали застраивать (теперь это район ул. Спортивной), стелу срезали, и какое-то время она лежала под забором нынешнего музея (тогда детского сада). Сегодня ее судьба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неизвестна.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70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 bwMode="auto">
          <a:xfrm>
            <a:off x="441325" y="1071900"/>
            <a:ext cx="8261350" cy="1039812"/>
          </a:xfrm>
          <a:noFill/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100" cap="none" dirty="0" smtClean="0"/>
              <a:t>.      </a:t>
            </a:r>
            <a:br>
              <a:rPr lang="ru-RU" sz="3100" cap="none" dirty="0" smtClean="0"/>
            </a:br>
            <a:r>
              <a:rPr lang="ru-RU" sz="3100" cap="none" dirty="0"/>
              <a:t/>
            </a:r>
            <a:br>
              <a:rPr lang="ru-RU" sz="3100" cap="none" dirty="0"/>
            </a:br>
            <a:r>
              <a:rPr lang="ru-RU" sz="3100" cap="none" dirty="0" smtClean="0"/>
              <a:t> «Монумент шоферам-первопроходцам </a:t>
            </a:r>
            <a:r>
              <a:rPr lang="ru-RU" sz="3100" cap="none" dirty="0" err="1" smtClean="0"/>
              <a:t>АЯМа</a:t>
            </a:r>
            <a:r>
              <a:rPr lang="ru-RU" sz="3100" cap="none" dirty="0" smtClean="0"/>
              <a:t> в честь первого дня автомобилистов» 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548680"/>
            <a:ext cx="89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·        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Ныне не существующие памятники: </a:t>
            </a:r>
          </a:p>
        </p:txBody>
      </p:sp>
      <p:pic>
        <p:nvPicPr>
          <p:cNvPr id="1026" name="Picture 2" descr="&amp;Bcy;&amp;Acy;&amp;Mcy;. &amp;Lcy;&amp;iecy;&amp;gcy;&amp;iecy;&amp;ncy;&amp;dcy;&amp;acy;&amp;rcy;&amp;ncy;&amp;acy;&amp;yacy; &amp;Bcy;&amp;acy;&amp;jcy;&amp;kcy;&amp;acy;&amp;lcy;&amp;ocy;-&amp;Acy;&amp;mcy;&amp;ucy;&amp;rcy;&amp;scy;&amp;kcy;&amp;acy;&amp;yacy; &amp;mcy;&amp;acy;&amp;gcy;&amp;icy;&amp;scy;&amp;tcy;&amp;rcy;&amp;acy;&amp;lcy;&amp;softcy;. &amp;Bcy;&amp;Acy;&amp;Mcy; &amp;pcy;&amp;rcy;&amp;acy;&amp;vcy;&amp;ocy;&amp;scy;&amp;lcy;&amp;acy;&amp;vcy;&amp;ncy;&amp;ycy;&amp;j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97" y="2636912"/>
            <a:ext cx="5809662" cy="3782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Vcy;&amp;zcy;&amp;yacy;&amp;tcy;&amp;icy;&amp;iecy; &quot;&amp;Lcy;&amp;iecy;&amp;ncy;&amp;ycy;&quot; - &amp;Acy;&amp;mcy;&amp;ucy;&amp;rcy;&amp;scy;&amp;kcy;&amp;acy;&amp;yacy; &amp;pcy;&amp;rcy;&amp;acy;&amp;vcy;&amp;dcy;&amp;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38" y="3933056"/>
            <a:ext cx="4014626" cy="2679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 bwMode="auto">
          <a:xfrm>
            <a:off x="268466" y="1052736"/>
            <a:ext cx="8261350" cy="1039812"/>
          </a:xfrm>
          <a:noFill/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100" b="1" cap="none" dirty="0" smtClean="0"/>
              <a:t>·       </a:t>
            </a:r>
            <a:r>
              <a:rPr lang="ru-RU" sz="3100" b="1" cap="none" dirty="0" smtClean="0">
                <a:solidFill>
                  <a:schemeClr val="accent2">
                    <a:lumMod val="50000"/>
                  </a:schemeClr>
                </a:solidFill>
              </a:rPr>
              <a:t>  Планирующиеся: </a:t>
            </a:r>
            <a:r>
              <a:rPr lang="ru-RU" sz="3100" b="1" cap="none" dirty="0" smtClean="0"/>
              <a:t/>
            </a:r>
            <a:br>
              <a:rPr lang="ru-RU" sz="3100" b="1" cap="none" dirty="0" smtClean="0"/>
            </a:br>
            <a:r>
              <a:rPr lang="ru-RU" sz="3100" b="1" cap="none" dirty="0" smtClean="0"/>
              <a:t>       Памятник в виде 5 моделей самолетов СУ-27. </a:t>
            </a:r>
            <a:br>
              <a:rPr lang="ru-RU" sz="3100" b="1" cap="none" dirty="0" smtClean="0"/>
            </a:br>
            <a:r>
              <a:rPr lang="ru-RU" sz="3100" b="1" cap="none" dirty="0" smtClean="0"/>
              <a:t>Планируется установить возле городского муниципалитета в честь погибшего лётчика </a:t>
            </a:r>
            <a:r>
              <a:rPr lang="ru-RU" sz="3100" b="1" cap="none" dirty="0" smtClean="0">
                <a:hlinkClick r:id="rId2" tooltip="Ткаченко, Игорь Валентинович"/>
              </a:rPr>
              <a:t>И. В. Ткаченко</a:t>
            </a:r>
            <a:r>
              <a:rPr lang="ru-RU" sz="3100" b="1" cap="none" dirty="0" smtClean="0"/>
              <a:t>, </a:t>
            </a:r>
            <a:r>
              <a:rPr lang="ru-RU" sz="3100" b="1" cap="none" dirty="0" err="1" smtClean="0"/>
              <a:t>выполневшего</a:t>
            </a:r>
            <a:r>
              <a:rPr lang="ru-RU" sz="3100" b="1" cap="none" dirty="0" smtClean="0"/>
              <a:t> свой гражданский долг</a:t>
            </a:r>
            <a:r>
              <a:rPr lang="ru-RU" sz="3100" b="1" cap="none" dirty="0"/>
              <a:t>.</a:t>
            </a:r>
            <a:r>
              <a:rPr lang="ru-RU" sz="3100" cap="none" dirty="0" smtClean="0"/>
              <a:t>     </a:t>
            </a:r>
          </a:p>
        </p:txBody>
      </p:sp>
      <p:pic>
        <p:nvPicPr>
          <p:cNvPr id="2052" name="Picture 4" descr="&amp;acy;&amp;kcy;&amp;scy;&amp;iecy;&amp;scy;&amp;scy;&amp;ucy;&amp;acy;&amp;rcy; &amp;Scy;&amp;bcy;&amp;ocy;&amp;rcy;&amp;ncy;&amp;acy;&amp;yacy; &amp;mcy;&amp;acy;&amp;scy;&amp;shcy;&amp;tcy;&amp;acy;&amp;bcy;&amp;ncy;&amp;acy;&amp;yacy; &amp;mcy;&amp;ocy;&amp;dcy;&amp;iecy;&amp;lcy;&amp;softcy;-&amp;kcy;&amp;ocy;&amp;pcy;&amp;icy;&amp;yacy; &quot;&amp;Scy;&amp;acy;&amp;mcy;&amp;ocy;&amp;lcy;&amp;iecy;&amp;tcy; &amp;Scy;&amp;ucy;-27&amp;Ucy;&amp;Bcy; &quot;…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6" t="14755" r="14575" b="15522"/>
          <a:stretch/>
        </p:blipFill>
        <p:spPr bwMode="auto">
          <a:xfrm>
            <a:off x="4067945" y="3068960"/>
            <a:ext cx="4369474" cy="317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&amp;Pcy;&amp;ocy;&amp;dcy;&amp;acy;&amp;rcy;&amp;ocy;&amp;chcy;&amp;ncy;&amp;acy;&amp;yacy; &amp;mcy;&amp;ocy;&amp;dcy;&amp;iecy;&amp;lcy;&amp;softcy; &amp;scy;&amp;acy;&amp;mcy;&amp;ocy;&amp;lcy;&amp;iecy;&amp;tcy;&amp;acy; &amp;Scy;&amp;ucy;-27 &amp;vcy; &amp;mcy;&amp;acy;&amp;scy;&amp;shcy;&amp;tcy;&amp;acy;&amp;bcy;&amp;iecy; 1: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19" y="3068960"/>
            <a:ext cx="2640947" cy="304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&amp;Icy;&amp;gcy;&amp;ocy;&amp;rcy;&amp;softcy; &amp;Tcy;&amp;kcy;&amp;acy;&amp;chcy;&amp;iecy;&amp;ncy;&amp;kcy;&amp;ocy;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278361"/>
            <a:ext cx="2857500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319" y="6116614"/>
            <a:ext cx="8887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Игорь Валентинович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Ткаченко – закончил СПОШ№7 г. Тында, заслуженный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военный летчик Российской Федерации, гвардии полковник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cap="none" dirty="0" smtClean="0"/>
              <a:t>Снимок 1971 года</a:t>
            </a:r>
          </a:p>
        </p:txBody>
      </p:sp>
      <p:pic>
        <p:nvPicPr>
          <p:cNvPr id="5" name="Picture 2" descr="&amp;Pcy;&amp;acy;&amp;mcy;&amp;yacy;&amp;tcy;&amp;ncy;&amp;icy;&amp;kcy; &amp;Lcy;&amp;iecy;&amp;ncy;&amp;icy;&amp;ncy;&amp;ucy; (&amp;Rcy;&amp;ocy;&amp;scy;&amp;scy;&amp;icy;&amp;yacy;, &amp;Acy;&amp;mcy;&amp;ucy;&amp;rcy;&amp;scy;&amp;kcy;&amp;acy;&amp;yacy; &amp;ocy;&amp;bcy;&amp;lcy;&amp;acy;&amp;scy;&amp;tcy;&amp;softcy;, &amp;Tcy;&amp;ycy;&amp;ncy;&amp;dcy;&amp;acy;); &amp;fcy;&amp;ocy;&amp;tcy;&amp;ocy; 3910735, &amp;fcy;&amp;ocy;&amp;tcy;&amp;ocy;&amp;gcy;&amp;rcy;&amp;acy;&amp;fcy; Marina Bezditko. &amp;Fcy;&amp;ocy;&amp;tcy;&amp;ocy;&amp;bcy;&amp;acy;&amp;ncy;&amp;kcy; &amp;Lcy;&amp;ocy;&amp;rcy;&amp;icy; - &amp;Pcy;&amp;rcy;&amp;ocy;&amp;dcy;&amp;acy;&amp;zhcy;&amp;acy; &amp;fcy;&amp;ocy;&amp;tcy;&amp;ocy;&amp;gcy;&amp;rcy;&amp;acy;&amp;fcy;&amp;icy;&amp;jcy;, &amp;i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757" y="1639725"/>
            <a:ext cx="6837643" cy="513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57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61350" cy="1039812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chemeClr val="accent2">
                    <a:lumMod val="50000"/>
                  </a:schemeClr>
                </a:solidFill>
              </a:rPr>
              <a:t>К 40-летию Тынды, </a:t>
            </a:r>
            <a:r>
              <a:rPr lang="ru-RU" sz="2200" dirty="0"/>
              <a:t>которое мы будем праздновать в сентябре 2015 года, в нашем городе может появиться памятник святым Петру и </a:t>
            </a:r>
            <a:r>
              <a:rPr lang="ru-RU" sz="2200" dirty="0" err="1"/>
              <a:t>Февронии</a:t>
            </a:r>
            <a:r>
              <a:rPr lang="ru-RU" sz="2200" dirty="0"/>
              <a:t>.</a:t>
            </a:r>
            <a:br>
              <a:rPr lang="ru-RU" sz="2200" dirty="0"/>
            </a:br>
            <a:r>
              <a:rPr lang="ru-RU" sz="2200" dirty="0"/>
              <a:t>Об этом договорились мэр г. Тынды Евгений Черенков и начальник управления ЗАГС по Амурской области Наталья Томилова на чествовании </a:t>
            </a:r>
            <a:r>
              <a:rPr lang="ru-RU" sz="2200" dirty="0" err="1"/>
              <a:t>тындинских</a:t>
            </a:r>
            <a:r>
              <a:rPr lang="ru-RU" sz="2200" dirty="0"/>
              <a:t> семей, проживших в браке 40 лет, </a:t>
            </a:r>
          </a:p>
        </p:txBody>
      </p:sp>
      <p:pic>
        <p:nvPicPr>
          <p:cNvPr id="4" name="Объект 3" descr="http://gazeta-bam.ru/media/cache/5c/c3/7c/31/5cc37c31d81fdbac55994f558dcf14a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852936"/>
            <a:ext cx="4583308" cy="3869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0798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cuments\Документы сканера\Скип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236" y="0"/>
            <a:ext cx="4782764" cy="662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908720"/>
            <a:ext cx="5940152" cy="3710912"/>
          </a:xfrm>
        </p:spPr>
        <p:txBody>
          <a:bodyPr>
            <a:normAutofit/>
          </a:bodyPr>
          <a:lstStyle/>
          <a:p>
            <a:r>
              <a:rPr lang="ru-RU" dirty="0" smtClean="0"/>
              <a:t>На месте пустующего остатка постамента  памятника «</a:t>
            </a:r>
            <a:r>
              <a:rPr lang="ru-RU" dirty="0" err="1" smtClean="0"/>
              <a:t>Строительнице</a:t>
            </a:r>
            <a:r>
              <a:rPr lang="ru-RU" dirty="0" smtClean="0"/>
              <a:t> магистрали» я возьму на себя смелость  предложить свой вариант скульптуры под названием «Юность»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1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Актуальность темы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6388" name="Рисунок 3" descr="C:\Users\Admin\Downloads\Греция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1181263"/>
            <a:ext cx="4572000" cy="2914650"/>
          </a:xfrm>
          <a:noFill/>
        </p:spPr>
      </p:pic>
      <p:pic>
        <p:nvPicPr>
          <p:cNvPr id="16389" name="Объект 3" descr="&amp;Tcy;&amp;ycy;&amp;ncy;&amp;dcy;&amp;acy; &amp;rcy;&amp;iecy;&amp;zcy;&amp;kcy;&amp;ocy; &amp;pcy;&amp;ocy;&amp;scy;&amp;tcy;&amp;acy;&amp;rcy;&amp;iecy;&amp;lcy;&amp;acy; - &amp;Acy;&amp;mcy;&amp;ucy;&amp;rcy;&amp;scy;&amp;kcy;&amp;acy;&amp;yacy; &amp;pcy;&amp;rcy;&amp;acy;&amp;vcy;&amp;dcy;&amp;acy;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422" y="1196752"/>
            <a:ext cx="4500563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diskobol"/>
          <p:cNvPicPr>
            <a:picLocks noChangeAspect="1" noChangeArrowheads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>
            <a:off x="230981" y="3375025"/>
            <a:ext cx="2019300" cy="3276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00986" y="4557920"/>
            <a:ext cx="748794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Актуальность  данной темы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неоспорима.т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. к.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 памятники и  монументальные сооружения и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 конструкции являются немыми свидетелями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 и отражением истории и   и культуры нашего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 и любого другого  города.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анкетирования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47003409"/>
              </p:ext>
            </p:extLst>
          </p:nvPr>
        </p:nvGraphicFramePr>
        <p:xfrm>
          <a:off x="755576" y="1844824"/>
          <a:ext cx="7464152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096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039447835"/>
              </p:ext>
            </p:extLst>
          </p:nvPr>
        </p:nvGraphicFramePr>
        <p:xfrm>
          <a:off x="539552" y="1340768"/>
          <a:ext cx="7504464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065" y="191579"/>
            <a:ext cx="9656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+mn-lt"/>
              </a:rPr>
              <a:t>Соотношение количественного состава </a:t>
            </a:r>
          </a:p>
          <a:p>
            <a:r>
              <a:rPr lang="ru-RU" sz="2800" dirty="0" smtClean="0">
                <a:latin typeface="+mn-lt"/>
              </a:rPr>
              <a:t>памятников г. </a:t>
            </a:r>
            <a:r>
              <a:rPr lang="ru-RU" sz="2800" dirty="0">
                <a:latin typeface="+mn-lt"/>
              </a:rPr>
              <a:t>Т</a:t>
            </a:r>
            <a:r>
              <a:rPr lang="ru-RU" sz="2800" dirty="0" smtClean="0">
                <a:latin typeface="+mn-lt"/>
              </a:rPr>
              <a:t>ынды в зависимости от их назначения</a:t>
            </a:r>
            <a:endParaRPr lang="ru-RU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685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етодика\рисунки конкурс\CIMG0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00" y="47795"/>
            <a:ext cx="2412652" cy="3434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589" y="-315416"/>
            <a:ext cx="8261350" cy="103981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Выводы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3645024"/>
            <a:ext cx="93245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Красота городов и их облик во многом зависят от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проектировщиков  городов и скульпторов.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2.Исследование показало, что большинство молодых людей  считают , что  история нашего  молодого города отражается в памятниках и сооружениях.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3. Нашему поколению предстоит жить и работать здесь  и от нас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зависит как  будет выглядеть наш город.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4. Исследование показало, что большее количество памятников в Тынде  - на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БАМовскую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тематику, по 4 памятника военно-патриотической и духовной направленности. Всего в нашем городе 16 памятников и монументальных сооружений, четыре из которых  охраняются государством.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4.Возводя новые памятники , стелы и монументы, мы сохраняем историю </a:t>
            </a:r>
            <a:r>
              <a:rPr lang="ru-RU" sz="2000" b="1" dirty="0"/>
              <a:t>. </a:t>
            </a:r>
            <a:endParaRPr lang="ru-RU" sz="2000" b="1" dirty="0" smtClean="0"/>
          </a:p>
          <a:p>
            <a:endParaRPr lang="ru-RU" sz="2000" b="1" dirty="0"/>
          </a:p>
          <a:p>
            <a:endParaRPr lang="ru-RU" sz="20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Picture 2" descr="D:\методика\Image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5975" y="836712"/>
            <a:ext cx="3685729" cy="26457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64066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772816"/>
            <a:ext cx="64624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 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Л.Н. Предтеченская. Учебник МХК 8 – 9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</a:rPr>
              <a:t>кл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2010 г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История зарубежного искусства. Учебник (Под ред. М.Т. Кузьминой, 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</a:rPr>
              <a:t>Н.Л.Мальцевой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. М., 1983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История русского искусства. В 3 т ( Под ред.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</a:rPr>
              <a:t>М.М.Раковой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</a:rPr>
              <a:t>И.В.Рязанцева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.  М., 1991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История искусств стран Западной Европы от Возрождения до ХХ в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. (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Под ред. Е.И.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</a:rPr>
              <a:t>Ротенберга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 и М.И.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</a:rPr>
              <a:t>Свиде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</a:rPr>
              <a:t>рской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. М., 1988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Википедия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- интернет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Сайт Администрации города Тынды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Материалы  музея Истории  строительства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БАМа г. Тында,  газета «Авангард»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25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Photos for Enigmatic Luminary Guid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910" y="2632208"/>
            <a:ext cx="3384376" cy="42473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260350"/>
            <a:ext cx="8183562" cy="10525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Введение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5298" y="1065980"/>
            <a:ext cx="916148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ru-RU" sz="2000" b="1" u="sng" dirty="0">
                <a:solidFill>
                  <a:srgbClr val="6C0214"/>
                </a:solidFill>
                <a:latin typeface="+mn-lt"/>
              </a:rPr>
              <a:t>Скульптура</a:t>
            </a:r>
            <a:r>
              <a:rPr lang="ru-RU" sz="2000" u="sng" dirty="0">
                <a:solidFill>
                  <a:srgbClr val="6C0214"/>
                </a:solidFill>
                <a:latin typeface="+mn-lt"/>
              </a:rPr>
              <a:t> </a:t>
            </a:r>
            <a:r>
              <a:rPr lang="ru-RU" sz="2000" dirty="0">
                <a:solidFill>
                  <a:schemeClr val="tx2"/>
                </a:solidFill>
                <a:latin typeface="+mn-lt"/>
              </a:rPr>
              <a:t>(лат. </a:t>
            </a:r>
            <a:r>
              <a:rPr lang="ru-RU" sz="2000" dirty="0" err="1">
                <a:solidFill>
                  <a:schemeClr val="tx2"/>
                </a:solidFill>
                <a:latin typeface="+mn-lt"/>
              </a:rPr>
              <a:t>sculptura</a:t>
            </a:r>
            <a:r>
              <a:rPr lang="ru-RU" sz="2000" dirty="0">
                <a:solidFill>
                  <a:schemeClr val="tx2"/>
                </a:solidFill>
                <a:latin typeface="+mn-lt"/>
              </a:rPr>
              <a:t>, от </a:t>
            </a:r>
            <a:r>
              <a:rPr lang="ru-RU" sz="2000" dirty="0" err="1">
                <a:solidFill>
                  <a:schemeClr val="tx2"/>
                </a:solidFill>
                <a:latin typeface="+mn-lt"/>
              </a:rPr>
              <a:t>sculpo</a:t>
            </a:r>
            <a:r>
              <a:rPr lang="ru-RU" sz="2000" dirty="0">
                <a:solidFill>
                  <a:schemeClr val="tx2"/>
                </a:solidFill>
                <a:latin typeface="+mn-lt"/>
              </a:rPr>
              <a:t> — вырезаю, высекаю) - </a:t>
            </a:r>
            <a:r>
              <a:rPr lang="ru-RU" sz="2000" u="sng" dirty="0">
                <a:solidFill>
                  <a:schemeClr val="tx2"/>
                </a:solidFill>
                <a:latin typeface="+mn-lt"/>
              </a:rPr>
              <a:t>ваяние, </a:t>
            </a:r>
            <a:endParaRPr lang="ru-RU" sz="2000" u="sng" dirty="0" smtClean="0">
              <a:solidFill>
                <a:schemeClr val="tx2"/>
              </a:solidFill>
              <a:latin typeface="+mn-lt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ru-RU" sz="2000" u="sng" dirty="0" smtClean="0">
                <a:solidFill>
                  <a:schemeClr val="tx2"/>
                </a:solidFill>
                <a:latin typeface="+mn-lt"/>
              </a:rPr>
              <a:t>пластика,  </a:t>
            </a:r>
            <a:r>
              <a:rPr lang="ru-RU" sz="2000" u="sng" dirty="0">
                <a:solidFill>
                  <a:schemeClr val="tx2"/>
                </a:solidFill>
                <a:latin typeface="+mn-lt"/>
              </a:rPr>
              <a:t>вид изобразительного искусства</a:t>
            </a:r>
            <a:r>
              <a:rPr lang="ru-RU" sz="2000" dirty="0">
                <a:solidFill>
                  <a:schemeClr val="tx2"/>
                </a:solidFill>
                <a:latin typeface="+mn-lt"/>
              </a:rPr>
              <a:t>, </a:t>
            </a:r>
            <a:r>
              <a:rPr lang="ru-RU" sz="2000" u="sng" dirty="0">
                <a:solidFill>
                  <a:schemeClr val="tx2"/>
                </a:solidFill>
                <a:latin typeface="+mn-lt"/>
              </a:rPr>
              <a:t>произведения которого </a:t>
            </a:r>
            <a:endParaRPr lang="ru-RU" sz="2000" u="sng" dirty="0" smtClean="0">
              <a:solidFill>
                <a:schemeClr val="tx2"/>
              </a:solidFill>
              <a:latin typeface="+mn-lt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ru-RU" sz="2000" u="sng" dirty="0" smtClean="0">
                <a:solidFill>
                  <a:schemeClr val="tx2"/>
                </a:solidFill>
                <a:latin typeface="+mn-lt"/>
              </a:rPr>
              <a:t>имеют </a:t>
            </a:r>
            <a:r>
              <a:rPr lang="ru-RU" sz="2000" u="sng" dirty="0">
                <a:solidFill>
                  <a:schemeClr val="tx2"/>
                </a:solidFill>
                <a:latin typeface="+mn-lt"/>
              </a:rPr>
              <a:t>объемную</a:t>
            </a:r>
            <a:r>
              <a:rPr lang="ru-RU" sz="2000" u="sng" dirty="0" smtClean="0">
                <a:solidFill>
                  <a:schemeClr val="tx2"/>
                </a:solidFill>
                <a:latin typeface="+mn-lt"/>
              </a:rPr>
              <a:t>,  </a:t>
            </a:r>
            <a:r>
              <a:rPr lang="ru-RU" sz="2000" u="sng" dirty="0">
                <a:solidFill>
                  <a:srgbClr val="6C0214"/>
                </a:solidFill>
                <a:latin typeface="+mn-lt"/>
              </a:rPr>
              <a:t>трехмерную</a:t>
            </a:r>
            <a:r>
              <a:rPr lang="ru-RU" sz="2000" u="sng" dirty="0">
                <a:solidFill>
                  <a:schemeClr val="tx2"/>
                </a:solidFill>
                <a:latin typeface="+mn-lt"/>
              </a:rPr>
              <a:t> форму и выполняются из </a:t>
            </a:r>
            <a:r>
              <a:rPr lang="ru-RU" sz="2000" u="sng" dirty="0" smtClean="0">
                <a:solidFill>
                  <a:srgbClr val="6C0214"/>
                </a:solidFill>
                <a:latin typeface="+mn-lt"/>
              </a:rPr>
              <a:t>твердых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ru-RU" sz="2000" u="sng" dirty="0" smtClean="0">
                <a:solidFill>
                  <a:srgbClr val="6C0214"/>
                </a:solidFill>
                <a:latin typeface="+mn-lt"/>
              </a:rPr>
              <a:t> </a:t>
            </a:r>
            <a:r>
              <a:rPr lang="ru-RU" sz="2000" u="sng" dirty="0">
                <a:solidFill>
                  <a:srgbClr val="6C0214"/>
                </a:solidFill>
                <a:latin typeface="+mn-lt"/>
              </a:rPr>
              <a:t>или </a:t>
            </a:r>
            <a:r>
              <a:rPr lang="ru-RU" sz="2000" u="sng" dirty="0" smtClean="0">
                <a:solidFill>
                  <a:srgbClr val="6C0214"/>
                </a:solidFill>
                <a:latin typeface="+mn-lt"/>
              </a:rPr>
              <a:t> пластических </a:t>
            </a:r>
            <a:r>
              <a:rPr lang="ru-RU" sz="2000" u="sng" dirty="0">
                <a:solidFill>
                  <a:srgbClr val="6C0214"/>
                </a:solidFill>
                <a:latin typeface="+mn-lt"/>
              </a:rPr>
              <a:t>материалов</a:t>
            </a:r>
            <a:r>
              <a:rPr lang="ru-RU" sz="2000" u="sng" dirty="0">
                <a:solidFill>
                  <a:schemeClr val="tx2"/>
                </a:solidFill>
                <a:latin typeface="+mn-lt"/>
              </a:rPr>
              <a:t>.</a:t>
            </a:r>
            <a:r>
              <a:rPr lang="ru-RU" sz="2000" dirty="0">
                <a:latin typeface="+mn-lt"/>
              </a:rPr>
              <a:t> </a:t>
            </a:r>
          </a:p>
        </p:txBody>
      </p:sp>
      <p:pic>
        <p:nvPicPr>
          <p:cNvPr id="3074" name="Picture 2" descr="&amp;Rcy;&amp;ucy;&amp;scy;&amp;scy;&amp;kcy;&amp;acy;&amp;yacy; &amp;scy;&amp;kcy;&amp;ucy;&amp;lcy;&amp;softcy;&amp;pcy;&amp;tcy;&amp;ucy;&amp;rcy;&amp;acy; 18-&amp;gcy;&amp;ocy; &amp;vcy;&amp;iecy;&amp;kcy;&amp;acy;. &amp;Ucy;&amp;rcy;&amp;ocy;&amp;kcy; &amp;icy;&amp;scy;&amp;kcy;&amp;ucy;&amp;scy;&amp;scy;&amp;tcy;&amp;vcy;&amp;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725" y="2615241"/>
            <a:ext cx="2651398" cy="37257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amous Ancient Egyptian Sculptur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39" y="2632208"/>
            <a:ext cx="2916756" cy="38890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50453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Скульптура,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как вид изобразительного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искусства,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восходит к глубокой древности. Изображения, выполненные из глины и высеченные из камня обнаружены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еще в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пещерах палеолита. </a:t>
            </a:r>
          </a:p>
          <a:p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О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собое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место в развитии скульптуры принадлежит древней Греции и древнему Риму. Отсюда идет традиция украшать города скульптурными изображениями,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возводимыми в честь памятных дат, отличившихся людей, полководцев, вождей, воинов.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2050" name="Picture 2" descr="&amp;Scy;&amp;iecy;&amp;ncy;&amp;tcy;&amp;yacy;&amp;bcy;&amp;rcy;&amp;softcy; 01, 2012 - &amp;Fcy;&amp;ocy;&amp;rcy;&amp;ucy;&amp;mcy; &quot;&amp;Zcy;&amp;acy; &amp;rcy;&amp;ucy;&amp;lcy;&amp;iecy;&amp;mcy;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877" y="3361823"/>
            <a:ext cx="2081869" cy="3053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&amp;ZHcy;&amp;ucy;&amp;rcy;&amp;ncy;&amp;acy;&amp;lcy; &amp;Vcy;&amp;acy;&amp;dcy;&amp;yacy; &amp;Rcy;&amp;ocy;&amp;tcy;&amp;ocy;&amp;r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3083334"/>
            <a:ext cx="2398193" cy="360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&amp;Mcy;&amp;acy;&amp;shcy;&amp;icy;&amp;ncy;&amp;acy; &amp;vcy;&amp;rcy;&amp;iecy;&amp;mcy;&amp;iecy;&amp;ncy;&amp;icy; &amp;Mcy;&amp;acy;&amp;gcy;&amp;ncy;&amp;icy;&amp;tcy;&amp;ocy;&amp;gcy;&amp;ocy;&amp;rcy;&amp;scy;&amp;kcy; &amp;ncy;&amp;ocy;&amp;vcy;&amp;ocy;&amp;scy;&amp;tcy;&amp;icy;, &amp;acy;&amp;fcy;&amp;icy;&amp;shcy;&amp;acy;, &amp;scy;&amp;pcy;&amp;rcy;&amp;acy;&amp;vcy;&amp;ocy;&amp;chcy;&amp;ncy;&amp;icy;&amp;kcy;&amp;icy;, &amp;gcy;&amp;acy;&amp;lcy;&amp;iecy;&amp;rcy;&amp;iecy;&amp;yacy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8" t="-358" r="8600" b="-1"/>
          <a:stretch/>
        </p:blipFill>
        <p:spPr bwMode="auto">
          <a:xfrm>
            <a:off x="346364" y="3212976"/>
            <a:ext cx="3865418" cy="347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65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7934" y="332656"/>
            <a:ext cx="861165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Скульптура делится на станковую и монументальную.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 Монументальная скульптура украшает города. 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Говорят, что в древней Греции скульптур было 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больше, чем людей. Греки подарили миру много 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скульптурных шедевров, копии с которых украшают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 парки и  музеи многих городов мира. 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34" y="3011729"/>
            <a:ext cx="2613891" cy="32403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077072"/>
            <a:ext cx="4375819" cy="25649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863" y="2924944"/>
            <a:ext cx="2092392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34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 bwMode="auto">
          <a:xfrm>
            <a:off x="-1" y="908720"/>
            <a:ext cx="9004151" cy="1039812"/>
          </a:xfrm>
          <a:noFill/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/>
          <a:p>
            <a:r>
              <a:rPr lang="ru-RU" sz="2000" dirty="0" smtClean="0"/>
              <a:t>Первая Скульптура в городе Тында  </a:t>
            </a:r>
            <a:r>
              <a:rPr lang="ru-RU" sz="2000" dirty="0"/>
              <a:t>являет собой фигуру В</a:t>
            </a:r>
            <a:r>
              <a:rPr lang="ru-RU" sz="2000" dirty="0" smtClean="0"/>
              <a:t>. И. Ленина </a:t>
            </a:r>
            <a:r>
              <a:rPr lang="ru-RU" sz="2000" dirty="0"/>
              <a:t>в полный  рост на постаменте. Отлита из гипса, окрашена под бронзу. Высота скульптуры вместе с постаментом около 3-х метров. Памятник изготовлен в 1957 году и первоначально находился в сквере в районе местного дома культуры.</a:t>
            </a:r>
            <a:br>
              <a:rPr lang="ru-RU" sz="2000" dirty="0"/>
            </a:br>
            <a:r>
              <a:rPr lang="ru-RU" sz="2000" cap="none" dirty="0" smtClean="0">
                <a:latin typeface="Arial" charset="0"/>
              </a:rPr>
              <a:t/>
            </a:r>
            <a:br>
              <a:rPr lang="ru-RU" sz="2000" cap="none" dirty="0" smtClean="0">
                <a:latin typeface="Arial" charset="0"/>
              </a:rPr>
            </a:br>
            <a:endParaRPr lang="ru-RU" sz="2000" cap="none" dirty="0" smtClean="0">
              <a:latin typeface="Arial" charset="0"/>
            </a:endParaRPr>
          </a:p>
        </p:txBody>
      </p:sp>
      <p:pic>
        <p:nvPicPr>
          <p:cNvPr id="33796" name="Picture 4" descr="len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176" y="2420888"/>
            <a:ext cx="2847975" cy="4267200"/>
          </a:xfrm>
          <a:prstGeom prst="rect">
            <a:avLst/>
          </a:prstGeom>
          <a:noFill/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6078452"/>
            <a:ext cx="66303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.     </a:t>
            </a:r>
            <a:r>
              <a:rPr lang="ru-RU" dirty="0">
                <a:latin typeface="+mn-lt"/>
              </a:rPr>
              <a:t> 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Памятник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hlinkClick r:id="rId3" tooltip="В. И. Ленин"/>
              </a:rPr>
              <a:t>В. И. Ленину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. Посвящён 40-й годовщине 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hlinkClick r:id="rId3" tooltip="Октябрьская революция"/>
              </a:rPr>
              <a:t>Октябрьской революции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, не раз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переносился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.</a:t>
            </a:r>
          </a:p>
        </p:txBody>
      </p:sp>
      <p:pic>
        <p:nvPicPr>
          <p:cNvPr id="4098" name="Picture 2" descr="&amp;Tcy;&amp;ycy;&amp;ncy;&amp;dcy;&amp;acy; - &amp;Rcy;&amp;acy;&amp;jcy;&amp;ocy;&amp;ncy;&amp;ncy;&amp;ycy;&amp;jcy; &amp;dcy;&amp;ocy;&amp;mcy; &amp;kcy;&amp;ucy;&amp;lcy;&amp;softcy;&amp;tcy;&amp;ucy;&amp;rcy;&amp;y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57212"/>
            <a:ext cx="4555395" cy="36898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&amp;Tcy;&amp;ycy;&amp;ncy;&amp;dcy;&amp;icy;&amp;ncy;&amp;scy;&amp;kcy;&amp;icy;&amp;jcy; &amp;rcy;&amp;acy;&amp;jcy;&amp;ocy;&amp;ncy; &amp;Pcy;&amp;acy;&amp;mcy;&amp;yacy;&amp;tcy;&amp;ncy;&amp;icy;&amp;kcy;&amp;icy; &amp;Lcy;&amp;iecy;&amp;ncy;&amp;icy;&amp;ncy;&amp;u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5050532" cy="58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0139"/>
            <a:ext cx="8261350" cy="10398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Памятник В.И.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ленину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21932" y="330872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начале 80-х годов, во время строительных работ, памятник был перенесен в район РК КПСС. </a:t>
            </a:r>
            <a:r>
              <a:rPr lang="ru-RU" dirty="0" smtClean="0"/>
              <a:t>Сейчас</a:t>
            </a:r>
          </a:p>
          <a:p>
            <a:r>
              <a:rPr lang="ru-RU" dirty="0" smtClean="0"/>
              <a:t> </a:t>
            </a:r>
            <a:r>
              <a:rPr lang="ru-RU" dirty="0"/>
              <a:t>в этом здании находится Детская музыкальная школа. </a:t>
            </a:r>
            <a:r>
              <a:rPr lang="ru-RU" dirty="0" smtClean="0"/>
              <a:t>Первоначально</a:t>
            </a:r>
          </a:p>
          <a:p>
            <a:r>
              <a:rPr lang="ru-RU" dirty="0" smtClean="0"/>
              <a:t> </a:t>
            </a:r>
            <a:r>
              <a:rPr lang="ru-RU" dirty="0"/>
              <a:t>на постаменте имелась надпись «Ленин». Буквы были изготовлены из жести. Во время переноса памятника они были утеряны. Фамилии авторов проекта памятника </a:t>
            </a:r>
            <a:r>
              <a:rPr lang="ru-RU" dirty="0" smtClean="0"/>
              <a:t>не </a:t>
            </a:r>
            <a:r>
              <a:rPr lang="ru-RU" dirty="0"/>
              <a:t>установлены.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6228020"/>
            <a:ext cx="43476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+mn-lt"/>
              </a:rPr>
              <a:t>Районный дом культуры г. Тында</a:t>
            </a: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614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1576</TotalTime>
  <Words>939</Words>
  <Application>Microsoft Office PowerPoint</Application>
  <PresentationFormat>Экран (4:3)</PresentationFormat>
  <Paragraphs>121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Аптека</vt:lpstr>
      <vt:lpstr>Скульптура города Тында.  Прошлое, настоящее , будущее. </vt:lpstr>
      <vt:lpstr>Объект, предмет, гипотеза </vt:lpstr>
      <vt:lpstr>Цель и задачи проекта</vt:lpstr>
      <vt:lpstr>Актуальность темы</vt:lpstr>
      <vt:lpstr>Введение</vt:lpstr>
      <vt:lpstr>Презентация PowerPoint</vt:lpstr>
      <vt:lpstr>Презентация PowerPoint</vt:lpstr>
      <vt:lpstr>Первая Скульптура в городе Тында  являет собой фигуру В. И. Ленина в полный  рост на постаменте. Отлита из гипса, окрашена под бронзу. Высота скульптуры вместе с постаментом около 3-х метров. Памятник изготовлен в 1957 году и первоначально находился в сквере в районе местного дома культуры.  </vt:lpstr>
      <vt:lpstr>Памятник В.И. ленину </vt:lpstr>
      <vt:lpstr>Презентация PowerPoint</vt:lpstr>
      <vt:lpstr>Презентация PowerPoint</vt:lpstr>
      <vt:lpstr>Презентация PowerPoint</vt:lpstr>
      <vt:lpstr>      «Камень с первого километра восточного участка БАМа». Находится на «Площади 25-летия БАМа» имеет надпись «Даёшь БАМ!». На первых километрах прокладки БАМа камень застрял в ковше экскаватора так, что сдвинуть ковш не получалось, тогда и решили, что именно этот камень будет памятником; </vt:lpstr>
      <vt:lpstr>Презентация PowerPoint</vt:lpstr>
      <vt:lpstr>Памятник мостостроителю.  Мужчина с кувалдой, установлен организайцией Мостострой-10.  </vt:lpstr>
      <vt:lpstr>.       Паровоз-памятник Еа−3246. На вокзале в честь 30-летия БАМа; установлен в 2004 году</vt:lpstr>
      <vt:lpstr>Памятный камень с надписью «от оленьих троп до столицы БАМа» — поставлен к 100-летию упоминания о поселке Тындинский 8 сентября 2007 года (находится возле стадиона «БАМ»);</vt:lpstr>
      <vt:lpstr>Символичный камень с мемориальными памятными  досками Первому десанту строителей, высадившемуся в Тынде, установлен 13.03.74 г. (возле сгоревшего осенью здания Амурского отдела внутренних дел на транспорте — ул. Коммунистическая)</vt:lpstr>
      <vt:lpstr>Презентация PowerPoint</vt:lpstr>
      <vt:lpstr>Презентация PowerPoint</vt:lpstr>
      <vt:lpstr>       Мемориальная доска в честь воинов железнодорожных войск БАМа </vt:lpstr>
      <vt:lpstr>.       Монумент «Памяти тындинцев, погибших в локальных войнах».  Расположен на аллее «Шестнадцатиэтажек»;  </vt:lpstr>
      <vt:lpstr>Памятник «За верность долгу», посвященный сотрудникам отдела внутренних дел, погибшим при исполнении служебных обязанностей.  </vt:lpstr>
      <vt:lpstr>  Солдатам правопорядка — сотрудникам ОВД на Байкало-Амурской Магистрали, поставлен в 1995 г. (возле сгоревшего осенью здания Амурского отдела внутренних дел на транспорте — ул. Коммунистическая);</vt:lpstr>
      <vt:lpstr>Презентация PowerPoint</vt:lpstr>
      <vt:lpstr>Излюбленная не одним поколением молодоженов стела «БАМ — Тында» — трасса АЯМ, в сторону аэропорта; </vt:lpstr>
      <vt:lpstr>Презентация PowerPoint</vt:lpstr>
      <vt:lpstr>Фигуры вокруг церкви установлены летом 2014 года  пресвятая богородица, иисус, фигура ангела   </vt:lpstr>
      <vt:lpstr>Презентация PowerPoint</vt:lpstr>
      <vt:lpstr>Презентация PowerPoint</vt:lpstr>
      <vt:lpstr>27 октября, в день 30-летия открытия сквозного движения по БАМу, в Тынде открыли памятник «Магистраль». Его авторами стали железнодорожник Виктор Кузнецов и его сын архитектор из Санкт-Петербурга Виктор Кузнецов. </vt:lpstr>
      <vt:lpstr>Ныне не существующие памятники:         Женщина с ребёнком.  Был установлен напротив Арбата, название неизвестно; </vt:lpstr>
      <vt:lpstr>·         Ныне не существующие памятники:     Памятник в честь строителей БАМа, находился на центральной площади г. Тында. Представлял собой четыре вертикальных рельса разной высоты, символически отражающие ответвления БАМа, на лицевой грани постамента была надпись — «Комсомольск — Тайшет — Тында — Беркакит». Автор проекта — архитектор Капилов. До наших дней стела не сохранилась. Она была демонтирована в связи со строительством жилых домов в районе улицы Спортивной.  </vt:lpstr>
      <vt:lpstr>Презентация PowerPoint</vt:lpstr>
      <vt:lpstr>.         «Монумент шоферам-первопроходцам АЯМа в честь первого дня автомобилистов» </vt:lpstr>
      <vt:lpstr>·         Планирующиеся:         Памятник в виде 5 моделей самолетов СУ-27.  Планируется установить возле городского муниципалитета в честь погибшего лётчика И. В. Ткаченко, выполневшего свой гражданский долг.     </vt:lpstr>
      <vt:lpstr>Снимок 1971 года</vt:lpstr>
      <vt:lpstr>К 40-летию Тынды, которое мы будем праздновать в сентябре 2015 года, в нашем городе может появиться памятник святым Петру и Февронии. Об этом договорились мэр г. Тынды Евгений Черенков и начальник управления ЗАГС по Амурской области Наталья Томилова на чествовании тындинских семей, проживших в браке 40 лет, </vt:lpstr>
      <vt:lpstr>На месте пустующего остатка постамента  памятника «Строительнице магистрали» я возьму на себя смелость  предложить свой вариант скульптуры под названием «Юность»</vt:lpstr>
      <vt:lpstr>Результаты анкетирования</vt:lpstr>
      <vt:lpstr>Презентация PowerPoint</vt:lpstr>
      <vt:lpstr>Выводы</vt:lpstr>
      <vt:lpstr>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Скульптура города Тында.  Прошлое, настоящее , будущее.</dc:title>
  <dc:creator>Admin</dc:creator>
  <cp:lastModifiedBy>User1</cp:lastModifiedBy>
  <cp:revision>82</cp:revision>
  <dcterms:created xsi:type="dcterms:W3CDTF">2015-01-23T05:02:06Z</dcterms:created>
  <dcterms:modified xsi:type="dcterms:W3CDTF">2022-01-10T00:49:17Z</dcterms:modified>
</cp:coreProperties>
</file>