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0"/>
  </p:notesMasterIdLst>
  <p:sldIdLst>
    <p:sldId id="260" r:id="rId2"/>
    <p:sldId id="271" r:id="rId3"/>
    <p:sldId id="273" r:id="rId4"/>
    <p:sldId id="259" r:id="rId5"/>
    <p:sldId id="264" r:id="rId6"/>
    <p:sldId id="265" r:id="rId7"/>
    <p:sldId id="257" r:id="rId8"/>
    <p:sldId id="268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33"/>
    <a:srgbClr val="800000"/>
    <a:srgbClr val="660066"/>
    <a:srgbClr val="80008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994DB6-52EA-40EA-A654-37AED1F890C5}" type="datetimeFigureOut">
              <a:rPr lang="ru-RU" smtClean="0"/>
              <a:pPr/>
              <a:t>25.04.2026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AE9546-81EE-414F-B897-D03A6AA74EE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E9546-81EE-414F-B897-D03A6AA74EEB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EB6B0A-AD0D-49BE-9F2A-AD5FB72C8173}" type="datetimeFigureOut">
              <a:rPr lang="ru-RU" smtClean="0"/>
              <a:pPr/>
              <a:t>25.04.2026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27232-9349-419E-A631-1785D465ED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EB6B0A-AD0D-49BE-9F2A-AD5FB72C8173}" type="datetimeFigureOut">
              <a:rPr lang="ru-RU" smtClean="0"/>
              <a:pPr/>
              <a:t>25.04.2026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27232-9349-419E-A631-1785D465ED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EB6B0A-AD0D-49BE-9F2A-AD5FB72C8173}" type="datetimeFigureOut">
              <a:rPr lang="ru-RU" smtClean="0"/>
              <a:pPr/>
              <a:t>25.04.2026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27232-9349-419E-A631-1785D465ED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EB6B0A-AD0D-49BE-9F2A-AD5FB72C8173}" type="datetimeFigureOut">
              <a:rPr lang="ru-RU" smtClean="0"/>
              <a:pPr/>
              <a:t>25.04.2026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27232-9349-419E-A631-1785D465ED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EB6B0A-AD0D-49BE-9F2A-AD5FB72C8173}" type="datetimeFigureOut">
              <a:rPr lang="ru-RU" smtClean="0"/>
              <a:pPr/>
              <a:t>25.04.2026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27232-9349-419E-A631-1785D465ED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EB6B0A-AD0D-49BE-9F2A-AD5FB72C8173}" type="datetimeFigureOut">
              <a:rPr lang="ru-RU" smtClean="0"/>
              <a:pPr/>
              <a:t>25.04.2026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27232-9349-419E-A631-1785D465ED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EB6B0A-AD0D-49BE-9F2A-AD5FB72C8173}" type="datetimeFigureOut">
              <a:rPr lang="ru-RU" smtClean="0"/>
              <a:pPr/>
              <a:t>25.04.2026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27232-9349-419E-A631-1785D465ED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EB6B0A-AD0D-49BE-9F2A-AD5FB72C8173}" type="datetimeFigureOut">
              <a:rPr lang="ru-RU" smtClean="0"/>
              <a:pPr/>
              <a:t>25.04.2026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27232-9349-419E-A631-1785D465ED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EB6B0A-AD0D-49BE-9F2A-AD5FB72C8173}" type="datetimeFigureOut">
              <a:rPr lang="ru-RU" smtClean="0"/>
              <a:pPr/>
              <a:t>25.04.2026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27232-9349-419E-A631-1785D465ED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EB6B0A-AD0D-49BE-9F2A-AD5FB72C8173}" type="datetimeFigureOut">
              <a:rPr lang="ru-RU" smtClean="0"/>
              <a:pPr/>
              <a:t>25.04.2026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27232-9349-419E-A631-1785D465ED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EB6B0A-AD0D-49BE-9F2A-AD5FB72C8173}" type="datetimeFigureOut">
              <a:rPr lang="ru-RU" smtClean="0"/>
              <a:pPr/>
              <a:t>25.04.2026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27232-9349-419E-A631-1785D465ED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EB6B0A-AD0D-49BE-9F2A-AD5FB72C8173}" type="datetimeFigureOut">
              <a:rPr lang="ru-RU" smtClean="0"/>
              <a:pPr/>
              <a:t>25.04.2026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E27232-9349-419E-A631-1785D465ED3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760538" cy="533400"/>
          </a:xfrm>
          <a:prstGeom prst="rect">
            <a:avLst/>
          </a:prstGeom>
          <a:solidFill>
            <a:srgbClr val="613D55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013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380288" y="0"/>
            <a:ext cx="1763712" cy="533400"/>
          </a:xfrm>
          <a:prstGeom prst="rect">
            <a:avLst/>
          </a:prstGeom>
          <a:solidFill>
            <a:srgbClr val="613D55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013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627189" y="1"/>
            <a:ext cx="5889625" cy="1123951"/>
          </a:xfrm>
          <a:prstGeom prst="rect">
            <a:avLst/>
          </a:prstGeom>
          <a:solidFill>
            <a:srgbClr val="613D55"/>
          </a:solidFill>
          <a:ln>
            <a:noFill/>
          </a:ln>
          <a:effectLst>
            <a:outerShdw blurRad="101600" dist="12700" sx="101000" sy="101000" algn="ctr" rotWithShape="0">
              <a:prstClr val="black">
                <a:alpha val="3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2600" dirty="0">
              <a:cs typeface="Segoe UI Light" panose="020B0502040204020203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15616" y="3284984"/>
            <a:ext cx="770485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660066"/>
                </a:solidFill>
                <a:latin typeface="Segoe UI Light" pitchFamily="34" charset="0"/>
                <a:cs typeface="Segoe UI Light" pitchFamily="34" charset="0"/>
              </a:rPr>
              <a:t>Я и туча, и туман,</a:t>
            </a:r>
            <a:br>
              <a:rPr lang="ru-RU" sz="3200" b="1" dirty="0" smtClean="0">
                <a:solidFill>
                  <a:srgbClr val="660066"/>
                </a:solidFill>
                <a:latin typeface="Segoe UI Light" pitchFamily="34" charset="0"/>
                <a:cs typeface="Segoe UI Light" pitchFamily="34" charset="0"/>
              </a:rPr>
            </a:br>
            <a:r>
              <a:rPr lang="ru-RU" sz="3200" b="1" dirty="0" smtClean="0">
                <a:solidFill>
                  <a:srgbClr val="660066"/>
                </a:solidFill>
                <a:latin typeface="Segoe UI Light" pitchFamily="34" charset="0"/>
                <a:cs typeface="Segoe UI Light" pitchFamily="34" charset="0"/>
              </a:rPr>
              <a:t>И ручей, и океан,</a:t>
            </a:r>
          </a:p>
          <a:p>
            <a:pPr algn="ctr"/>
            <a:r>
              <a:rPr lang="ru-RU" sz="3200" b="1" dirty="0" smtClean="0">
                <a:solidFill>
                  <a:srgbClr val="660066"/>
                </a:solidFill>
                <a:latin typeface="Segoe UI Light" pitchFamily="34" charset="0"/>
                <a:cs typeface="Segoe UI Light" pitchFamily="34" charset="0"/>
              </a:rPr>
              <a:t>И летаю, и бегу,</a:t>
            </a:r>
            <a:br>
              <a:rPr lang="ru-RU" sz="3200" b="1" dirty="0" smtClean="0">
                <a:solidFill>
                  <a:srgbClr val="660066"/>
                </a:solidFill>
                <a:latin typeface="Segoe UI Light" pitchFamily="34" charset="0"/>
                <a:cs typeface="Segoe UI Light" pitchFamily="34" charset="0"/>
              </a:rPr>
            </a:br>
            <a:r>
              <a:rPr lang="ru-RU" sz="3200" b="1" dirty="0" smtClean="0">
                <a:solidFill>
                  <a:srgbClr val="660066"/>
                </a:solidFill>
                <a:latin typeface="Segoe UI Light" pitchFamily="34" charset="0"/>
                <a:cs typeface="Segoe UI Light" pitchFamily="34" charset="0"/>
              </a:rPr>
              <a:t>И стеклянной быть могу!  </a:t>
            </a:r>
            <a:endParaRPr lang="ru-RU" sz="3200" b="1" dirty="0">
              <a:solidFill>
                <a:srgbClr val="660066"/>
              </a:solidFill>
              <a:latin typeface="Segoe UI Light" pitchFamily="34" charset="0"/>
              <a:cs typeface="Segoe UI Light" pitchFamily="34" charset="0"/>
            </a:endParaRPr>
          </a:p>
        </p:txBody>
      </p:sp>
      <p:pic>
        <p:nvPicPr>
          <p:cNvPr id="15" name="Picture 2" descr="http://pixabay.com/static/uploads/photo/2012/04/02/13/57/chemical-reaction-24562_64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96752"/>
            <a:ext cx="3024188" cy="307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760538" cy="533400"/>
          </a:xfrm>
          <a:prstGeom prst="rect">
            <a:avLst/>
          </a:prstGeom>
          <a:solidFill>
            <a:srgbClr val="613D55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013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380288" y="0"/>
            <a:ext cx="1763712" cy="533400"/>
          </a:xfrm>
          <a:prstGeom prst="rect">
            <a:avLst/>
          </a:prstGeom>
          <a:solidFill>
            <a:srgbClr val="613D55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013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627189" y="1"/>
            <a:ext cx="5889625" cy="1123951"/>
          </a:xfrm>
          <a:prstGeom prst="rect">
            <a:avLst/>
          </a:prstGeom>
          <a:solidFill>
            <a:srgbClr val="613D55"/>
          </a:solidFill>
          <a:ln>
            <a:noFill/>
          </a:ln>
          <a:effectLst>
            <a:outerShdw blurRad="101600" dist="12700" sx="101000" sy="101000" algn="ctr" rotWithShape="0">
              <a:prstClr val="black">
                <a:alpha val="3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altLang="ru-RU" sz="2400" dirty="0" smtClean="0">
                <a:solidFill>
                  <a:schemeClr val="bg1"/>
                </a:solidFill>
                <a:latin typeface="Segoe UI Light" pitchFamily="34" charset="0"/>
                <a:cs typeface="Segoe UI Light" pitchFamily="34" charset="0"/>
              </a:rPr>
              <a:t>Многозначные слова – несколько лексических значений</a:t>
            </a:r>
            <a:endParaRPr lang="ru-RU" altLang="ru-RU" sz="2400" dirty="0">
              <a:solidFill>
                <a:schemeClr val="bg1"/>
              </a:solidFill>
              <a:latin typeface="Segoe UI Light" pitchFamily="34" charset="0"/>
              <a:cs typeface="Segoe UI Light" pitchFamily="34" charset="0"/>
            </a:endParaRPr>
          </a:p>
        </p:txBody>
      </p:sp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1258888" y="1890185"/>
            <a:ext cx="7345362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2400" b="1" dirty="0" smtClean="0">
                <a:latin typeface="Segoe UI Light" pitchFamily="34" charset="0"/>
                <a:cs typeface="Segoe UI Light" pitchFamily="34" charset="0"/>
              </a:rPr>
              <a:t>1.В философии: </a:t>
            </a:r>
            <a:r>
              <a:rPr lang="ru-RU" altLang="ru-RU" sz="2400" dirty="0" smtClean="0">
                <a:latin typeface="Segoe UI Light" pitchFamily="34" charset="0"/>
                <a:cs typeface="Segoe UI Light" pitchFamily="34" charset="0"/>
              </a:rPr>
              <a:t>достаточное или необходимое условие для чего – либо( бытия, познания, деятельности).</a:t>
            </a:r>
          </a:p>
          <a:p>
            <a:pPr eaLnBrk="1" hangingPunct="1"/>
            <a:r>
              <a:rPr lang="ru-RU" altLang="ru-RU" sz="2400" b="1" dirty="0" smtClean="0">
                <a:latin typeface="Segoe UI Light" pitchFamily="34" charset="0"/>
                <a:cs typeface="Segoe UI Light" pitchFamily="34" charset="0"/>
              </a:rPr>
              <a:t>2. В строительстве: </a:t>
            </a:r>
            <a:r>
              <a:rPr lang="ru-RU" altLang="ru-RU" sz="2400" dirty="0" smtClean="0">
                <a:latin typeface="Segoe UI Light" pitchFamily="34" charset="0"/>
                <a:cs typeface="Segoe UI Light" pitchFamily="34" charset="0"/>
              </a:rPr>
              <a:t>опорная часть сооружения.</a:t>
            </a:r>
          </a:p>
          <a:p>
            <a:pPr eaLnBrk="1" hangingPunct="1"/>
            <a:r>
              <a:rPr lang="ru-RU" altLang="ru-RU" sz="2400" b="1" dirty="0" smtClean="0">
                <a:latin typeface="Segoe UI Light" pitchFamily="34" charset="0"/>
                <a:cs typeface="Segoe UI Light" pitchFamily="34" charset="0"/>
              </a:rPr>
              <a:t>3</a:t>
            </a:r>
            <a:r>
              <a:rPr lang="ru-RU" altLang="ru-RU" sz="2400" b="1" dirty="0">
                <a:latin typeface="Segoe UI Light" pitchFamily="34" charset="0"/>
                <a:cs typeface="Segoe UI Light" pitchFamily="34" charset="0"/>
              </a:rPr>
              <a:t>. </a:t>
            </a:r>
            <a:r>
              <a:rPr lang="ru-RU" altLang="ru-RU" sz="2400" b="1" dirty="0" smtClean="0">
                <a:latin typeface="Segoe UI Light" pitchFamily="34" charset="0"/>
                <a:cs typeface="Segoe UI Light" pitchFamily="34" charset="0"/>
              </a:rPr>
              <a:t>В геометрии: </a:t>
            </a:r>
            <a:r>
              <a:rPr lang="ru-RU" altLang="ru-RU" sz="2400" dirty="0" smtClean="0">
                <a:latin typeface="Segoe UI Light" pitchFamily="34" charset="0"/>
                <a:cs typeface="Segoe UI Light" pitchFamily="34" charset="0"/>
              </a:rPr>
              <a:t>название одной из сторон равнобедренного треугольника .</a:t>
            </a:r>
            <a:endParaRPr lang="ru-RU" altLang="ru-RU" sz="2400" dirty="0">
              <a:latin typeface="Segoe UI Light" pitchFamily="34" charset="0"/>
              <a:cs typeface="Segoe UI Light" pitchFamily="34" charset="0"/>
            </a:endParaRPr>
          </a:p>
          <a:p>
            <a:pPr eaLnBrk="1" hangingPunct="1"/>
            <a:r>
              <a:rPr lang="ru-RU" altLang="ru-RU" sz="2400" b="1" dirty="0">
                <a:latin typeface="Segoe UI Light" pitchFamily="34" charset="0"/>
                <a:cs typeface="Segoe UI Light" pitchFamily="34" charset="0"/>
              </a:rPr>
              <a:t>4. </a:t>
            </a:r>
            <a:r>
              <a:rPr lang="ru-RU" altLang="ru-RU" sz="2400" b="1" dirty="0" smtClean="0">
                <a:latin typeface="Segoe UI Light" pitchFamily="34" charset="0"/>
                <a:cs typeface="Segoe UI Light" pitchFamily="34" charset="0"/>
              </a:rPr>
              <a:t>В алгебре: </a:t>
            </a:r>
            <a:r>
              <a:rPr lang="ru-RU" altLang="ru-RU" sz="2400" dirty="0" smtClean="0">
                <a:latin typeface="Segoe UI Light" pitchFamily="34" charset="0"/>
                <a:cs typeface="Segoe UI Light" pitchFamily="34" charset="0"/>
              </a:rPr>
              <a:t>число, которое, возводят в степень.</a:t>
            </a:r>
          </a:p>
          <a:p>
            <a:pPr eaLnBrk="1" hangingPunct="1"/>
            <a:r>
              <a:rPr lang="ru-RU" altLang="ru-RU" sz="2400" b="1" dirty="0" smtClean="0">
                <a:latin typeface="Segoe UI Light" pitchFamily="34" charset="0"/>
                <a:cs typeface="Segoe UI Light" pitchFamily="34" charset="0"/>
              </a:rPr>
              <a:t>5. В химии: </a:t>
            </a:r>
            <a:r>
              <a:rPr lang="ru-RU" altLang="ru-RU" sz="2400" dirty="0" smtClean="0">
                <a:latin typeface="Segoe UI Light" pitchFamily="34" charset="0"/>
                <a:cs typeface="Segoe UI Light" pitchFamily="34" charset="0"/>
              </a:rPr>
              <a:t>класс неорганических соединений - </a:t>
            </a:r>
            <a:r>
              <a:rPr lang="ru-RU" altLang="ru-RU" sz="2400" b="1" dirty="0" smtClean="0">
                <a:latin typeface="Segoe UI Light" pitchFamily="34" charset="0"/>
                <a:cs typeface="Segoe UI Light" pitchFamily="34" charset="0"/>
              </a:rPr>
              <a:t>основания</a:t>
            </a:r>
            <a:endParaRPr lang="ru-RU" altLang="ru-RU" sz="2400" b="1" dirty="0">
              <a:latin typeface="Segoe UI Light" pitchFamily="34" charset="0"/>
              <a:cs typeface="Segoe UI Light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 Box 5"/>
          <p:cNvSpPr txBox="1">
            <a:spLocks noChangeArrowheads="1"/>
          </p:cNvSpPr>
          <p:nvPr/>
        </p:nvSpPr>
        <p:spPr bwMode="auto">
          <a:xfrm>
            <a:off x="0" y="1268413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 dirty="0" err="1">
                <a:solidFill>
                  <a:srgbClr val="660033"/>
                </a:solidFill>
                <a:latin typeface="Segoe UI Light" pitchFamily="34" charset="0"/>
                <a:cs typeface="Segoe UI Light" pitchFamily="34" charset="0"/>
              </a:rPr>
              <a:t>Гидроксид</a:t>
            </a:r>
            <a:r>
              <a:rPr lang="ru-RU" sz="3600" b="1" dirty="0">
                <a:solidFill>
                  <a:srgbClr val="660033"/>
                </a:solidFill>
                <a:latin typeface="Segoe UI Light" pitchFamily="34" charset="0"/>
                <a:cs typeface="Segoe UI Light" pitchFamily="34" charset="0"/>
              </a:rPr>
              <a:t> </a:t>
            </a:r>
          </a:p>
        </p:txBody>
      </p:sp>
      <p:sp>
        <p:nvSpPr>
          <p:cNvPr id="9220" name="Text Box 6"/>
          <p:cNvSpPr txBox="1">
            <a:spLocks noChangeArrowheads="1"/>
          </p:cNvSpPr>
          <p:nvPr/>
        </p:nvSpPr>
        <p:spPr bwMode="auto">
          <a:xfrm>
            <a:off x="0" y="1803400"/>
            <a:ext cx="9144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400" b="1" dirty="0">
                <a:solidFill>
                  <a:srgbClr val="660033"/>
                </a:solidFill>
                <a:latin typeface="Segoe UI Light" pitchFamily="34" charset="0"/>
                <a:cs typeface="Segoe UI Light" pitchFamily="34" charset="0"/>
              </a:rPr>
              <a:t>+</a:t>
            </a:r>
          </a:p>
        </p:txBody>
      </p:sp>
      <p:sp>
        <p:nvSpPr>
          <p:cNvPr id="9221" name="Text Box 7"/>
          <p:cNvSpPr txBox="1">
            <a:spLocks noChangeArrowheads="1"/>
          </p:cNvSpPr>
          <p:nvPr/>
        </p:nvSpPr>
        <p:spPr bwMode="auto">
          <a:xfrm>
            <a:off x="0" y="2382838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 dirty="0">
                <a:solidFill>
                  <a:srgbClr val="660033"/>
                </a:solidFill>
                <a:latin typeface="Segoe UI Light" pitchFamily="34" charset="0"/>
                <a:cs typeface="Segoe UI Light" pitchFamily="34" charset="0"/>
              </a:rPr>
              <a:t>Название металла в родительном падеже</a:t>
            </a:r>
          </a:p>
        </p:txBody>
      </p:sp>
      <p:sp>
        <p:nvSpPr>
          <p:cNvPr id="9222" name="Text Box 9"/>
          <p:cNvSpPr txBox="1">
            <a:spLocks noChangeArrowheads="1"/>
          </p:cNvSpPr>
          <p:nvPr/>
        </p:nvSpPr>
        <p:spPr bwMode="auto">
          <a:xfrm>
            <a:off x="-7938" y="3500438"/>
            <a:ext cx="9144001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400" b="1" dirty="0">
                <a:solidFill>
                  <a:srgbClr val="660033"/>
                </a:solidFill>
                <a:latin typeface="Segoe UI Light" pitchFamily="34" charset="0"/>
                <a:cs typeface="Segoe UI Light" pitchFamily="34" charset="0"/>
              </a:rPr>
              <a:t>+</a:t>
            </a:r>
          </a:p>
        </p:txBody>
      </p:sp>
      <p:sp>
        <p:nvSpPr>
          <p:cNvPr id="9223" name="Text Box 10"/>
          <p:cNvSpPr txBox="1">
            <a:spLocks noChangeArrowheads="1"/>
          </p:cNvSpPr>
          <p:nvPr/>
        </p:nvSpPr>
        <p:spPr bwMode="auto">
          <a:xfrm>
            <a:off x="0" y="4149725"/>
            <a:ext cx="914400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 dirty="0">
                <a:solidFill>
                  <a:srgbClr val="660033"/>
                </a:solidFill>
                <a:latin typeface="Segoe UI Light" pitchFamily="34" charset="0"/>
                <a:cs typeface="Segoe UI Light" pitchFamily="34" charset="0"/>
              </a:rPr>
              <a:t>Валентность римскими </a:t>
            </a:r>
            <a:r>
              <a:rPr lang="ru-RU" sz="3600" b="1" dirty="0" smtClean="0">
                <a:solidFill>
                  <a:srgbClr val="660033"/>
                </a:solidFill>
                <a:latin typeface="Segoe UI Light" pitchFamily="34" charset="0"/>
                <a:cs typeface="Segoe UI Light" pitchFamily="34" charset="0"/>
              </a:rPr>
              <a:t>цифрами</a:t>
            </a:r>
          </a:p>
          <a:p>
            <a:pPr algn="ctr">
              <a:spcBef>
                <a:spcPct val="50000"/>
              </a:spcBef>
            </a:pPr>
            <a:r>
              <a:rPr lang="ru-RU" sz="3600" b="1" dirty="0" smtClean="0">
                <a:solidFill>
                  <a:srgbClr val="660033"/>
                </a:solidFill>
                <a:latin typeface="Segoe UI Light" pitchFamily="34" charset="0"/>
                <a:cs typeface="Segoe UI Light" pitchFamily="34" charset="0"/>
              </a:rPr>
              <a:t>(переменная)</a:t>
            </a:r>
            <a:endParaRPr lang="ru-RU" sz="3600" b="1" dirty="0">
              <a:solidFill>
                <a:srgbClr val="660033"/>
              </a:solidFill>
              <a:latin typeface="Segoe UI Light" pitchFamily="34" charset="0"/>
              <a:cs typeface="Segoe UI Light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627189" y="1"/>
            <a:ext cx="5889625" cy="1123951"/>
          </a:xfrm>
          <a:prstGeom prst="rect">
            <a:avLst/>
          </a:prstGeom>
          <a:solidFill>
            <a:srgbClr val="613D55"/>
          </a:solidFill>
          <a:ln>
            <a:noFill/>
          </a:ln>
          <a:effectLst>
            <a:outerShdw blurRad="101600" dist="12700" sx="101000" sy="101000" algn="ctr" rotWithShape="0">
              <a:prstClr val="black">
                <a:alpha val="3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altLang="ru-RU" sz="2800" dirty="0" smtClean="0">
                <a:solidFill>
                  <a:schemeClr val="bg1"/>
                </a:solidFill>
                <a:latin typeface="Segoe UI Light" pitchFamily="34" charset="0"/>
                <a:cs typeface="Segoe UI Light" pitchFamily="34" charset="0"/>
              </a:rPr>
              <a:t>НАЗВАНИЕ ОСНОВАНИЙ</a:t>
            </a:r>
            <a:endParaRPr lang="ru-RU" altLang="ru-RU" sz="2800" dirty="0">
              <a:solidFill>
                <a:schemeClr val="bg1"/>
              </a:solidFill>
              <a:latin typeface="Segoe UI Light" pitchFamily="34" charset="0"/>
              <a:cs typeface="Segoe UI Light" pitchFamily="34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2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760538" cy="533400"/>
          </a:xfrm>
          <a:prstGeom prst="rect">
            <a:avLst/>
          </a:prstGeom>
          <a:solidFill>
            <a:srgbClr val="613D55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013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380288" y="0"/>
            <a:ext cx="1763712" cy="533400"/>
          </a:xfrm>
          <a:prstGeom prst="rect">
            <a:avLst/>
          </a:prstGeom>
          <a:solidFill>
            <a:srgbClr val="613D55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013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627189" y="1"/>
            <a:ext cx="5889625" cy="1123951"/>
          </a:xfrm>
          <a:prstGeom prst="rect">
            <a:avLst/>
          </a:prstGeom>
          <a:solidFill>
            <a:srgbClr val="613D55"/>
          </a:solidFill>
          <a:ln>
            <a:noFill/>
          </a:ln>
          <a:effectLst>
            <a:outerShdw blurRad="101600" dist="12700" sx="101000" sy="101000" algn="ctr" rotWithShape="0">
              <a:prstClr val="black">
                <a:alpha val="3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2600" dirty="0">
              <a:cs typeface="Segoe UI Light" panose="020B0502040204020203" pitchFamily="34" charset="0"/>
            </a:endParaRPr>
          </a:p>
        </p:txBody>
      </p:sp>
      <p:sp>
        <p:nvSpPr>
          <p:cNvPr id="1026" name="Скругленный прямоугольник 11"/>
          <p:cNvSpPr>
            <a:spLocks noChangeArrowheads="1"/>
          </p:cNvSpPr>
          <p:nvPr/>
        </p:nvSpPr>
        <p:spPr bwMode="auto">
          <a:xfrm>
            <a:off x="179512" y="1556792"/>
            <a:ext cx="2232248" cy="108012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cs typeface="Arial" pitchFamily="34" charset="0"/>
              </a:rPr>
              <a:t>ГИДРОКСИД КАЛЬЦИЯ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7" name="Скругленный прямоугольник 8"/>
          <p:cNvSpPr>
            <a:spLocks noChangeArrowheads="1"/>
          </p:cNvSpPr>
          <p:nvPr/>
        </p:nvSpPr>
        <p:spPr bwMode="auto">
          <a:xfrm>
            <a:off x="2555776" y="1556792"/>
            <a:ext cx="2016224" cy="1080120"/>
          </a:xfrm>
          <a:prstGeom prst="roundRect">
            <a:avLst>
              <a:gd name="adj" fmla="val 24806"/>
            </a:avLst>
          </a:prstGeom>
          <a:solidFill>
            <a:srgbClr val="FFFFFF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ГИДРОКСИД ЖЕЛЕЗА 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(III)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8" name="Скругленный прямоугольник 9"/>
          <p:cNvSpPr>
            <a:spLocks noChangeArrowheads="1"/>
          </p:cNvSpPr>
          <p:nvPr/>
        </p:nvSpPr>
        <p:spPr bwMode="auto">
          <a:xfrm>
            <a:off x="4716016" y="1556792"/>
            <a:ext cx="2016224" cy="108012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ГИДРОКСИД КАЛИЯ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0" name="Скругленный прямоугольник 26"/>
          <p:cNvSpPr>
            <a:spLocks noChangeArrowheads="1"/>
          </p:cNvSpPr>
          <p:nvPr/>
        </p:nvSpPr>
        <p:spPr bwMode="auto">
          <a:xfrm rot="10800000" flipV="1">
            <a:off x="6876256" y="1556792"/>
            <a:ext cx="2016224" cy="1080120"/>
          </a:xfrm>
          <a:prstGeom prst="roundRect">
            <a:avLst>
              <a:gd name="adj" fmla="val 12917"/>
            </a:avLst>
          </a:prstGeom>
          <a:solidFill>
            <a:srgbClr val="FFFFFF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ГИДРОКСИД АЛЮМИНИЯ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1" name="Прямоугольник 28"/>
          <p:cNvSpPr>
            <a:spLocks noChangeArrowheads="1"/>
          </p:cNvSpPr>
          <p:nvPr/>
        </p:nvSpPr>
        <p:spPr bwMode="auto">
          <a:xfrm>
            <a:off x="5220072" y="3501008"/>
            <a:ext cx="1296144" cy="792088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/>
                <a:latin typeface="Times New Roman" pitchFamily="18" charset="0"/>
                <a:cs typeface="Arial" pitchFamily="34" charset="0"/>
              </a:rPr>
              <a:t>KOH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660066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Прямоугольник 29"/>
          <p:cNvSpPr>
            <a:spLocks noChangeArrowheads="1"/>
          </p:cNvSpPr>
          <p:nvPr/>
        </p:nvSpPr>
        <p:spPr bwMode="auto">
          <a:xfrm>
            <a:off x="7236296" y="3501008"/>
            <a:ext cx="1584176" cy="792088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/>
                <a:latin typeface="Times New Roman" pitchFamily="18" charset="0"/>
                <a:cs typeface="Arial" pitchFamily="34" charset="0"/>
              </a:rPr>
              <a:t>Al(OH)</a:t>
            </a:r>
            <a:r>
              <a:rPr kumimoji="0" lang="en-US" sz="2800" b="1" i="0" u="none" strike="noStrike" cap="none" normalizeH="0" baseline="-25000" dirty="0" smtClean="0">
                <a:ln>
                  <a:noFill/>
                </a:ln>
                <a:solidFill>
                  <a:srgbClr val="660066"/>
                </a:solidFill>
                <a:effectLst/>
                <a:latin typeface="Times New Roman" pitchFamily="18" charset="0"/>
                <a:cs typeface="Arial" pitchFamily="34" charset="0"/>
              </a:rPr>
              <a:t>3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660066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3" name="Прямоугольник 12"/>
          <p:cNvSpPr>
            <a:spLocks noChangeArrowheads="1"/>
          </p:cNvSpPr>
          <p:nvPr/>
        </p:nvSpPr>
        <p:spPr bwMode="auto">
          <a:xfrm>
            <a:off x="539552" y="3501008"/>
            <a:ext cx="1656184" cy="792088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/>
                <a:latin typeface="Times New Roman" pitchFamily="18" charset="0"/>
                <a:cs typeface="Arial" pitchFamily="34" charset="0"/>
              </a:rPr>
              <a:t>Ca(OH)</a:t>
            </a:r>
            <a:r>
              <a:rPr kumimoji="0" lang="en-US" sz="2800" b="1" i="0" u="none" strike="noStrike" cap="none" normalizeH="0" baseline="-25000" dirty="0" smtClean="0">
                <a:ln>
                  <a:noFill/>
                </a:ln>
                <a:solidFill>
                  <a:srgbClr val="660066"/>
                </a:solidFill>
                <a:effectLst/>
                <a:latin typeface="Times New Roman" pitchFamily="18" charset="0"/>
                <a:cs typeface="Arial" pitchFamily="34" charset="0"/>
              </a:rPr>
              <a:t>2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660066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4" name="Прямоугольник 33"/>
          <p:cNvSpPr>
            <a:spLocks noChangeArrowheads="1"/>
          </p:cNvSpPr>
          <p:nvPr/>
        </p:nvSpPr>
        <p:spPr bwMode="auto">
          <a:xfrm>
            <a:off x="2771800" y="3501008"/>
            <a:ext cx="1728192" cy="792088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/>
                <a:latin typeface="Times New Roman" pitchFamily="18" charset="0"/>
                <a:cs typeface="Arial" pitchFamily="34" charset="0"/>
              </a:rPr>
              <a:t>Fe(OH)</a:t>
            </a:r>
            <a:r>
              <a:rPr kumimoji="0" lang="en-US" sz="2800" b="1" i="0" u="none" strike="noStrike" cap="none" normalizeH="0" baseline="-25000" dirty="0" smtClean="0">
                <a:ln>
                  <a:noFill/>
                </a:ln>
                <a:solidFill>
                  <a:srgbClr val="660066"/>
                </a:solidFill>
                <a:effectLst/>
                <a:latin typeface="Times New Roman" pitchFamily="18" charset="0"/>
                <a:cs typeface="Arial" pitchFamily="34" charset="0"/>
              </a:rPr>
              <a:t>3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660066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Стрелка вниз 19"/>
          <p:cNvSpPr/>
          <p:nvPr/>
        </p:nvSpPr>
        <p:spPr>
          <a:xfrm>
            <a:off x="3491880" y="2708920"/>
            <a:ext cx="72008" cy="7200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1" name="Стрелка вниз 20"/>
          <p:cNvSpPr/>
          <p:nvPr/>
        </p:nvSpPr>
        <p:spPr>
          <a:xfrm>
            <a:off x="5724128" y="2708920"/>
            <a:ext cx="72008" cy="7200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низ 22"/>
          <p:cNvSpPr/>
          <p:nvPr/>
        </p:nvSpPr>
        <p:spPr>
          <a:xfrm>
            <a:off x="7956376" y="2708920"/>
            <a:ext cx="72008" cy="7200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трелка вниз 26"/>
          <p:cNvSpPr/>
          <p:nvPr/>
        </p:nvSpPr>
        <p:spPr>
          <a:xfrm flipH="1">
            <a:off x="1331638" y="2708920"/>
            <a:ext cx="45719" cy="7200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1835696" y="240558"/>
            <a:ext cx="568863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Segoe UI Light" pitchFamily="34" charset="0"/>
                <a:ea typeface="Calibri" pitchFamily="34" charset="0"/>
                <a:cs typeface="Segoe UI Light" pitchFamily="34" charset="0"/>
              </a:rPr>
              <a:t>Соедините линиями название основания и его формулу                                                                            </a:t>
            </a:r>
            <a:endParaRPr kumimoji="0" lang="ru-RU" b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Segoe UI Light" pitchFamily="34" charset="0"/>
              <a:cs typeface="Segoe UI Light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2"/>
          <p:cNvGrpSpPr>
            <a:grpSpLocks/>
          </p:cNvGrpSpPr>
          <p:nvPr/>
        </p:nvGrpSpPr>
        <p:grpSpPr bwMode="auto">
          <a:xfrm>
            <a:off x="1281113" y="2952751"/>
            <a:ext cx="2341562" cy="2271183"/>
            <a:chOff x="467544" y="1833953"/>
            <a:chExt cx="2340261" cy="1704102"/>
          </a:xfrm>
        </p:grpSpPr>
        <p:sp>
          <p:nvSpPr>
            <p:cNvPr id="4" name="Скругленный прямоугольник 3"/>
            <p:cNvSpPr/>
            <p:nvPr/>
          </p:nvSpPr>
          <p:spPr>
            <a:xfrm>
              <a:off x="467544" y="2674093"/>
              <a:ext cx="2160974" cy="863962"/>
            </a:xfrm>
            <a:prstGeom prst="roundRect">
              <a:avLst/>
            </a:prstGeom>
            <a:ln w="9525">
              <a:solidFill>
                <a:srgbClr val="503246"/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Segoe UI Light" panose="020B0502040204020203" pitchFamily="34" charset="0"/>
                </a:rPr>
                <a:t>Растворимые основания 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Segoe UI Light" panose="020B0502040204020203" pitchFamily="34" charset="0"/>
                </a:rPr>
                <a:t> </a:t>
              </a:r>
              <a:endParaRPr lang="ru-RU" sz="2000" b="1" dirty="0">
                <a:solidFill>
                  <a:srgbClr val="660066"/>
                </a:solidFill>
                <a:cs typeface="Segoe UI Light" panose="020B0502040204020203" pitchFamily="34" charset="0"/>
              </a:endParaRPr>
            </a:p>
          </p:txBody>
        </p:sp>
        <p:cxnSp>
          <p:nvCxnSpPr>
            <p:cNvPr id="5" name="Прямая соединительная линия 4"/>
            <p:cNvCxnSpPr/>
            <p:nvPr/>
          </p:nvCxnSpPr>
          <p:spPr>
            <a:xfrm flipH="1">
              <a:off x="1885980" y="1833953"/>
              <a:ext cx="921825" cy="638443"/>
            </a:xfrm>
            <a:prstGeom prst="line">
              <a:avLst/>
            </a:prstGeom>
            <a:ln w="6350">
              <a:solidFill>
                <a:srgbClr val="503246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Группа 5"/>
          <p:cNvGrpSpPr>
            <a:grpSpLocks/>
          </p:cNvGrpSpPr>
          <p:nvPr/>
        </p:nvGrpSpPr>
        <p:grpSpPr bwMode="auto">
          <a:xfrm>
            <a:off x="5580064" y="2885018"/>
            <a:ext cx="2232025" cy="2338916"/>
            <a:chOff x="6444462" y="1787003"/>
            <a:chExt cx="2231994" cy="1753907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6515898" y="2677448"/>
              <a:ext cx="2160558" cy="863462"/>
            </a:xfrm>
            <a:prstGeom prst="roundRect">
              <a:avLst/>
            </a:prstGeom>
            <a:ln w="9525">
              <a:solidFill>
                <a:srgbClr val="503246"/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Segoe UI Light" panose="020B0502040204020203" pitchFamily="34" charset="0"/>
                </a:rPr>
                <a:t>Нерастворимые основания</a:t>
              </a:r>
              <a:endPara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Segoe UI Light" panose="020B0502040204020203" pitchFamily="34" charset="0"/>
              </a:endParaRPr>
            </a:p>
          </p:txBody>
        </p:sp>
        <p:cxnSp>
          <p:nvCxnSpPr>
            <p:cNvPr id="8" name="Прямая соединительная линия 7"/>
            <p:cNvCxnSpPr/>
            <p:nvPr/>
          </p:nvCxnSpPr>
          <p:spPr>
            <a:xfrm>
              <a:off x="6444462" y="1787003"/>
              <a:ext cx="935024" cy="655532"/>
            </a:xfrm>
            <a:prstGeom prst="line">
              <a:avLst/>
            </a:prstGeom>
            <a:ln w="6350">
              <a:solidFill>
                <a:srgbClr val="503246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Скругленный прямоугольник 11"/>
          <p:cNvSpPr/>
          <p:nvPr/>
        </p:nvSpPr>
        <p:spPr>
          <a:xfrm>
            <a:off x="2838451" y="1037167"/>
            <a:ext cx="3529013" cy="1729317"/>
          </a:xfrm>
          <a:prstGeom prst="roundRect">
            <a:avLst/>
          </a:prstGeom>
          <a:ln w="12700">
            <a:solidFill>
              <a:srgbClr val="50324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 Light" pitchFamily="34" charset="0"/>
              </a:rPr>
              <a:t>По растворимости в воде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Segoe UI Light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619672" y="5589240"/>
            <a:ext cx="6048672" cy="10096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solidFill>
                  <a:srgbClr val="660033"/>
                </a:solidFill>
              </a:rPr>
              <a:t>      </a:t>
            </a:r>
            <a:r>
              <a:rPr lang="ru-RU" b="1" dirty="0" smtClean="0">
                <a:solidFill>
                  <a:srgbClr val="660033"/>
                </a:solidFill>
              </a:rPr>
              <a:t>Растворимые основания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660033"/>
                </a:solidFill>
              </a:rPr>
              <a:t>      называются щелочами</a:t>
            </a:r>
            <a:endParaRPr lang="ru-RU" b="1" dirty="0">
              <a:solidFill>
                <a:srgbClr val="660033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44824"/>
            <a:ext cx="3394720" cy="3312368"/>
          </a:xfrm>
        </p:spPr>
        <p:txBody>
          <a:bodyPr>
            <a:noAutofit/>
          </a:bodyPr>
          <a:lstStyle/>
          <a:p>
            <a:r>
              <a:rPr lang="ru-RU" sz="1800" dirty="0" smtClean="0">
                <a:latin typeface="Segoe UI Light" pitchFamily="34" charset="0"/>
                <a:ea typeface="Segoe UI Symbol" pitchFamily="34" charset="0"/>
                <a:cs typeface="Segoe UI Light" pitchFamily="34" charset="0"/>
              </a:rPr>
              <a:t> Взять ковш золы, да не простой, а еловой или от подсолнечника, замочить в дубовом ведре ключевой или дождевой водой. Постоит такая смесь сутки, потом ее надо процедить или просто слить верхний слой, развести фильтрат чистой водой, подогреть на камельке в рубленой бане и вымыть косы.</a:t>
            </a:r>
            <a:br>
              <a:rPr lang="ru-RU" sz="1800" dirty="0" smtClean="0">
                <a:latin typeface="Segoe UI Light" pitchFamily="34" charset="0"/>
                <a:ea typeface="Segoe UI Symbol" pitchFamily="34" charset="0"/>
                <a:cs typeface="Segoe UI Light" pitchFamily="34" charset="0"/>
              </a:rPr>
            </a:br>
            <a:endParaRPr lang="ru-RU" sz="1800" dirty="0">
              <a:latin typeface="Segoe UI Light" pitchFamily="34" charset="0"/>
              <a:ea typeface="Segoe UI Symbol" pitchFamily="34" charset="0"/>
              <a:cs typeface="Segoe UI Light" pitchFamily="34" charset="0"/>
            </a:endParaRPr>
          </a:p>
        </p:txBody>
      </p:sp>
      <p:pic>
        <p:nvPicPr>
          <p:cNvPr id="23554" name="Picture 2" descr="D:\Пользователи\Любовь\Downloads\5968412951ac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81918" y="1916832"/>
            <a:ext cx="4530383" cy="30243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pSp>
        <p:nvGrpSpPr>
          <p:cNvPr id="12" name="Группа 7"/>
          <p:cNvGrpSpPr>
            <a:grpSpLocks/>
          </p:cNvGrpSpPr>
          <p:nvPr/>
        </p:nvGrpSpPr>
        <p:grpSpPr bwMode="auto">
          <a:xfrm>
            <a:off x="395536" y="4149080"/>
            <a:ext cx="8396287" cy="1839913"/>
            <a:chOff x="461882" y="3067205"/>
            <a:chExt cx="8396063" cy="1840063"/>
          </a:xfrm>
        </p:grpSpPr>
        <p:sp>
          <p:nvSpPr>
            <p:cNvPr id="13" name="Полилиния 12"/>
            <p:cNvSpPr/>
            <p:nvPr/>
          </p:nvSpPr>
          <p:spPr>
            <a:xfrm>
              <a:off x="665077" y="3219617"/>
              <a:ext cx="8192868" cy="1687651"/>
            </a:xfrm>
            <a:custGeom>
              <a:avLst/>
              <a:gdLst>
                <a:gd name="connsiteX0" fmla="*/ 0 w 6610662"/>
                <a:gd name="connsiteY0" fmla="*/ 1663908 h 1663908"/>
                <a:gd name="connsiteX1" fmla="*/ 479685 w 6610662"/>
                <a:gd name="connsiteY1" fmla="*/ 7495 h 1663908"/>
                <a:gd name="connsiteX2" fmla="*/ 6610662 w 6610662"/>
                <a:gd name="connsiteY2" fmla="*/ 0 h 1663908"/>
                <a:gd name="connsiteX3" fmla="*/ 6258393 w 6610662"/>
                <a:gd name="connsiteY3" fmla="*/ 1648918 h 1663908"/>
                <a:gd name="connsiteX4" fmla="*/ 0 w 6610662"/>
                <a:gd name="connsiteY4" fmla="*/ 1663908 h 1663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10662" h="1663908">
                  <a:moveTo>
                    <a:pt x="0" y="1663908"/>
                  </a:moveTo>
                  <a:lnTo>
                    <a:pt x="479685" y="7495"/>
                  </a:lnTo>
                  <a:lnTo>
                    <a:pt x="6610662" y="0"/>
                  </a:lnTo>
                  <a:lnTo>
                    <a:pt x="6258393" y="1648918"/>
                  </a:lnTo>
                  <a:lnTo>
                    <a:pt x="0" y="1663908"/>
                  </a:lnTo>
                  <a:close/>
                </a:path>
              </a:pathLst>
            </a:custGeom>
            <a:solidFill>
              <a:srgbClr val="E0D7D2">
                <a:alpha val="64000"/>
              </a:srgbClr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4" name="Блок-схема: данные 13"/>
            <p:cNvSpPr/>
            <p:nvPr/>
          </p:nvSpPr>
          <p:spPr>
            <a:xfrm>
              <a:off x="461882" y="3075144"/>
              <a:ext cx="2825675" cy="1687650"/>
            </a:xfrm>
            <a:prstGeom prst="flowChartInputOutput">
              <a:avLst/>
            </a:prstGeom>
            <a:solidFill>
              <a:srgbClr val="613D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5" name="Блок-схема: данные 14"/>
            <p:cNvSpPr/>
            <p:nvPr/>
          </p:nvSpPr>
          <p:spPr>
            <a:xfrm rot="190524">
              <a:off x="6616455" y="3127535"/>
              <a:ext cx="2198629" cy="1601919"/>
            </a:xfrm>
            <a:prstGeom prst="flowChartInputOutput">
              <a:avLst/>
            </a:prstGeom>
            <a:solidFill>
              <a:srgbClr val="F1EDEB">
                <a:alpha val="8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6" name="Полилиния 15"/>
            <p:cNvSpPr/>
            <p:nvPr/>
          </p:nvSpPr>
          <p:spPr>
            <a:xfrm>
              <a:off x="2050927" y="3067205"/>
              <a:ext cx="6610174" cy="1687651"/>
            </a:xfrm>
            <a:custGeom>
              <a:avLst/>
              <a:gdLst>
                <a:gd name="connsiteX0" fmla="*/ 0 w 6610662"/>
                <a:gd name="connsiteY0" fmla="*/ 1663908 h 1663908"/>
                <a:gd name="connsiteX1" fmla="*/ 479685 w 6610662"/>
                <a:gd name="connsiteY1" fmla="*/ 7495 h 1663908"/>
                <a:gd name="connsiteX2" fmla="*/ 6610662 w 6610662"/>
                <a:gd name="connsiteY2" fmla="*/ 0 h 1663908"/>
                <a:gd name="connsiteX3" fmla="*/ 6258393 w 6610662"/>
                <a:gd name="connsiteY3" fmla="*/ 1648918 h 1663908"/>
                <a:gd name="connsiteX4" fmla="*/ 0 w 6610662"/>
                <a:gd name="connsiteY4" fmla="*/ 1663908 h 1663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10662" h="1663908">
                  <a:moveTo>
                    <a:pt x="0" y="1663908"/>
                  </a:moveTo>
                  <a:lnTo>
                    <a:pt x="479685" y="7495"/>
                  </a:lnTo>
                  <a:lnTo>
                    <a:pt x="6610662" y="0"/>
                  </a:lnTo>
                  <a:lnTo>
                    <a:pt x="6258393" y="1648918"/>
                  </a:lnTo>
                  <a:lnTo>
                    <a:pt x="0" y="1663908"/>
                  </a:lnTo>
                  <a:close/>
                </a:path>
              </a:pathLst>
            </a:custGeom>
            <a:ln>
              <a:solidFill>
                <a:schemeClr val="bg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7" name="Прямоугольник 12"/>
            <p:cNvSpPr>
              <a:spLocks noChangeArrowheads="1"/>
            </p:cNvSpPr>
            <p:nvPr/>
          </p:nvSpPr>
          <p:spPr bwMode="auto">
            <a:xfrm>
              <a:off x="2454547" y="3549393"/>
              <a:ext cx="5633757" cy="10157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2000" b="1" dirty="0" smtClean="0">
                  <a:solidFill>
                    <a:srgbClr val="660033"/>
                  </a:solidFill>
                  <a:latin typeface="Segoe UI Light" pitchFamily="34" charset="0"/>
                  <a:cs typeface="Segoe UI Light" pitchFamily="34" charset="0"/>
                </a:rPr>
                <a:t>Индикаторы</a:t>
              </a:r>
              <a:r>
                <a:rPr lang="ru-RU" sz="2000" dirty="0" smtClean="0">
                  <a:solidFill>
                    <a:srgbClr val="660033"/>
                  </a:solidFill>
                  <a:latin typeface="Segoe UI Light" pitchFamily="34" charset="0"/>
                  <a:cs typeface="Segoe UI Light" pitchFamily="34" charset="0"/>
                </a:rPr>
                <a:t> («указатели») - вещества, которые под действием кислот и щелочей изменяют свой цвет.</a:t>
              </a:r>
              <a:endParaRPr lang="ru-RU" sz="2000" dirty="0">
                <a:solidFill>
                  <a:srgbClr val="660033"/>
                </a:solidFill>
                <a:latin typeface="Segoe UI Light" pitchFamily="34" charset="0"/>
                <a:cs typeface="Segoe UI Light" pitchFamily="34" charset="0"/>
              </a:endParaRPr>
            </a:p>
          </p:txBody>
        </p:sp>
        <p:pic>
          <p:nvPicPr>
            <p:cNvPr id="18" name="Рисунок 13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3484" y="3224196"/>
              <a:ext cx="1358280" cy="13582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6146" name="Picture 2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04664"/>
            <a:ext cx="3728471" cy="38018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Пользователи\Любовь\Downloads\VZfsCE4XCxQ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404664"/>
            <a:ext cx="1758702" cy="2309252"/>
          </a:xfrm>
          <a:prstGeom prst="rect">
            <a:avLst/>
          </a:prstGeom>
          <a:noFill/>
        </p:spPr>
      </p:pic>
      <p:pic>
        <p:nvPicPr>
          <p:cNvPr id="1028" name="Picture 4" descr="D:\Пользователи\Любовь\Downloads\f96715b50396dfaaa6cad3c0dafa5d6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1484784"/>
            <a:ext cx="2664296" cy="3552395"/>
          </a:xfrm>
          <a:prstGeom prst="rect">
            <a:avLst/>
          </a:prstGeom>
          <a:noFill/>
        </p:spPr>
      </p:pic>
      <p:pic>
        <p:nvPicPr>
          <p:cNvPr id="1031" name="Picture 7" descr="D:\Пользователи\Любовь\Downloads\34_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7864" y="404664"/>
            <a:ext cx="3024336" cy="2232192"/>
          </a:xfrm>
          <a:prstGeom prst="rect">
            <a:avLst/>
          </a:prstGeom>
          <a:noFill/>
        </p:spPr>
      </p:pic>
      <p:pic>
        <p:nvPicPr>
          <p:cNvPr id="1033" name="Picture 9" descr="Picture backgroun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568" y="3140968"/>
            <a:ext cx="1968218" cy="2952328"/>
          </a:xfrm>
          <a:prstGeom prst="rect">
            <a:avLst/>
          </a:prstGeom>
          <a:noFill/>
        </p:spPr>
      </p:pic>
      <p:pic>
        <p:nvPicPr>
          <p:cNvPr id="1035" name="Picture 11" descr="https://i.pinimg.com/736x/be/45/e7/be45e7afb699d952c8d39ca760e1b2a3--body-creams-womens-fashion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03848" y="3068960"/>
            <a:ext cx="3136627" cy="31366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976</TotalTime>
  <Words>203</Words>
  <Application>Microsoft Office PowerPoint</Application>
  <PresentationFormat>Экран (4:3)</PresentationFormat>
  <Paragraphs>33</Paragraphs>
  <Slides>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 Взять ковш золы, да не простой, а еловой или от подсолнечника, замочить в дубовом ведре ключевой или дождевой водой. Постоит такая смесь сутки, потом ее надо процедить или просто слить верхний слой, развести фильтрат чистой водой, подогреть на камельке в рубленой бане и вымыть косы. </vt:lpstr>
      <vt:lpstr>Слайд 7</vt:lpstr>
      <vt:lpstr>Слайд 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Любовь</dc:creator>
  <cp:lastModifiedBy>Любовь</cp:lastModifiedBy>
  <cp:revision>76</cp:revision>
  <dcterms:created xsi:type="dcterms:W3CDTF">2025-01-14T13:59:16Z</dcterms:created>
  <dcterms:modified xsi:type="dcterms:W3CDTF">2026-04-25T12:43:46Z</dcterms:modified>
</cp:coreProperties>
</file>