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8" r:id="rId4"/>
  </p:sldMasterIdLst>
  <p:notesMasterIdLst>
    <p:notesMasterId r:id="rId18"/>
  </p:notesMasterIdLst>
  <p:handoutMasterIdLst>
    <p:handoutMasterId r:id="rId19"/>
  </p:handoutMasterIdLst>
  <p:sldIdLst>
    <p:sldId id="263" r:id="rId5"/>
    <p:sldId id="265" r:id="rId6"/>
    <p:sldId id="266" r:id="rId7"/>
    <p:sldId id="267" r:id="rId8"/>
    <p:sldId id="272" r:id="rId9"/>
    <p:sldId id="269" r:id="rId10"/>
    <p:sldId id="273" r:id="rId11"/>
    <p:sldId id="270" r:id="rId12"/>
    <p:sldId id="274" r:id="rId13"/>
    <p:sldId id="275" r:id="rId14"/>
    <p:sldId id="276" r:id="rId15"/>
    <p:sldId id="277" r:id="rId16"/>
    <p:sldId id="278" r:id="rId17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05" autoAdjust="0"/>
  </p:normalViewPr>
  <p:slideViewPr>
    <p:cSldViewPr snapToGrid="0">
      <p:cViewPr>
        <p:scale>
          <a:sx n="84" d="100"/>
          <a:sy n="84" d="100"/>
        </p:scale>
        <p:origin x="-12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4008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C66C66A4-3E9A-4D48-AE19-59B11A0216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0055A39-7BD8-4CB2-9E4E-D5F38D84B2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11ECE-97D8-44F9-9C7A-DB1AC630DFAC}" type="datetime1">
              <a:rPr lang="ru-RU" smtClean="0"/>
              <a:pPr/>
              <a:t>09.08.2021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CAEB401-D353-45E5-8280-0606CCCBED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807E761-7F7A-4D2C-8944-3B49A5CD8D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F53B4-0D05-421F-85D3-F311BA4EBD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858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EBA56-40D1-4E05-9DDD-CA1A1A679143}" type="datetime1">
              <a:rPr lang="ru-RU" smtClean="0"/>
              <a:pPr/>
              <a:t>09.08.2021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41A3B-8407-4A4E-B5A6-988BD64132E7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88982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 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Прямоугольник 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Прямоугольник 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Прямоугольник 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Группа 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Прямая соединительная линия 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 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20" name="Дата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C25A7E61-1BBB-461A-A3DA-7941C5BB961C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F586D1-CCD2-4008-B9DD-08178F9B3587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147CB108-4600-494C-A02C-F32CCD9AC1AE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 sz="1800"/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AF4C9AFD-A4DD-4E73-ADEE-77437DA12583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 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Прямоугольник 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Прямоугольник 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Прямоугольник 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Группа 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Прямая соединительная линия 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583C615E-E95A-475E-BF17-8B9F578A04B6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A6B86C46-81F7-4E08-B84F-71E86E76A374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6AE373B3-AD72-488C-8D65-CC2A0D855714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0D816314-F397-49E9-A8ED-29B429DE8B7F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BAA3BCF6-1B5D-48B1-BC5F-09A4104978DD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Прямоугольник 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Прямоугольник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9E48EAD-D381-4DD0-8557-975059B0D05D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 rtlCol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1" name="Прямоугольник 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 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Прямоугольник 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rtlCol="0"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16365492-6A5A-4444-B9B9-CCA334E4126D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Прямоугольник 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E93472D9-7988-48D2-AF06-25BECD8DE9FF}" type="datetime1">
              <a:rPr lang="ru-RU" noProof="0" smtClean="0"/>
              <a:pPr rtl="0"/>
              <a:t>09.08.2021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2100" y="2210532"/>
            <a:ext cx="9068586" cy="2590800"/>
          </a:xfrm>
        </p:spPr>
        <p:txBody>
          <a:bodyPr/>
          <a:lstStyle/>
          <a:p>
            <a:r>
              <a:rPr lang="ru-RU" sz="4800" dirty="0">
                <a:solidFill>
                  <a:schemeClr val="bg1"/>
                </a:solidFill>
              </a:rPr>
              <a:t>Ландшафтный дизайн школьного двора «Школа мечты»</a:t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ru-RU" sz="2500" dirty="0">
                <a:solidFill>
                  <a:schemeClr val="bg1"/>
                </a:solidFill>
              </a:rPr>
              <a:t/>
            </a:r>
            <a:br>
              <a:rPr lang="ru-RU" sz="2500" dirty="0">
                <a:solidFill>
                  <a:schemeClr val="bg1"/>
                </a:solidFill>
              </a:rPr>
            </a:br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69832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Выполнили ученики 10 </a:t>
            </a:r>
            <a:r>
              <a:rPr lang="ru-RU" smtClean="0">
                <a:solidFill>
                  <a:schemeClr val="bg1"/>
                </a:solidFill>
              </a:rPr>
              <a:t>класса</a:t>
            </a:r>
            <a:r>
              <a:rPr lang="ru-RU" smtClean="0">
                <a:solidFill>
                  <a:schemeClr val="bg1"/>
                </a:solidFill>
              </a:rPr>
              <a:t>:</a:t>
            </a:r>
          </a:p>
          <a:p>
            <a:r>
              <a:rPr lang="ru-RU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Колодзинская </a:t>
            </a:r>
            <a:r>
              <a:rPr lang="ru-RU" dirty="0">
                <a:solidFill>
                  <a:schemeClr val="bg1"/>
                </a:solidFill>
              </a:rPr>
              <a:t>Ангелина, </a:t>
            </a:r>
            <a:r>
              <a:rPr lang="ru-RU">
                <a:solidFill>
                  <a:schemeClr val="bg1"/>
                </a:solidFill>
              </a:rPr>
              <a:t>Константинова </a:t>
            </a:r>
            <a:r>
              <a:rPr lang="ru-RU" smtClean="0">
                <a:solidFill>
                  <a:schemeClr val="bg1"/>
                </a:solidFill>
              </a:rPr>
              <a:t>Кристина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Руководитель</a:t>
            </a:r>
            <a:r>
              <a:rPr lang="ru-RU" dirty="0">
                <a:solidFill>
                  <a:schemeClr val="bg1"/>
                </a:solidFill>
              </a:rPr>
              <a:t>:  </a:t>
            </a:r>
            <a:r>
              <a:rPr lang="ru-RU" dirty="0" smtClean="0">
                <a:solidFill>
                  <a:schemeClr val="bg1"/>
                </a:solidFill>
              </a:rPr>
              <a:t>учитель биологии -  Николаева </a:t>
            </a:r>
            <a:r>
              <a:rPr lang="ru-RU" dirty="0">
                <a:solidFill>
                  <a:schemeClr val="bg1"/>
                </a:solidFill>
              </a:rPr>
              <a:t>К.А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3548" y="605624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Урмары 2021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1651" y="420769"/>
            <a:ext cx="9609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МАОУ «Урмарская средняя общеобразовательная школа №1 им. Г. Е. Егорова»</a:t>
            </a:r>
          </a:p>
        </p:txBody>
      </p:sp>
    </p:spTree>
    <p:extLst>
      <p:ext uri="{BB962C8B-B14F-4D97-AF65-F5344CB8AC3E}">
        <p14:creationId xmlns:p14="http://schemas.microsoft.com/office/powerpoint/2010/main" xmlns="" val="90835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41778" y="1205088"/>
          <a:ext cx="9031111" cy="5169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711"/>
                <a:gridCol w="1625600"/>
                <a:gridCol w="1625600"/>
                <a:gridCol w="1625600"/>
                <a:gridCol w="162560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товара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Ед. изм.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Цена, руб.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Сумма, руб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2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Детские качели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10530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10530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Детская горка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14440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14440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Карусель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24500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612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Футбольные ворота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10990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21980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Волейбольная сетка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2885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2285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61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Волейбольные стойки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8350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8350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Садовый пруд V 300л 1750*1250*450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2380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56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Декоративный мостик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13840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13840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273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Семена газонной травы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3625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2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Скамейки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52900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3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Плитка брусчатка 50*50*40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91200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22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Речной песок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Доски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2.835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31185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Гвозди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54565" y="203199"/>
            <a:ext cx="94645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V</a:t>
            </a:r>
            <a:r>
              <a:rPr lang="ru-RU" b="1" dirty="0" smtClean="0">
                <a:solidFill>
                  <a:schemeClr val="bg1"/>
                </a:solidFill>
              </a:rPr>
              <a:t> ЭТАП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«Подготовка сметы расходов на растения и материалы с учетом работ.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52977" y="997373"/>
          <a:ext cx="8128000" cy="5300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Мягкая кровля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24000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Лак 6 кг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Саморезы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Вагонка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Краска 10 кг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Анемона корончатая Синеглазка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Барxатцы Супра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Бадан Толстолистный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Тимьян Ползучий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Коxия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Лапчатка золотистая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Пион травянистый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2400" y="451556"/>
          <a:ext cx="8737600" cy="541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0"/>
                <a:gridCol w="1625600"/>
                <a:gridCol w="1625600"/>
                <a:gridCol w="1625600"/>
                <a:gridCol w="1625600"/>
              </a:tblGrid>
              <a:tr h="349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Овсяница Сизая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8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Фиалка душистая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919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Примула мелкозубчатая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5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Ирис бородатый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Буддлея Давида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37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Xоста подорожниковая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Лен многолетний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2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Петунии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22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Сосна горная Mops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0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Молодило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Альпийская Гвоздика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Лаванда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40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Шалфей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2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Саженцы туи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2040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82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Тюльпаны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3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Крокусы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3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Декоративные камни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1150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Calibri"/>
                          <a:ea typeface="Times New Roman"/>
                          <a:cs typeface="Times New Roman"/>
                        </a:rPr>
                        <a:t>Для рабочих зарплата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522 903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60417" y="1691690"/>
            <a:ext cx="9567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Актуальность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2299547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Мы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выбрали эту проблему, потому  что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С-З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стороне школьного участка имеется свободная территория, которую можно облагородить под зону отдыха. В летнее время школа формирует летний оздоровительный трудовой лагерь среди начального и среднего звена. </a:t>
            </a:r>
          </a:p>
          <a:p>
            <a:pPr marL="0" indent="45720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Стадион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который дети посещали ранее, сейчас находится на реконструкции, и поэтому перед руководством школы возникла проблема, куда пристроить детей во время отдыха в лагере. Поэтому мы считаем наш проект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актуальным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72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Цель и задачи проекта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45720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Цель проекта: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декоративное оформление пришкольного участка, а также эстетическое и экологическое воспитание учащихся.</a:t>
            </a:r>
          </a:p>
          <a:p>
            <a:pPr marL="0" indent="457200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Задачи:</a:t>
            </a:r>
          </a:p>
          <a:p>
            <a:pPr marL="0" indent="45720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1. Составить план пришкольной территории с указанием всех имеющихся объектов</a:t>
            </a:r>
          </a:p>
          <a:p>
            <a:pPr marL="0" indent="45720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2. Описать и обосновать проект – планируемое зонирование участка (зоны для отдыха, проведения научно-исследовательских работ, спортивная зона и т.д.), выбор и расположение растений, малые архитектурные формы.</a:t>
            </a:r>
          </a:p>
          <a:p>
            <a:pPr marL="0" indent="45720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3.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Подготовить проект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участка в компьютерном варианте с использованием специализированных программ с описанием всех элементов ландшафтного дизайна</a:t>
            </a:r>
          </a:p>
          <a:p>
            <a:pPr marL="0" indent="45720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4. Научиться составлять смету расходов при составлении проекта.</a:t>
            </a:r>
          </a:p>
          <a:p>
            <a:pPr marL="0" indent="45720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5. Подготовить презентацию проделанной работы и защита проекта.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22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этап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«Подготовка результатов первичного осмотра пришкольного участка»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8288" y="2083705"/>
            <a:ext cx="5625548" cy="4076943"/>
          </a:xfrm>
          <a:prstGeom prst="rect">
            <a:avLst/>
          </a:prstGeom>
        </p:spPr>
      </p:pic>
      <p:pic>
        <p:nvPicPr>
          <p:cNvPr id="5" name="Рисунок 4" descr="C:\Users\User\Desktop\участо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3933" y="1782502"/>
            <a:ext cx="2525711" cy="153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ользователь\Desktop\ш.jpg.crdownload"/>
          <p:cNvPicPr>
            <a:picLocks noChangeAspect="1" noChangeArrowheads="1"/>
          </p:cNvPicPr>
          <p:nvPr/>
        </p:nvPicPr>
        <p:blipFill>
          <a:blip r:embed="rId4"/>
          <a:srcRect l="10728" r="10916"/>
          <a:stretch>
            <a:fillRect/>
          </a:stretch>
        </p:blipFill>
        <p:spPr bwMode="auto">
          <a:xfrm>
            <a:off x="7584271" y="3635023"/>
            <a:ext cx="3761061" cy="2696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814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80226" y="2187614"/>
          <a:ext cx="4917750" cy="4091940"/>
        </p:xfrm>
        <a:graphic>
          <a:graphicData uri="http://schemas.openxmlformats.org/drawingml/2006/table">
            <a:tbl>
              <a:tblPr/>
              <a:tblGrid>
                <a:gridCol w="2290296"/>
                <a:gridCol w="2627454"/>
              </a:tblGrid>
              <a:tr h="403956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 Анемона корончатая Синеглазка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 Бархатцы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Супра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 Бадан толстолистный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 Тимьян ползучий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 Кохия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 Лапчатка золотистая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 Пион травянистый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 Овсяница Сизая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 Фиалка душистая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 Примула мелкозубчатая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 Ирис бородатый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Буддлея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Давида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 Хоста подорожниковая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14. Лен многолетний (с голубыми цветками)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 Петунии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 Сосна горная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Mops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17. Молодило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18. Альпийская гвоздика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19. Лаванда</a:t>
                      </a:r>
                      <a:b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20. Шалфей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21. Тюльпан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22. Крокусы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1883" y="1539433"/>
            <a:ext cx="4865434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Список растений для альпийской горки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-168" r="-220" b="7278"/>
          <a:stretch/>
        </p:blipFill>
        <p:spPr>
          <a:xfrm>
            <a:off x="7917514" y="821802"/>
            <a:ext cx="3850397" cy="25927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57063" y="613459"/>
            <a:ext cx="4479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II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этап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«Описание и обоснование проекта»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079129" y="787079"/>
            <a:ext cx="2499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«Альпийская горка»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75835" y="3648550"/>
            <a:ext cx="1725881" cy="12944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6654" y="1421343"/>
            <a:ext cx="1819316" cy="1378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12751" y="5208608"/>
            <a:ext cx="1439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Лапчатка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золотистая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856789" y="2882097"/>
            <a:ext cx="1386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Молодило</a:t>
            </a:r>
          </a:p>
          <a:p>
            <a:endParaRPr lang="ru-RU" dirty="0"/>
          </a:p>
        </p:txBody>
      </p:sp>
      <p:pic>
        <p:nvPicPr>
          <p:cNvPr id="11" name="Picture 2" descr="Картинки по запросу &quot;Анемона корончатая Синеглазка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1081" y="3633677"/>
            <a:ext cx="1577851" cy="157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410951" y="5428527"/>
            <a:ext cx="27446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Анемона корончатая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Синеглазка</a:t>
            </a:r>
          </a:p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7072" y="3575745"/>
            <a:ext cx="1858860" cy="140039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699194" y="5069711"/>
            <a:ext cx="20842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Овсяница Сизая</a:t>
            </a:r>
          </a:p>
          <a:p>
            <a:endParaRPr lang="ru-RU" dirty="0"/>
          </a:p>
        </p:txBody>
      </p:sp>
      <p:pic>
        <p:nvPicPr>
          <p:cNvPr id="1025" name="Picture 1" descr="C:\Users\User\Desktop\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25003" y="3364088"/>
            <a:ext cx="4093672" cy="30674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578" y="408155"/>
            <a:ext cx="4069799" cy="1371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II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этап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«Описание 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обоснование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проекта»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1935" y="609988"/>
            <a:ext cx="3742706" cy="4619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Клумба «Райский аромат»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760115" y="629974"/>
            <a:ext cx="3683738" cy="4911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0388" b="-1186"/>
          <a:stretch/>
        </p:blipFill>
        <p:spPr>
          <a:xfrm>
            <a:off x="1512550" y="4201196"/>
            <a:ext cx="2487469" cy="1858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2505" r="12529" b="30875"/>
          <a:stretch/>
        </p:blipFill>
        <p:spPr>
          <a:xfrm>
            <a:off x="1889671" y="1925877"/>
            <a:ext cx="2286000" cy="18436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3695" y="3786989"/>
            <a:ext cx="37124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Петуния </a:t>
            </a:r>
            <a:r>
              <a:rPr lang="ru-RU" sz="1500" dirty="0" err="1" smtClean="0">
                <a:solidFill>
                  <a:schemeClr val="accent2">
                    <a:lumMod val="50000"/>
                  </a:schemeClr>
                </a:solidFill>
              </a:rPr>
              <a:t>грандифлора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500" dirty="0" err="1" smtClean="0">
                <a:solidFill>
                  <a:schemeClr val="accent2">
                    <a:lumMod val="50000"/>
                  </a:schemeClr>
                </a:solidFill>
              </a:rPr>
              <a:t>дуве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белая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7062" y="6124387"/>
            <a:ext cx="37369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Петуния </a:t>
            </a:r>
            <a:r>
              <a:rPr lang="ru-RU" sz="1500" dirty="0" err="1">
                <a:solidFill>
                  <a:schemeClr val="accent2">
                    <a:lumMod val="50000"/>
                  </a:schemeClr>
                </a:solidFill>
              </a:rPr>
              <a:t>грандифлора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500" dirty="0" err="1">
                <a:solidFill>
                  <a:schemeClr val="accent2">
                    <a:lumMod val="50000"/>
                  </a:schemeClr>
                </a:solidFill>
              </a:rPr>
              <a:t>дуве</a:t>
            </a:r>
            <a:r>
              <a:rPr lang="ru-RU" sz="15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500" dirty="0" smtClean="0">
                <a:solidFill>
                  <a:schemeClr val="accent2">
                    <a:lumMod val="50000"/>
                  </a:schemeClr>
                </a:solidFill>
              </a:rPr>
              <a:t>красная</a:t>
            </a:r>
            <a:endParaRPr lang="ru-RU" sz="15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230221" y="5413236"/>
          <a:ext cx="4374757" cy="71697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374757"/>
              </a:tblGrid>
              <a:tr h="7169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Петуния </a:t>
                      </a:r>
                      <a:r>
                        <a:rPr lang="ru-RU" sz="1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грандифлора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дуве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F1 белая 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Петуния </a:t>
                      </a:r>
                      <a:r>
                        <a:rPr lang="ru-RU" sz="1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грандифлора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дуве</a:t>
                      </a: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F1 красная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123" name="Picture 3" descr="C:\Users\User\Desktop\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9668" y="4175830"/>
            <a:ext cx="2466975" cy="18478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902222" y="4978400"/>
            <a:ext cx="1988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растений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593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136" y="1261641"/>
            <a:ext cx="10757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Любой цвет на фоне контрастного воспринимается более насыщенным, сочетание контрастных цветов позволяет повысить общую насыщенность рисунков.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При сочетании некоторых цветов уменьшается ощущение их насыщенности, причем тем больше, чем ближе цвета располагаются в цветовом круге.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Контраст тем сильнее, чем больше различия в светлоте и насыщенности. 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13185" y="706056"/>
            <a:ext cx="398724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правила цветовой гармонии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Пользователь\Desktop\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2712" y="3261220"/>
            <a:ext cx="2297123" cy="2868602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цц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9911" y="3572931"/>
            <a:ext cx="2932289" cy="2199217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уу.jpg.crdownloa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12000" y="2941510"/>
            <a:ext cx="4233334" cy="3033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3039" y="648393"/>
            <a:ext cx="90442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III ЭТАП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«Подготовка макета или проекта озеленения пришкольной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территории в компьютерном варианте с использованием специализированных программ»</a:t>
            </a:r>
          </a:p>
          <a:p>
            <a:endParaRPr lang="ru-RU" dirty="0"/>
          </a:p>
        </p:txBody>
      </p:sp>
      <p:pic>
        <p:nvPicPr>
          <p:cNvPr id="3" name="Рисунок 2" descr="C:\Users\Пользователь\Desktop\модель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" y="2394066"/>
            <a:ext cx="5707870" cy="4093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Пользователь\Desktop\модель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lc="http://schemas.openxmlformats.org/drawingml/2006/locked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451081" y="2327563"/>
            <a:ext cx="5369617" cy="4076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бесед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852" y="515135"/>
            <a:ext cx="4642859" cy="3474406"/>
          </a:xfrm>
          <a:prstGeom prst="rect">
            <a:avLst/>
          </a:prstGeom>
          <a:noFill/>
        </p:spPr>
      </p:pic>
      <p:pic>
        <p:nvPicPr>
          <p:cNvPr id="3074" name="Picture 2" descr="C:\Users\Пользователь\Desktop\г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3822" y="919692"/>
            <a:ext cx="3341511" cy="2225499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4918" y="795691"/>
            <a:ext cx="1847850" cy="2466975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мм.jpg"/>
          <p:cNvPicPr>
            <a:picLocks noChangeAspect="1" noChangeArrowheads="1"/>
          </p:cNvPicPr>
          <p:nvPr/>
        </p:nvPicPr>
        <p:blipFill>
          <a:blip r:embed="rId5"/>
          <a:srcRect l="4252" t="31333" r="2356"/>
          <a:stretch>
            <a:fillRect/>
          </a:stretch>
        </p:blipFill>
        <p:spPr bwMode="auto">
          <a:xfrm>
            <a:off x="7699022" y="3437098"/>
            <a:ext cx="3657600" cy="2689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Другая 3">
      <a:dk1>
        <a:sysClr val="windowText" lastClr="000000"/>
      </a:dk1>
      <a:lt1>
        <a:sysClr val="window" lastClr="FFFFFF"/>
      </a:lt1>
      <a:dk2>
        <a:srgbClr val="D1E7A8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5D6F7AD-09FB-47AB-B353-D1D83850E3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C21C94-EC06-4610-B8F0-A456DD28CD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2C0DB4D-BE53-4100-8A0D-CEFB2E48282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«Сад Савон»</Template>
  <TotalTime>0</TotalTime>
  <Words>663</Words>
  <Application>Microsoft Office PowerPoint</Application>
  <PresentationFormat>Произвольный</PresentationFormat>
  <Paragraphs>280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Савон</vt:lpstr>
      <vt:lpstr>Ландшафтный дизайн школьного двора «Школа мечты»  </vt:lpstr>
      <vt:lpstr>Актуальность проекта</vt:lpstr>
      <vt:lpstr>Цель и задачи проекта</vt:lpstr>
      <vt:lpstr>I этап «Подготовка результатов первичного осмотра пришкольного участка»</vt:lpstr>
      <vt:lpstr>Слайд 5</vt:lpstr>
      <vt:lpstr>II этап «Описание и  обоснование проекта»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2021-02-11T12:41:34Z</dcterms:created>
  <dcterms:modified xsi:type="dcterms:W3CDTF">2021-08-09T16:59:48Z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