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72" r:id="rId9"/>
    <p:sldId id="265" r:id="rId10"/>
    <p:sldId id="266" r:id="rId11"/>
    <p:sldId id="267" r:id="rId12"/>
    <p:sldId id="270" r:id="rId13"/>
    <p:sldId id="268" r:id="rId14"/>
    <p:sldId id="271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93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3534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834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5677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49682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1246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2770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9631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072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313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965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29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001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124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957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394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17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660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4182896-4795-492E-B5D2-1BE325A89F9D}" type="datetimeFigureOut">
              <a:rPr lang="ru-RU" smtClean="0"/>
              <a:t>пт 28.01.22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7B19902-BF70-44A2-ADE6-F6861AD14E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7561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203201"/>
            <a:ext cx="10491788" cy="4131732"/>
          </a:xfrm>
        </p:spPr>
        <p:txBody>
          <a:bodyPr>
            <a:normAutofit/>
          </a:bodyPr>
          <a:lstStyle/>
          <a:p>
            <a:pPr algn="ctr"/>
            <a:r>
              <a:rPr lang="ru-RU" sz="2400" b="1" cap="none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2400" b="1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«Александр Невский: Запад и Восток , историческая память народа»</a:t>
            </a:r>
            <a:br>
              <a:rPr lang="ru-RU" sz="2400" b="1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Подтема: «О духовной основе христианского подвига святого князя Александра Невского ( «Не в силе бог, а в правде»)</a:t>
            </a:r>
            <a:br>
              <a:rPr lang="ru-RU" sz="2400" b="1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400" b="1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 по духовному краеведению</a:t>
            </a:r>
            <a:br>
              <a:rPr lang="ru-RU" sz="2400" b="1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учащихся 4 классов </a:t>
            </a:r>
            <a:br>
              <a:rPr lang="ru-RU" sz="2400" b="1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 общеобразовательных учреждений</a:t>
            </a:r>
            <a:br>
              <a:rPr lang="ru-RU" sz="2400" b="1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cap="none" dirty="0">
                <a:ln>
                  <a:noFill/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Московской области</a:t>
            </a:r>
            <a:br>
              <a:rPr lang="ru-RU" sz="2400" b="1" cap="none" dirty="0">
                <a:ln>
                  <a:noFill/>
                </a:ln>
                <a:solidFill>
                  <a:srgbClr val="4E8542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86400" y="4622800"/>
            <a:ext cx="5875866" cy="1168400"/>
          </a:xfrm>
        </p:spPr>
        <p:txBody>
          <a:bodyPr/>
          <a:lstStyle/>
          <a:p>
            <a:pPr marR="36576" lvl="0" defTabSz="914400">
              <a:spcBef>
                <a:spcPts val="0"/>
              </a:spcBef>
              <a:spcAft>
                <a:spcPts val="0"/>
              </a:spcAft>
              <a:buClr>
                <a:srgbClr val="F07F09"/>
              </a:buClr>
            </a:pPr>
            <a:r>
              <a:rPr lang="ru-RU" sz="1800" b="1" dirty="0">
                <a:solidFill>
                  <a:srgbClr val="F07F09">
                    <a:shade val="50000"/>
                    <a:satMod val="110000"/>
                  </a:srgbClr>
                </a:solidFill>
                <a:latin typeface="Verdana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   </a:t>
            </a:r>
            <a:r>
              <a:rPr lang="ru-RU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Теренина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Евгения Николаевна,</a:t>
            </a:r>
          </a:p>
          <a:p>
            <a:pPr marR="36576" lvl="0" defTabSz="914400">
              <a:spcBef>
                <a:spcPts val="0"/>
              </a:spcBef>
              <a:spcAft>
                <a:spcPts val="0"/>
              </a:spcAft>
              <a:buClr>
                <a:srgbClr val="F07F09"/>
              </a:buClr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учитель начальных классов, </a:t>
            </a:r>
          </a:p>
          <a:p>
            <a:pPr marR="36576" lvl="0" defTabSz="914400">
              <a:spcBef>
                <a:spcPts val="0"/>
              </a:spcBef>
              <a:spcAft>
                <a:spcPts val="0"/>
              </a:spcAft>
              <a:buClr>
                <a:srgbClr val="F07F09"/>
              </a:buClr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«СОШ №25» Г. о. Подольск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309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160248"/>
            <a:ext cx="10627256" cy="64346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Александра Невского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659661"/>
            <a:ext cx="7786280" cy="44429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467" y="1659661"/>
            <a:ext cx="2448742" cy="5012267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9467" y="803713"/>
            <a:ext cx="11586117" cy="756424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Орден св. Александра Невского с девизом «За труды и Отечество» был задуман Первым Императором Всея Руси Петром I.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0000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2" y="4882394"/>
            <a:ext cx="10694987" cy="1502451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Орден святого Александра Невского является единственной наградой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существовавшей (с определёнными изменениями) в наградных системах Российской империи, Советского Союза и Российской Федерации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19201" y="982133"/>
            <a:ext cx="497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02" y="444882"/>
            <a:ext cx="10518754" cy="437824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8446" y="385615"/>
            <a:ext cx="4349721" cy="433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77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1600" y="474132"/>
            <a:ext cx="7806268" cy="177800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Заключительная часть. 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4213" y="1320801"/>
            <a:ext cx="10734636" cy="626532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отвечают на вопросы викторины об Александре Невском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4213" y="1947333"/>
            <a:ext cx="1118605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Назовите полное имя великого князя 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Ярославич Невский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каком веке жил и княжил Александр Невский? 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XIII веке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каком году родился святой Александр Невский? 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1220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Какой город является родиной князя? 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Переяславль - Залесский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каком городе Александр был поставлен князем? 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Новгороде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битвы с иноземцами прославили великого русского полководца? 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Невская битва, Ледовое побоище)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каком году умер святой Александр Невский? 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1263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Перед каким сражением князь Александр сказал ставшие легендарными слова «Не в силе Бог, а в правде!»? 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Невской битвой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сражений за свою жизнь князь Александр проиграл? 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 одного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значит канонизирован? (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причислен к лику святых)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851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118" y="4393734"/>
            <a:ext cx="2977917" cy="22334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312234"/>
            <a:ext cx="6705600" cy="957766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0133" y="931333"/>
            <a:ext cx="6358813" cy="380793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синквейна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 –это стихотворение, состоящее из 5-ти нерифмованных строк.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написания синквейна.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1-я строка. Кто? Что? 1 существительное.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2-я строка. Какой? 2 прилагательных.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3-я строка. Что делает? 3 глагола.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4-я строка. </a:t>
            </a:r>
            <a:r>
              <a:rPr lang="ru-RU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Фраза из 4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 по теме.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5-я строка. Кто? Что? (синоним к теме) - 1 существительное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b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473" y="434458"/>
            <a:ext cx="2825563" cy="21191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069" y="2725330"/>
            <a:ext cx="3119967" cy="23399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796" y="1662409"/>
            <a:ext cx="3118555" cy="23389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8643" y="4739268"/>
            <a:ext cx="619980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составляют синквейны. Зачитывают членам своей группы и выбирают один синквейн, который прочитают для класса. Так поступают все группы. Все учащиеся вешают свои синквейны на доску.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107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320656"/>
            <a:ext cx="8534401" cy="575816"/>
          </a:xfrm>
        </p:spPr>
        <p:txBody>
          <a:bodyPr>
            <a:noAutofit/>
          </a:bodyPr>
          <a:lstStyle/>
          <a:p>
            <a:pPr algn="ctr"/>
            <a:r>
              <a:rPr lang="ru-RU" sz="4400" b="1" cap="none" dirty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Вывод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896472"/>
            <a:ext cx="8755341" cy="5961528"/>
          </a:xfrm>
        </p:spPr>
        <p:txBody>
          <a:bodyPr>
            <a:noAutofit/>
          </a:bodyPr>
          <a:lstStyle/>
          <a:p>
            <a:pPr indent="450215" fontAlgn="base"/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 условиях страшных испытаний, обрушившихся на русские земли Святой Александр Невский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верный Христовой Церкви и Православной вере,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сумел найти  силы и мужество для противостояния западным завоевателям, снискав славу великого русского полководца, а также заложил основы взаимоотношений с Золотой Ордой на востоке.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Святой Александр, вдохновляемый верой Христовой, чувствовал великую ответственность пред Богом и историей за судьбу Святой Церкви и своей Родины.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 условиях разорения Руси монголо-татарами, он умелой политикой ослабил тяготы ига, спас Русь от полного уничтожения искренней глубокой верой и добрыми делами. «Соблюдение Русской земли» - от беды на востоке, знаменитые подвиги за веру и землю на западе, доставили Святому Александру славную память на Руси и сделали его самым видным историческим лицом в древней истории и в духовном мире.</a:t>
            </a:r>
            <a:endParaRPr lang="ru-RU" sz="2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340" y="1106981"/>
            <a:ext cx="3309797" cy="24823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341" y="3877236"/>
            <a:ext cx="3309797" cy="248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1053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1710267"/>
            <a:ext cx="10440989" cy="2539999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77229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1199" y="423333"/>
            <a:ext cx="10871201" cy="5942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привлечение внимания обучающихся к традиционным ценностям духовно-нравственной (православной) культуры.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у учащихся чувства патриотизма, гражданственности, уважения к историческому прошлому на примере исторической личности Александра Невского.</a:t>
            </a:r>
          </a:p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 представление об Александре Невском, как святом Русской Православной Церкви и исторической личности; 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понимать учащимися духовную основу христианского подвига святого князя Александра Невского, смысл сказанных героем слов «Не в силе бог, а в правде»;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интерес и уважение  к истории и культуре своей страны; </a:t>
            </a: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воспитание патриотизма, бережное отношение к культурному и историческому наследию, для осознанного формирования собственной культурной среды.</a:t>
            </a:r>
          </a:p>
          <a:p>
            <a:pPr>
              <a:spcBef>
                <a:spcPts val="450"/>
              </a:spcBef>
              <a:spcAft>
                <a:spcPts val="450"/>
              </a:spcAft>
            </a:pPr>
            <a:endParaRPr lang="ru-RU" sz="24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809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71870" y="850606"/>
            <a:ext cx="107176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36576" lvl="0" algn="ctr">
              <a:buClr>
                <a:srgbClr val="F07F09"/>
              </a:buClr>
              <a:buSzPct val="80000"/>
            </a:pPr>
            <a:r>
              <a:rPr lang="ru-RU" sz="2000" u="sng" dirty="0">
                <a:solidFill>
                  <a:srgbClr val="4E8542">
                    <a:lumMod val="50000"/>
                  </a:srgbClr>
                </a:solidFill>
                <a:latin typeface="Verdana"/>
              </a:rPr>
              <a:t> </a:t>
            </a:r>
            <a:r>
              <a:rPr lang="ru-RU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Инновационность проекта</a:t>
            </a:r>
          </a:p>
          <a:p>
            <a:pPr marR="36576" lvl="0" algn="ctr">
              <a:buClr>
                <a:srgbClr val="F07F09"/>
              </a:buClr>
              <a:buSzPct val="80000"/>
            </a:pP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1375" y="1720840"/>
            <a:ext cx="106159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Понимание и усвоение сложного через простые понятия, используя методы сравнения, аналогии, обобщения.</a:t>
            </a: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Использование в практической деятельности разнообразных форм работы (групповая, парная, индивидуальная).</a:t>
            </a:r>
          </a:p>
          <a:p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Внедрение рефлексии, как важного самооценочного этапа урока с целью выявления эмоционального состояния детей относительно результатов своей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5679734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552894"/>
            <a:ext cx="8534401" cy="1063255"/>
          </a:xfrm>
        </p:spPr>
        <p:txBody>
          <a:bodyPr/>
          <a:lstStyle/>
          <a:p>
            <a:pPr algn="ctr"/>
            <a:r>
              <a:rPr lang="ru-RU" sz="4000" b="1" cap="none" dirty="0">
                <a:ln>
                  <a:noFill/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мероприятия: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24455" y="2147778"/>
            <a:ext cx="8534400" cy="2488018"/>
          </a:xfrm>
        </p:spPr>
        <p:txBody>
          <a:bodyPr>
            <a:normAutofit fontScale="92500" lnSpcReduction="10000"/>
          </a:bodyPr>
          <a:lstStyle/>
          <a:p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Вступительная часть. </a:t>
            </a:r>
          </a:p>
          <a:p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часть.</a:t>
            </a:r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</a:t>
            </a:r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Заключительная часть.</a:t>
            </a:r>
          </a:p>
          <a:p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Рефлексия.</a:t>
            </a:r>
          </a:p>
          <a:p>
            <a:r>
              <a:rPr lang="ru-RU" sz="2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Подведение итогов. Выводы.</a:t>
            </a:r>
          </a:p>
          <a:p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445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3130" y="650886"/>
            <a:ext cx="2903934" cy="21779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186267"/>
            <a:ext cx="10119256" cy="524933"/>
          </a:xfrm>
        </p:spPr>
        <p:txBody>
          <a:bodyPr/>
          <a:lstStyle/>
          <a:p>
            <a:pPr lvl="0" algn="ctr">
              <a:spcBef>
                <a:spcPct val="20000"/>
              </a:spcBef>
              <a:spcAft>
                <a:spcPts val="600"/>
              </a:spcAft>
            </a:pPr>
            <a:r>
              <a:rPr lang="ru-RU" sz="2600" b="1" cap="none" dirty="0">
                <a:ln>
                  <a:noFill/>
                </a:ln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Вступительная часть.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7269" y="711200"/>
            <a:ext cx="9601200" cy="1794933"/>
          </a:xfrm>
        </p:spPr>
        <p:txBody>
          <a:bodyPr>
            <a:normAutofit fontScale="85000" lnSpcReduction="10000"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«Гордиться славою своих предков не только можно, но и должно: не уважать оной есть постыдное малодушие”. (А.С. Пушкин)</a:t>
            </a:r>
          </a:p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на партах лежат карточки.  Необходимо собрать имя героя сегодняшнего мероприятия и его титул(</a:t>
            </a:r>
            <a:r>
              <a:rPr lang="ru-RU" sz="28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князь Александр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833" y="2279459"/>
            <a:ext cx="4731606" cy="363969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7269" y="2304430"/>
            <a:ext cx="507153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Князь Александр родился 30 мая 1220 года в городе Переславле-Залесском, а с 1222 года жил в Городище под Великим Новгородом, где княжил его отец великий князь Ярослав Всеволодович. </a:t>
            </a:r>
            <a:r>
              <a:rPr lang="ru-RU" dirty="0">
                <a:solidFill>
                  <a:schemeClr val="bg1"/>
                </a:solidFill>
              </a:rPr>
              <a:t>(Повесть о житии Александра Невского).</a:t>
            </a:r>
          </a:p>
          <a:p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5039">
            <a:off x="8968412" y="2678721"/>
            <a:ext cx="2978974" cy="22342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66" y="4601837"/>
            <a:ext cx="2952045" cy="221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465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0"/>
            <a:ext cx="9323389" cy="11176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часть.</a:t>
            </a:r>
            <a:b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" y="863601"/>
            <a:ext cx="11650133" cy="123613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свои военные победы князь Александр одержал в молодости. Во время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Невской битвы (1240 год)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ему было от силы 20 лет.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55938"/>
            <a:ext cx="4125467" cy="28115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3599" y="1916420"/>
            <a:ext cx="2499150" cy="45473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68" r="27653"/>
          <a:stretch/>
        </p:blipFill>
        <p:spPr>
          <a:xfrm>
            <a:off x="8401795" y="1916420"/>
            <a:ext cx="3211609" cy="454734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4801" y="4861932"/>
            <a:ext cx="525655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FF00"/>
                </a:solidFill>
              </a:rPr>
              <a:t>Окончив молитву (перед сражением со шведами) и приняв благословение от святителя Спиридона, вышел князь Александр из Софийского собора к своей дружине и новгородскому народу и обратился к ним со словами: </a:t>
            </a:r>
          </a:p>
          <a:p>
            <a:r>
              <a:rPr lang="ru-RU" dirty="0">
                <a:solidFill>
                  <a:srgbClr val="FFFF00"/>
                </a:solidFill>
              </a:rPr>
              <a:t>«</a:t>
            </a:r>
            <a:r>
              <a:rPr lang="ru-RU" b="1" dirty="0">
                <a:solidFill>
                  <a:srgbClr val="FFFF00"/>
                </a:solidFill>
              </a:rPr>
              <a:t>Братья! Не в силе Бог, а в правде!»</a:t>
            </a:r>
          </a:p>
        </p:txBody>
      </p:sp>
    </p:spTree>
    <p:extLst>
      <p:ext uri="{BB962C8B-B14F-4D97-AF65-F5344CB8AC3E}">
        <p14:creationId xmlns:p14="http://schemas.microsoft.com/office/powerpoint/2010/main" val="18177992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7600" y="254000"/>
            <a:ext cx="5638800" cy="265853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немецких крестоносцев</a:t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захват территорий,    </a:t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захват богатых новгородских земель, </a:t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искоренение православия, </a:t>
            </a:r>
            <a:b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насаждение своей религии.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94745" y="4133081"/>
            <a:ext cx="4299558" cy="472373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1242 год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707" y="3429000"/>
            <a:ext cx="3787293" cy="28404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44" y="294986"/>
            <a:ext cx="5123809" cy="38380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886" y="4284483"/>
            <a:ext cx="3263995" cy="244799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05776" y="5620215"/>
            <a:ext cx="33899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Просмотр фрагмента учебного фильма « Ледовое побоище».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0588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C7F084-8E2C-46B5-BF34-2F9E5A3CC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3412" y="1609312"/>
            <a:ext cx="2976282" cy="45673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8AA3B6-44B7-494C-918F-47C5614221E1}"/>
              </a:ext>
            </a:extLst>
          </p:cNvPr>
          <p:cNvSpPr txBox="1"/>
          <p:nvPr/>
        </p:nvSpPr>
        <p:spPr>
          <a:xfrm>
            <a:off x="591671" y="358586"/>
            <a:ext cx="1048870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Александр Невский канонизирован как благоверный князь. </a:t>
            </a:r>
          </a:p>
        </p:txBody>
      </p:sp>
    </p:spTree>
    <p:extLst>
      <p:ext uri="{BB962C8B-B14F-4D97-AF65-F5344CB8AC3E}">
        <p14:creationId xmlns:p14="http://schemas.microsoft.com/office/powerpoint/2010/main" val="3115439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1" y="406400"/>
            <a:ext cx="10999789" cy="1947333"/>
          </a:xfrm>
        </p:spPr>
        <p:txBody>
          <a:bodyPr>
            <a:normAutofit/>
          </a:bodyPr>
          <a:lstStyle/>
          <a:p>
            <a:pPr algn="ctr"/>
            <a:r>
              <a:rPr lang="ru-RU" sz="2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в 1280-х годах во Владимире начинается почитание Александра Невского как святого, позднее он был официально канонизирован Русской православной церковью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51" y="2663688"/>
            <a:ext cx="2678417" cy="41102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7774" y="2675692"/>
            <a:ext cx="4365849" cy="40862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294" y="3951288"/>
            <a:ext cx="3657600" cy="2743200"/>
          </a:xfrm>
          <a:prstGeom prst="rect">
            <a:avLst/>
          </a:prstGeom>
        </p:spPr>
      </p:pic>
      <p:sp>
        <p:nvSpPr>
          <p:cNvPr id="7" name="Текст 2"/>
          <p:cNvSpPr>
            <a:spLocks noGrp="1"/>
          </p:cNvSpPr>
          <p:nvPr>
            <p:ph type="body" idx="1"/>
          </p:nvPr>
        </p:nvSpPr>
        <p:spPr>
          <a:xfrm>
            <a:off x="7404100" y="2252663"/>
            <a:ext cx="4471988" cy="1698625"/>
          </a:xfrm>
        </p:spPr>
        <p:txBody>
          <a:bodyPr/>
          <a:lstStyle/>
          <a:p>
            <a:pPr algn="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 1724 году Петр I основал в Петербурге монастырь в честь своего великого соотечественника (ныне Александро-Невская лавра) и повелел перевезти туда останки князя.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596750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иний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401</TotalTime>
  <Words>990</Words>
  <Application>Microsoft Office PowerPoint</Application>
  <PresentationFormat>Широкоэкранный</PresentationFormat>
  <Paragraphs>69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Century Gothic</vt:lpstr>
      <vt:lpstr>Times New Roman</vt:lpstr>
      <vt:lpstr>Verdana</vt:lpstr>
      <vt:lpstr>Wingdings 3</vt:lpstr>
      <vt:lpstr>Сектор</vt:lpstr>
      <vt:lpstr>Тема: «Александр Невский: Запад и Восток , историческая память народа»  Подтема: «О духовной основе христианского подвига святого князя Александра Невского ( «Не в силе бог, а в правде»)  Внеклассное мероприятие по духовному краеведению для учащихся 4 классов  Средних общеобразовательных учреждений Московской области </vt:lpstr>
      <vt:lpstr>Презентация PowerPoint</vt:lpstr>
      <vt:lpstr>Презентация PowerPoint</vt:lpstr>
      <vt:lpstr>План мероприятия:</vt:lpstr>
      <vt:lpstr>Вступительная часть. </vt:lpstr>
      <vt:lpstr>II. Основная часть. </vt:lpstr>
      <vt:lpstr>Цели немецких крестоносцев - захват территорий,     - захват богатых новгородских земель,  - искоренение православия,  - насаждение своей религии.</vt:lpstr>
      <vt:lpstr>Презентация PowerPoint</vt:lpstr>
      <vt:lpstr>Уже в 1280-х годах во Владимире начинается почитание Александра Невского как святого, позднее он был официально канонизирован Русской православной церковью.</vt:lpstr>
      <vt:lpstr>Орден Александра Невского</vt:lpstr>
      <vt:lpstr> </vt:lpstr>
      <vt:lpstr>Заключительная часть.  Рефлексия  </vt:lpstr>
      <vt:lpstr> Подведение итогов </vt:lpstr>
      <vt:lpstr>Вывод</vt:lpstr>
      <vt:lpstr>СПАСИБО  ЗА  ВНИМАНИЕ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64</cp:revision>
  <dcterms:created xsi:type="dcterms:W3CDTF">2020-10-11T18:47:52Z</dcterms:created>
  <dcterms:modified xsi:type="dcterms:W3CDTF">2022-01-28T19:51:12Z</dcterms:modified>
</cp:coreProperties>
</file>