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6"/>
  </p:notesMasterIdLst>
  <p:sldIdLst>
    <p:sldId id="257" r:id="rId2"/>
    <p:sldId id="312" r:id="rId3"/>
    <p:sldId id="314" r:id="rId4"/>
    <p:sldId id="321" r:id="rId5"/>
    <p:sldId id="322" r:id="rId6"/>
    <p:sldId id="318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1" r:id="rId20"/>
    <p:sldId id="280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3" r:id="rId31"/>
    <p:sldId id="294" r:id="rId32"/>
    <p:sldId id="320" r:id="rId33"/>
    <p:sldId id="305" r:id="rId34"/>
    <p:sldId id="306" r:id="rId35"/>
  </p:sldIdLst>
  <p:sldSz cx="18288000" cy="10287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Rasa" panose="020B0604020202020204" charset="0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 snapToGrid="0">
      <p:cViewPr>
        <p:scale>
          <a:sx n="50" d="100"/>
          <a:sy n="50" d="100"/>
        </p:scale>
        <p:origin x="-47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1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26300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8.png"/><Relationship Id="rId7" Type="http://schemas.microsoft.com/office/2007/relationships/hdphoto" Target="../media/hdphoto9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2.png"/><Relationship Id="rId10" Type="http://schemas.microsoft.com/office/2007/relationships/hdphoto" Target="../media/hdphoto10.wdp"/><Relationship Id="rId4" Type="http://schemas.openxmlformats.org/officeDocument/2006/relationships/image" Target="../media/image30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2.png"/><Relationship Id="rId10" Type="http://schemas.microsoft.com/office/2007/relationships/hdphoto" Target="../media/hdphoto11.wdp"/><Relationship Id="rId4" Type="http://schemas.openxmlformats.org/officeDocument/2006/relationships/image" Target="../media/image30.png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2.png"/><Relationship Id="rId10" Type="http://schemas.microsoft.com/office/2007/relationships/hdphoto" Target="../media/hdphoto11.wdp"/><Relationship Id="rId4" Type="http://schemas.openxmlformats.org/officeDocument/2006/relationships/image" Target="../media/image30.png"/><Relationship Id="rId9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microsoft.com/office/2007/relationships/hdphoto" Target="../media/hdphoto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5" Type="http://schemas.microsoft.com/office/2007/relationships/hdphoto" Target="../media/hdphoto8.wdp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l="5444" b="31324"/>
          <a:stretch/>
        </p:blipFill>
        <p:spPr>
          <a:xfrm>
            <a:off x="-178714" y="7498152"/>
            <a:ext cx="18742690" cy="2772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img2.freepng.ru/20180329/scw/kisspng-the-wizard-yellow-brick-road-clip-art-wizard-of-oz-5abd81045ce900.203682951522368772380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4333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307" y="5650392"/>
            <a:ext cx="85725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5428279" y="3182912"/>
            <a:ext cx="10068582" cy="3786833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5" name="Google Shape;95;p14"/>
          <p:cNvGrpSpPr/>
          <p:nvPr/>
        </p:nvGrpSpPr>
        <p:grpSpPr>
          <a:xfrm>
            <a:off x="5090407" y="3527589"/>
            <a:ext cx="9725983" cy="3747129"/>
            <a:chOff x="0" y="2335362"/>
            <a:chExt cx="12967978" cy="4996173"/>
          </a:xfrm>
        </p:grpSpPr>
        <p:sp>
          <p:nvSpPr>
            <p:cNvPr id="96" name="Google Shape;96;p14"/>
            <p:cNvSpPr txBox="1"/>
            <p:nvPr/>
          </p:nvSpPr>
          <p:spPr>
            <a:xfrm>
              <a:off x="2884379" y="2335362"/>
              <a:ext cx="10083599" cy="4711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5000" b="0" i="0" u="none" strike="noStrike" cap="none" dirty="0" smtClean="0">
                  <a:solidFill>
                    <a:schemeClr val="tx1"/>
                  </a:solidFill>
                  <a:latin typeface="Rasa"/>
                  <a:ea typeface="Rasa"/>
                  <a:cs typeface="Rasa"/>
                  <a:sym typeface="Rasa"/>
                </a:rPr>
                <a:t>В добрый путь п</a:t>
              </a:r>
              <a:r>
                <a:rPr lang="ru-RU" sz="5000" dirty="0" smtClean="0">
                  <a:solidFill>
                    <a:schemeClr val="tx1"/>
                  </a:solidFill>
                  <a:latin typeface="Rasa"/>
                  <a:ea typeface="Rasa"/>
                  <a:cs typeface="Rasa"/>
                  <a:sym typeface="Rasa"/>
                </a:rPr>
                <a:t>о страницам финансовых знаний</a:t>
              </a:r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97" name="Google Shape;97;p14"/>
            <p:cNvSpPr txBox="1"/>
            <p:nvPr/>
          </p:nvSpPr>
          <p:spPr>
            <a:xfrm>
              <a:off x="0" y="6518274"/>
              <a:ext cx="9508425" cy="8132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26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9" name="Google Shape;9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30512" y="7274718"/>
            <a:ext cx="2911075" cy="29110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791139" y="-367284"/>
            <a:ext cx="127057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«Неизведанная страна экономика»</a:t>
            </a:r>
            <a:endParaRPr lang="ru-RU" sz="6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3"/>
    </mc:Choice>
    <mc:Fallback xmlns="">
      <p:transition spd="slow" advTm="6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ьная выноска 2"/>
          <p:cNvSpPr/>
          <p:nvPr/>
        </p:nvSpPr>
        <p:spPr>
          <a:xfrm>
            <a:off x="3254173" y="0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1" name="Google Shape;301;p28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4563" y="4705350"/>
            <a:ext cx="3878272" cy="3228287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8"/>
          <p:cNvSpPr txBox="1"/>
          <p:nvPr/>
        </p:nvSpPr>
        <p:spPr>
          <a:xfrm>
            <a:off x="6289625" y="5331752"/>
            <a:ext cx="11371361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Ооо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,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нет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, с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таким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подходом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к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постановке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цели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и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копить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получится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как-нибудь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!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Постарайся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определить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цель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более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четко</a:t>
            </a:r>
            <a:r>
              <a:rPr lang="en-US" sz="4000" i="0" u="none" strike="noStrike" cap="none" dirty="0">
                <a:solidFill>
                  <a:schemeClr val="bg2">
                    <a:lumMod val="50000"/>
                  </a:schemeClr>
                </a:solidFill>
                <a:latin typeface="Rasa" panose="020B0604020202020204" charset="0"/>
                <a:ea typeface="Rasa"/>
                <a:cs typeface="Rasa" panose="020B0604020202020204" charset="0"/>
                <a:sym typeface="Rasa"/>
              </a:rPr>
              <a:t>.</a:t>
            </a:r>
            <a:endParaRPr sz="4000" dirty="0">
              <a:solidFill>
                <a:schemeClr val="bg2">
                  <a:lumMod val="50000"/>
                </a:schemeClr>
              </a:solidFill>
              <a:latin typeface="Rasa" panose="020B0604020202020204" charset="0"/>
              <a:cs typeface="Rasa" panose="020B0604020202020204" charset="0"/>
            </a:endParaRPr>
          </a:p>
        </p:txBody>
      </p:sp>
      <p:sp>
        <p:nvSpPr>
          <p:cNvPr id="304" name="Google Shape;304;p28"/>
          <p:cNvSpPr txBox="1"/>
          <p:nvPr/>
        </p:nvSpPr>
        <p:spPr>
          <a:xfrm>
            <a:off x="4827635" y="483311"/>
            <a:ext cx="6793235" cy="761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Цель</a:t>
            </a:r>
            <a:r>
              <a:rPr lang="ru-RU" sz="50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: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05" name="Google Shape;305;p28"/>
          <p:cNvSpPr txBox="1"/>
          <p:nvPr/>
        </p:nvSpPr>
        <p:spPr>
          <a:xfrm>
            <a:off x="4118871" y="1381125"/>
            <a:ext cx="1024480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smtClean="0">
                <a:solidFill>
                  <a:srgbClr val="C00000"/>
                </a:solidFill>
                <a:latin typeface="Rasa"/>
                <a:ea typeface="Rasa"/>
                <a:cs typeface="Rasa"/>
                <a:sym typeface="Rasa"/>
              </a:rPr>
              <a:t>“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Я</a:t>
            </a:r>
            <a:r>
              <a:rPr lang="en-US" sz="40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хочу</a:t>
            </a:r>
            <a:r>
              <a:rPr lang="en-US" sz="40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купить</a:t>
            </a:r>
            <a:r>
              <a:rPr lang="en-US" sz="40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какой-нибудь</a:t>
            </a:r>
            <a:r>
              <a:rPr lang="en-US" sz="40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велосипед</a:t>
            </a:r>
            <a:r>
              <a:rPr lang="en-US" sz="4000" b="0" i="0" u="none" strike="noStrike" cap="none" dirty="0">
                <a:solidFill>
                  <a:srgbClr val="C00000"/>
                </a:solidFill>
                <a:latin typeface="Rasa"/>
                <a:ea typeface="Rasa"/>
                <a:cs typeface="Rasa"/>
                <a:sym typeface="Rasa"/>
              </a:rPr>
              <a:t>”</a:t>
            </a:r>
            <a:endParaRPr sz="4000" dirty="0">
              <a:solidFill>
                <a:srgbClr val="C00000"/>
              </a:solidFill>
            </a:endParaRPr>
          </a:p>
        </p:txBody>
      </p:sp>
      <p:pic>
        <p:nvPicPr>
          <p:cNvPr id="306" name="Google Shape;306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8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1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824" y="502361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ьная выноска 9"/>
          <p:cNvSpPr/>
          <p:nvPr/>
        </p:nvSpPr>
        <p:spPr>
          <a:xfrm>
            <a:off x="3147349" y="120895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3" name="Google Shape;313;p29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3957077" y="9320023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3674" y="4561349"/>
            <a:ext cx="3571067" cy="3503974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9"/>
          <p:cNvSpPr txBox="1"/>
          <p:nvPr/>
        </p:nvSpPr>
        <p:spPr>
          <a:xfrm>
            <a:off x="3616123" y="1240198"/>
            <a:ext cx="929230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“</a:t>
            </a:r>
            <a:r>
              <a:rPr lang="ru-RU" sz="40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</a:t>
            </a:r>
            <a:r>
              <a:rPr lang="en-US" sz="40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хочу</a:t>
            </a:r>
            <a:r>
              <a:rPr lang="en-US" sz="400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купить</a:t>
            </a:r>
            <a:r>
              <a:rPr lang="en-US" sz="400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красный</a:t>
            </a:r>
            <a:r>
              <a:rPr lang="en-US" sz="400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400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велосипед</a:t>
            </a:r>
            <a:r>
              <a:rPr lang="en-US" sz="400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”</a:t>
            </a:r>
            <a:endParaRPr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6" name="Google Shape;316;p29"/>
          <p:cNvSpPr txBox="1"/>
          <p:nvPr/>
        </p:nvSpPr>
        <p:spPr>
          <a:xfrm>
            <a:off x="5676899" y="4928341"/>
            <a:ext cx="1184761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Н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о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красных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велосипедов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может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быть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много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, </a:t>
            </a:r>
            <a:r>
              <a:rPr lang="ru-RU" sz="3600" dirty="0">
                <a:solidFill>
                  <a:schemeClr val="tx1"/>
                </a:solidFill>
                <a:ea typeface="Rasa"/>
              </a:rPr>
              <a:t>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будет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сложно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определиться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sz="3600" dirty="0">
              <a:solidFill>
                <a:schemeClr val="tx1"/>
              </a:solidFill>
            </a:endParaRPr>
          </a:p>
        </p:txBody>
      </p:sp>
      <p:sp>
        <p:nvSpPr>
          <p:cNvPr id="317" name="Google Shape;317;p29"/>
          <p:cNvSpPr txBox="1"/>
          <p:nvPr/>
        </p:nvSpPr>
        <p:spPr>
          <a:xfrm>
            <a:off x="4865656" y="406645"/>
            <a:ext cx="6793235" cy="761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Цель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8" name="Google Shape;318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29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9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12645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>
            <a:off x="3536156" y="-34754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4" name="Google Shape;324;p30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30"/>
          <p:cNvSpPr txBox="1"/>
          <p:nvPr/>
        </p:nvSpPr>
        <p:spPr>
          <a:xfrm>
            <a:off x="3369882" y="1033752"/>
            <a:ext cx="11299127" cy="13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“</a:t>
            </a:r>
            <a:r>
              <a:rPr lang="ru-RU" sz="3200" b="0" i="0" u="none" strike="noStrike" cap="none" dirty="0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Я</a:t>
            </a:r>
            <a:r>
              <a:rPr lang="en-US" sz="3200" b="0" i="0" u="none" strike="noStrike" cap="none" dirty="0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хочу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купить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городской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велосипед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endParaRPr lang="en-US" sz="3200" b="0" i="0" u="none" strike="noStrike" cap="none" dirty="0" smtClean="0">
              <a:solidFill>
                <a:schemeClr val="bg2"/>
              </a:solidFill>
              <a:latin typeface="Rasa"/>
              <a:ea typeface="Rasa"/>
              <a:cs typeface="Rasa"/>
              <a:sym typeface="Rasa"/>
            </a:endParaRPr>
          </a:p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за</a:t>
            </a:r>
            <a:r>
              <a:rPr lang="en-US" sz="3200" b="0" i="0" u="none" strike="noStrike" cap="none" dirty="0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600" dirty="0" smtClean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12</a:t>
            </a:r>
            <a:r>
              <a:rPr lang="en-US" sz="3200" b="0" i="0" u="none" strike="noStrike" cap="none" dirty="0" smtClean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рублей</a:t>
            </a:r>
            <a:r>
              <a:rPr lang="en-US" sz="3200" b="0" i="0" u="none" strike="noStrike" cap="none" dirty="0">
                <a:solidFill>
                  <a:schemeClr val="bg2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>
              <a:solidFill>
                <a:schemeClr val="bg2"/>
              </a:solidFill>
            </a:endParaRPr>
          </a:p>
        </p:txBody>
      </p:sp>
      <p:pic>
        <p:nvPicPr>
          <p:cNvPr id="326" name="Google Shape;32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81424" y="4641651"/>
            <a:ext cx="3576915" cy="3281923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0"/>
          <p:cNvSpPr txBox="1"/>
          <p:nvPr/>
        </p:nvSpPr>
        <p:spPr>
          <a:xfrm>
            <a:off x="6529941" y="4225622"/>
            <a:ext cx="16096055" cy="1269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0" i="0" u="none" strike="noStrike" cap="none" dirty="0" err="1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Отличный</a:t>
            </a:r>
            <a:r>
              <a:rPr lang="en-US" sz="6600" b="0" i="0" u="none" strike="noStrike" cap="none" dirty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6600" b="0" i="0" u="none" strike="noStrike" cap="none" dirty="0" err="1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выбор</a:t>
            </a:r>
            <a:r>
              <a:rPr lang="en-US" sz="6600" b="0" i="0" u="none" strike="noStrike" cap="none" dirty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 </a:t>
            </a:r>
            <a:r>
              <a:rPr lang="en-US" sz="6600" b="0" i="0" u="none" strike="noStrike" cap="none" dirty="0" err="1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Вперед</a:t>
            </a:r>
            <a:r>
              <a:rPr lang="en-US" sz="6600" b="0" i="0" u="none" strike="noStrike" cap="none" dirty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endParaRPr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" name="Google Shape;328;p30"/>
          <p:cNvSpPr txBox="1"/>
          <p:nvPr/>
        </p:nvSpPr>
        <p:spPr>
          <a:xfrm>
            <a:off x="7448550" y="272005"/>
            <a:ext cx="2194087" cy="761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 smtClean="0">
                <a:solidFill>
                  <a:srgbClr val="28A04D"/>
                </a:solidFill>
                <a:latin typeface="Rasa"/>
                <a:ea typeface="Rasa"/>
                <a:cs typeface="Rasa"/>
                <a:sym typeface="Rasa"/>
              </a:rPr>
              <a:t>Цель</a:t>
            </a:r>
            <a:r>
              <a:rPr lang="ru-RU" sz="5000" b="0" i="0" u="none" strike="noStrike" cap="none" dirty="0" smtClean="0">
                <a:solidFill>
                  <a:srgbClr val="28A04D"/>
                </a:solidFill>
                <a:latin typeface="Rasa"/>
                <a:ea typeface="Rasa"/>
                <a:cs typeface="Rasa"/>
                <a:sym typeface="Rasa"/>
              </a:rPr>
              <a:t>:</a:t>
            </a:r>
            <a:endParaRPr dirty="0"/>
          </a:p>
        </p:txBody>
      </p:sp>
      <p:pic>
        <p:nvPicPr>
          <p:cNvPr id="329" name="Google Shape;329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0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0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294" y="-109217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ьная выноска 12"/>
          <p:cNvSpPr/>
          <p:nvPr/>
        </p:nvSpPr>
        <p:spPr>
          <a:xfrm>
            <a:off x="2643880" y="1030934"/>
            <a:ext cx="8084344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5" name="Google Shape;335;p31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3957078" y="9200500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1"/>
          <p:cNvSpPr txBox="1"/>
          <p:nvPr/>
        </p:nvSpPr>
        <p:spPr>
          <a:xfrm>
            <a:off x="7725921" y="157023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Понедельник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" name="Google Shape;337;p31"/>
          <p:cNvSpPr txBox="1"/>
          <p:nvPr/>
        </p:nvSpPr>
        <p:spPr>
          <a:xfrm>
            <a:off x="3659275" y="1590402"/>
            <a:ext cx="6640200" cy="1895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Ко мне в 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гости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пришла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бабушка</a:t>
            </a:r>
            <a:r>
              <a:rPr lang="ru-RU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 Бабушка меня очень любит.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Она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подарила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2900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мне 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smtClean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5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рублей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338" name="Google Shape;338;p31"/>
          <p:cNvSpPr txBox="1"/>
          <p:nvPr/>
        </p:nvSpPr>
        <p:spPr>
          <a:xfrm>
            <a:off x="10006152" y="3177632"/>
            <a:ext cx="7700400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Что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200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лучше</a:t>
            </a:r>
            <a:r>
              <a:rPr lang="en-US" sz="3200" b="0" i="0" u="none" strike="noStrike" cap="none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с</a:t>
            </a:r>
            <a:r>
              <a:rPr lang="en-US" sz="3200" b="0" i="0" u="none" strike="noStrike" cap="none" dirty="0" err="1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делать</a:t>
            </a:r>
            <a:r>
              <a:rPr lang="en-US" sz="3200" b="0" i="0" u="none" strike="noStrike" cap="none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с </a:t>
            </a:r>
            <a:r>
              <a:rPr lang="en-US" sz="3200" b="0" i="0" u="none" strike="noStrike" cap="none" dirty="0" err="1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деньгами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?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339" name="Google Shape;339;p31"/>
          <p:cNvSpPr txBox="1"/>
          <p:nvPr/>
        </p:nvSpPr>
        <p:spPr>
          <a:xfrm>
            <a:off x="9884620" y="4934720"/>
            <a:ext cx="7700500" cy="46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кошелек</a:t>
            </a:r>
            <a:endParaRPr dirty="0"/>
          </a:p>
        </p:txBody>
      </p:sp>
      <p:sp>
        <p:nvSpPr>
          <p:cNvPr id="340" name="Google Shape;340;p31"/>
          <p:cNvSpPr txBox="1"/>
          <p:nvPr/>
        </p:nvSpPr>
        <p:spPr>
          <a:xfrm>
            <a:off x="9884620" y="4409543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Оставить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2900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их 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диване</a:t>
            </a:r>
            <a:endParaRPr dirty="0"/>
          </a:p>
        </p:txBody>
      </p:sp>
      <p:sp>
        <p:nvSpPr>
          <p:cNvPr id="341" name="Google Shape;341;p31"/>
          <p:cNvSpPr txBox="1"/>
          <p:nvPr/>
        </p:nvSpPr>
        <p:spPr>
          <a:xfrm>
            <a:off x="9884620" y="3942183"/>
            <a:ext cx="7700500" cy="46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стол</a:t>
            </a:r>
            <a:endParaRPr dirty="0"/>
          </a:p>
        </p:txBody>
      </p:sp>
      <p:pic>
        <p:nvPicPr>
          <p:cNvPr id="342" name="Google Shape;34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55950" y="4967388"/>
            <a:ext cx="3806650" cy="5662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366049" y="1996191"/>
            <a:ext cx="3147349" cy="3593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img2.freepng.ru/20180323/uiw/kisspng-wallet-handbag-gratis-accommodation-women-bag-5ab583a0e2ddf5.2595406115218451529293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611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801" y="7411855"/>
            <a:ext cx="2940468" cy="254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4385" y="5402080"/>
            <a:ext cx="20193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xit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4576719" y="1498723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7" name="Google Shape;347;p32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9533" y="5330554"/>
            <a:ext cx="3871876" cy="3629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2"/>
          <p:cNvSpPr txBox="1"/>
          <p:nvPr/>
        </p:nvSpPr>
        <p:spPr>
          <a:xfrm>
            <a:off x="5889760" y="2009637"/>
            <a:ext cx="8061287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Положить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стол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-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плохая идея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1" name="Google Shape;351;p32"/>
          <p:cNvSpPr txBox="1"/>
          <p:nvPr/>
        </p:nvSpPr>
        <p:spPr>
          <a:xfrm>
            <a:off x="5889760" y="2605300"/>
            <a:ext cx="8657991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Мама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не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заметила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смахнула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их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вместе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с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мусором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2" name="Google Shape;352;p32"/>
          <p:cNvSpPr txBox="1"/>
          <p:nvPr/>
        </p:nvSpPr>
        <p:spPr>
          <a:xfrm>
            <a:off x="6929052" y="241539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Понедельник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3" name="Google Shape;353;p32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32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0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9370" y="1525699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>
            <a:off x="4329069" y="1251761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9" name="Google Shape;359;p33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3"/>
          <p:cNvSpPr txBox="1"/>
          <p:nvPr/>
        </p:nvSpPr>
        <p:spPr>
          <a:xfrm>
            <a:off x="6046332" y="1652114"/>
            <a:ext cx="741045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Оставить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диване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, ну нет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1" name="Google Shape;361;p33"/>
          <p:cNvSpPr txBox="1"/>
          <p:nvPr/>
        </p:nvSpPr>
        <p:spPr>
          <a:xfrm>
            <a:off x="6046332" y="2337704"/>
            <a:ext cx="7401736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ни могут потеряться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,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 их не смогу 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найти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362" name="Google Shape;362;p33"/>
          <p:cNvSpPr txBox="1"/>
          <p:nvPr/>
        </p:nvSpPr>
        <p:spPr>
          <a:xfrm>
            <a:off x="6046332" y="179613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Понедельник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3" name="Google Shape;363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17077" y="4847636"/>
            <a:ext cx="3729255" cy="3563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33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0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81720" y="1082854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ьная выноска 9"/>
          <p:cNvSpPr/>
          <p:nvPr/>
        </p:nvSpPr>
        <p:spPr>
          <a:xfrm>
            <a:off x="4329069" y="1251761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0" name="Google Shape;370;p34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4"/>
          <p:cNvSpPr txBox="1"/>
          <p:nvPr/>
        </p:nvSpPr>
        <p:spPr>
          <a:xfrm>
            <a:off x="5378711" y="1700817"/>
            <a:ext cx="7696570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кошелек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, вот это отлично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372" name="Google Shape;372;p34"/>
          <p:cNvSpPr txBox="1"/>
          <p:nvPr/>
        </p:nvSpPr>
        <p:spPr>
          <a:xfrm>
            <a:off x="5378711" y="2345545"/>
            <a:ext cx="8546839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Отлично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!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надежно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сохранены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Rasa"/>
                <a:ea typeface="Rasa"/>
                <a:cs typeface="Rasa"/>
                <a:sym typeface="Rasa"/>
              </a:rPr>
              <a:t>кошельке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373" name="Google Shape;373;p34"/>
          <p:cNvSpPr txBox="1"/>
          <p:nvPr/>
        </p:nvSpPr>
        <p:spPr>
          <a:xfrm>
            <a:off x="6800850" y="241539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Понедельник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4" name="Google Shape;374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76919" y="4325661"/>
            <a:ext cx="4104299" cy="3616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34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9" name="Google Shape;283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71522" y="803931"/>
            <a:ext cx="3147349" cy="3593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7036" y="4397919"/>
            <a:ext cx="20193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s://static.tildacdn.com/tild3334-3930-4731-b930-626337333939/monedero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866" y="5719060"/>
            <a:ext cx="4405140" cy="449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4329069" y="1251761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1" name="Google Shape;381;p35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5"/>
          <p:cNvSpPr txBox="1"/>
          <p:nvPr/>
        </p:nvSpPr>
        <p:spPr>
          <a:xfrm>
            <a:off x="6312045" y="178278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Вторник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3" name="Google Shape;383;p35"/>
          <p:cNvSpPr txBox="1"/>
          <p:nvPr/>
        </p:nvSpPr>
        <p:spPr>
          <a:xfrm>
            <a:off x="5889469" y="1637149"/>
            <a:ext cx="7333130" cy="197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Я сделал</a:t>
            </a:r>
            <a:r>
              <a:rPr lang="en-US" sz="2900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поделки-игрушки</a:t>
            </a:r>
            <a:r>
              <a:rPr lang="en-US" sz="2900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садик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из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глины</a:t>
            </a:r>
            <a:r>
              <a:rPr lang="en-US" sz="2900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и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продал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несколько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штук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своим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друзьям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ярмарке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 </a:t>
            </a:r>
            <a:r>
              <a:rPr lang="en-US" sz="2900" b="0" i="0" u="none" strike="noStrike" cap="none" dirty="0" err="1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Заработал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4000" b="0" i="0" u="none" strike="noStrike" cap="none" dirty="0" smtClean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2</a:t>
            </a:r>
            <a:r>
              <a:rPr lang="en-US" sz="4000" b="0" i="0" u="none" strike="noStrike" cap="none" dirty="0" smtClean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рубл</a:t>
            </a:r>
            <a:r>
              <a:rPr lang="ru-RU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я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384" name="Google Shape;384;p35"/>
          <p:cNvSpPr txBox="1"/>
          <p:nvPr/>
        </p:nvSpPr>
        <p:spPr>
          <a:xfrm>
            <a:off x="9556034" y="4241479"/>
            <a:ext cx="77005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Что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 smtClean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лучше</a:t>
            </a:r>
            <a:r>
              <a:rPr lang="en-US" sz="3600" b="0" i="0" u="none" strike="noStrike" cap="none" dirty="0" smtClean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делать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с </a:t>
            </a: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деньгами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?</a:t>
            </a:r>
            <a:endParaRPr sz="3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" name="Google Shape;385;p35"/>
          <p:cNvSpPr txBox="1"/>
          <p:nvPr/>
        </p:nvSpPr>
        <p:spPr>
          <a:xfrm>
            <a:off x="9372399" y="6326547"/>
            <a:ext cx="7700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карман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endParaRPr dirty="0"/>
          </a:p>
        </p:txBody>
      </p:sp>
      <p:sp>
        <p:nvSpPr>
          <p:cNvPr id="386" name="Google Shape;386;p35"/>
          <p:cNvSpPr txBox="1"/>
          <p:nvPr/>
        </p:nvSpPr>
        <p:spPr>
          <a:xfrm>
            <a:off x="9255130" y="5564484"/>
            <a:ext cx="7700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рюкзак</a:t>
            </a:r>
            <a:endParaRPr dirty="0"/>
          </a:p>
        </p:txBody>
      </p:sp>
      <p:sp>
        <p:nvSpPr>
          <p:cNvPr id="387" name="Google Shape;387;p35"/>
          <p:cNvSpPr txBox="1"/>
          <p:nvPr/>
        </p:nvSpPr>
        <p:spPr>
          <a:xfrm>
            <a:off x="9255030" y="4933976"/>
            <a:ext cx="77004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Оставить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столе</a:t>
            </a: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с </a:t>
            </a:r>
            <a:r>
              <a:rPr lang="en-US" sz="2900" dirty="0" err="1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поделками</a:t>
            </a:r>
            <a:endParaRPr dirty="0"/>
          </a:p>
        </p:txBody>
      </p:sp>
      <p:pic>
        <p:nvPicPr>
          <p:cNvPr id="388" name="Google Shape;38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048" y="1637149"/>
            <a:ext cx="4430526" cy="433006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89" name="Google Shape;389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3403" y="6346232"/>
            <a:ext cx="3670990" cy="2753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4118871" y="1405117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4" name="Google Shape;394;p36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27531" y="6035041"/>
            <a:ext cx="3622637" cy="2924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6"/>
          <p:cNvSpPr txBox="1"/>
          <p:nvPr/>
        </p:nvSpPr>
        <p:spPr>
          <a:xfrm>
            <a:off x="5118119" y="1662677"/>
            <a:ext cx="8975687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Сначала я думал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ставить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столе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8" name="Google Shape;398;p36"/>
          <p:cNvSpPr txBox="1"/>
          <p:nvPr/>
        </p:nvSpPr>
        <p:spPr>
          <a:xfrm>
            <a:off x="5381767" y="2335606"/>
            <a:ext cx="890253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Бабушка проходила мимо и смела их пушистым хвостиком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" name="Google Shape;399;p36"/>
          <p:cNvSpPr txBox="1"/>
          <p:nvPr/>
        </p:nvSpPr>
        <p:spPr>
          <a:xfrm>
            <a:off x="7300571" y="308213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Rasa"/>
                <a:ea typeface="Rasa"/>
                <a:cs typeface="Rasa"/>
                <a:sym typeface="Rasa"/>
              </a:rPr>
              <a:t>Вторник</a:t>
            </a:r>
            <a:endParaRPr sz="7200" dirty="0"/>
          </a:p>
        </p:txBody>
      </p:sp>
      <p:sp>
        <p:nvSpPr>
          <p:cNvPr id="400" name="Google Shape;400;p36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36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0" name="Google Shape;388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1048" y="1637149"/>
            <a:ext cx="4430526" cy="433006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806" y="6894632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oogle Shape;342;p3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713805" y="4610100"/>
            <a:ext cx="3344845" cy="5481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6111E-6 7.53086E-6 L -0.12188 0.06297 L -0.1375 0.07964 L -0.13125 0.07778 " pathEditMode="relative" ptsTypes="AAAA">
                                      <p:cBhvr>
                                        <p:cTn id="6" dur="4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4118871" y="1405117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8" name="Google Shape;418;p38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95099" y="5510212"/>
            <a:ext cx="3546437" cy="3449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38"/>
          <p:cNvSpPr txBox="1"/>
          <p:nvPr/>
        </p:nvSpPr>
        <p:spPr>
          <a:xfrm>
            <a:off x="5465446" y="1530470"/>
            <a:ext cx="7347583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Потом я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оложи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 монеты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в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карман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2" name="Google Shape;422;p38"/>
          <p:cNvSpPr txBox="1"/>
          <p:nvPr/>
        </p:nvSpPr>
        <p:spPr>
          <a:xfrm>
            <a:off x="5568318" y="2065109"/>
            <a:ext cx="7848522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asa"/>
              </a:rPr>
              <a:t>Но мама решила что я испачкался и постирала мои штаны вместе с деньгам.    Остались только клочки.</a:t>
            </a: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3" name="Google Shape;423;p38"/>
          <p:cNvSpPr txBox="1"/>
          <p:nvPr/>
        </p:nvSpPr>
        <p:spPr>
          <a:xfrm>
            <a:off x="6229350" y="439857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Вторник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4" name="Google Shape;424;p38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38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10" name="Google Shape;388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1048" y="1382080"/>
            <a:ext cx="4430526" cy="43300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3200398" y="215258"/>
            <a:ext cx="12217703" cy="6757041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Google Shape;8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181100" y="4857750"/>
            <a:ext cx="5587850" cy="55878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603774" y="584144"/>
            <a:ext cx="1141095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 ребята и также их родители. Я лисенок и зовут меня  Луша.</a:t>
            </a:r>
            <a:r>
              <a:rPr lang="en-US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есть любимая бабушка, она мне подарила очень интересную книжку «По страницам неизведанной страны экономики». Она открыла мне удивительный мир  финансовых знаний!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слушать меня внимательно?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st.depositphotos.com/1724125/1253/v/950/depositphotos_12539504-stock-illustration-cartoon-coin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957" l="0" r="989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800" y="0"/>
            <a:ext cx="2825718" cy="229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27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4800599" y="1405117"/>
            <a:ext cx="9548121" cy="2595383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6" name="Google Shape;406;p37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37"/>
          <p:cNvSpPr txBox="1"/>
          <p:nvPr/>
        </p:nvSpPr>
        <p:spPr>
          <a:xfrm>
            <a:off x="6246978" y="1871550"/>
            <a:ext cx="6287921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 положу деньги в рюкзак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" name="Google Shape;409;p37"/>
          <p:cNvSpPr txBox="1"/>
          <p:nvPr/>
        </p:nvSpPr>
        <p:spPr>
          <a:xfrm>
            <a:off x="6246979" y="2420273"/>
            <a:ext cx="9862183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Теперь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они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точно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не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потеряются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Это отличный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вы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бор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" name="Google Shape;410;p37"/>
          <p:cNvSpPr txBox="1"/>
          <p:nvPr/>
        </p:nvSpPr>
        <p:spPr>
          <a:xfrm>
            <a:off x="6638669" y="279639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smtClean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 </a:t>
            </a:r>
            <a:r>
              <a:rPr lang="en-US" sz="7200" b="0" i="0" u="none" strike="noStrike" cap="none" dirty="0" err="1" smtClean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Вторник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Google Shape;411;p37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7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413" name="Google Shape;413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91840" y="5668327"/>
            <a:ext cx="3661460" cy="329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88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2998" y="947739"/>
            <a:ext cx="4430526" cy="433006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371" y="4224337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catfox.ru/upload/iblock/332/33280a892ca61793812e935a5d0094c0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200" b="96400" l="17700" r="82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225" y="6225782"/>
            <a:ext cx="3865495" cy="386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58333E-6 1.11111E-6 L 0.00209 0.1946 L 0.00235 0.2463 L 0.00217 0.24074 " pathEditMode="relative" rAng="0" ptsTypes="AAAA">
                                      <p:cBhvr>
                                        <p:cTn id="6" dur="4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" y="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3819415" y="1405116"/>
            <a:ext cx="9548121" cy="1992975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0" name="Google Shape;430;p39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39"/>
          <p:cNvSpPr txBox="1"/>
          <p:nvPr/>
        </p:nvSpPr>
        <p:spPr>
          <a:xfrm>
            <a:off x="7258050" y="239832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Среда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2" name="Google Shape;432;p39"/>
          <p:cNvSpPr txBox="1"/>
          <p:nvPr/>
        </p:nvSpPr>
        <p:spPr>
          <a:xfrm>
            <a:off x="5063232" y="1782932"/>
            <a:ext cx="6640200" cy="1310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помыл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аквариу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Мама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дала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мне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честно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заработанн</a:t>
            </a:r>
            <a:r>
              <a:rPr lang="ru-RU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ый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1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рубл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ь</a:t>
            </a:r>
            <a:r>
              <a:rPr lang="ru-RU" sz="3200" b="0" i="0" u="none" strike="noStrike" cap="none" dirty="0" smtClean="0">
                <a:solidFill>
                  <a:srgbClr val="4A4A4B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3" name="Google Shape;433;p39"/>
          <p:cNvSpPr txBox="1"/>
          <p:nvPr/>
        </p:nvSpPr>
        <p:spPr>
          <a:xfrm>
            <a:off x="9886749" y="3856998"/>
            <a:ext cx="7700400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Что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200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мне</a:t>
            </a:r>
            <a:r>
              <a:rPr lang="en-US" sz="3200" b="0" i="0" u="none" strike="noStrike" cap="none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делать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с </a:t>
            </a:r>
            <a:r>
              <a:rPr lang="en-US" sz="3200" b="0" i="0" u="none" strike="noStrike" cap="none" dirty="0" err="1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деньгами</a:t>
            </a:r>
            <a:r>
              <a:rPr lang="en-US" sz="3200" b="0" i="0" u="none" strike="noStrike" cap="none" dirty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?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434" name="Google Shape;434;p39"/>
          <p:cNvSpPr txBox="1"/>
          <p:nvPr/>
        </p:nvSpPr>
        <p:spPr>
          <a:xfrm>
            <a:off x="9620049" y="5977263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Оставить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их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кухне</a:t>
            </a:r>
            <a:r>
              <a:rPr lang="ru-RU" sz="2900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435" name="Google Shape;435;p39"/>
          <p:cNvSpPr txBox="1"/>
          <p:nvPr/>
        </p:nvSpPr>
        <p:spPr>
          <a:xfrm>
            <a:off x="9620049" y="5355161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Оставить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их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кровати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6" name="Google Shape;436;p39"/>
          <p:cNvSpPr txBox="1"/>
          <p:nvPr/>
        </p:nvSpPr>
        <p:spPr>
          <a:xfrm>
            <a:off x="9620049" y="4780923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Положить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копилку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37" name="Google Shape;437;p3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775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39"/>
          <p:cNvPicPr preferRelativeResize="0"/>
          <p:nvPr/>
        </p:nvPicPr>
        <p:blipFill rotWithShape="1">
          <a:blip r:embed="rId5">
            <a:alphaModFix/>
          </a:blip>
          <a:srcRect l="29125" t="15168" r="29266" b="19816"/>
          <a:stretch/>
        </p:blipFill>
        <p:spPr>
          <a:xfrm>
            <a:off x="4456726" y="5248283"/>
            <a:ext cx="2801324" cy="3062475"/>
          </a:xfrm>
          <a:prstGeom prst="rect">
            <a:avLst/>
          </a:prstGeom>
          <a:noFill/>
          <a:ln w="9525" cap="flat" cmpd="sng">
            <a:solidFill>
              <a:srgbClr val="9FC5E8"/>
            </a:solidFill>
            <a:prstDash val="dot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ьная выноска 11"/>
          <p:cNvSpPr/>
          <p:nvPr/>
        </p:nvSpPr>
        <p:spPr>
          <a:xfrm>
            <a:off x="3819415" y="1809751"/>
            <a:ext cx="9744185" cy="2000250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3" name="Google Shape;443;p40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40"/>
          <p:cNvSpPr txBox="1"/>
          <p:nvPr/>
        </p:nvSpPr>
        <p:spPr>
          <a:xfrm>
            <a:off x="4457700" y="2117379"/>
            <a:ext cx="164856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0" i="0" u="none" strike="noStrike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Как то я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стави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их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кровати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,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6" name="Google Shape;446;p40"/>
          <p:cNvSpPr txBox="1"/>
          <p:nvPr/>
        </p:nvSpPr>
        <p:spPr>
          <a:xfrm>
            <a:off x="3819415" y="2705594"/>
            <a:ext cx="11220000" cy="961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а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потом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просто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забыл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о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них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 Это плохая идея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8" name="Google Shape;448;p40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40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 dirty="0" err="1" smtClean="0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</a:t>
            </a:r>
            <a:r>
              <a:rPr lang="en-US" sz="3150" b="0" i="0" u="none" strike="noStrike" cap="none" dirty="0" smtClean="0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3150" b="0" i="0" u="none" strike="noStrike" cap="none" dirty="0" err="1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вопрос</a:t>
            </a:r>
            <a:endParaRPr dirty="0"/>
          </a:p>
        </p:txBody>
      </p:sp>
      <p:pic>
        <p:nvPicPr>
          <p:cNvPr id="450" name="Google Shape;450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13467" y="4961572"/>
            <a:ext cx="3668383" cy="35998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8468007" y="399652"/>
            <a:ext cx="2552302" cy="1189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9000"/>
              </a:lnSpc>
            </a:pPr>
            <a:r>
              <a:rPr lang="ru-RU" sz="7200" dirty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Среда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775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ьная выноска 11"/>
          <p:cNvSpPr/>
          <p:nvPr/>
        </p:nvSpPr>
        <p:spPr>
          <a:xfrm>
            <a:off x="3143251" y="1725530"/>
            <a:ext cx="11144250" cy="2198769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5" name="Google Shape;455;p41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95021" y="5277801"/>
            <a:ext cx="3241637" cy="328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41"/>
          <p:cNvSpPr txBox="1"/>
          <p:nvPr/>
        </p:nvSpPr>
        <p:spPr>
          <a:xfrm>
            <a:off x="2883717" y="1676878"/>
            <a:ext cx="11663318" cy="2077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Оставить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их на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кухне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Но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кот играл и уронил их на пол. Так они и остались за холодильником.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1" name="Google Shape;461;p41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41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sp>
        <p:nvSpPr>
          <p:cNvPr id="2" name="Прямоугольник 1"/>
          <p:cNvSpPr/>
          <p:nvPr/>
        </p:nvSpPr>
        <p:spPr>
          <a:xfrm>
            <a:off x="8502432" y="609202"/>
            <a:ext cx="2552302" cy="1189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9000"/>
              </a:lnSpc>
            </a:pPr>
            <a:r>
              <a:rPr lang="ru-RU" sz="7200" dirty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Среда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5728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3819415" y="1809751"/>
            <a:ext cx="9744185" cy="2000250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7" name="Google Shape;467;p42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2"/>
          <p:cNvSpPr txBox="1"/>
          <p:nvPr/>
        </p:nvSpPr>
        <p:spPr>
          <a:xfrm>
            <a:off x="5029200" y="2058726"/>
            <a:ext cx="8736805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5000"/>
              </a:lnSpc>
            </a:pPr>
            <a:r>
              <a:rPr lang="ru-RU" sz="3200" b="0" i="0" u="none" strike="noStrike" cap="none" dirty="0" smtClean="0">
                <a:solidFill>
                  <a:srgbClr val="0000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6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 наконец я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</a:t>
            </a:r>
            <a:r>
              <a:rPr lang="en-US" sz="360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оложи</a:t>
            </a:r>
            <a:r>
              <a:rPr lang="ru-RU" sz="36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</a:t>
            </a:r>
            <a:r>
              <a:rPr lang="en-US" sz="36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6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в </a:t>
            </a:r>
            <a:r>
              <a:rPr lang="en-US" sz="360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копилку</a:t>
            </a:r>
            <a:r>
              <a:rPr lang="ru-RU" sz="360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Ура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в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целости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и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сохранности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" name="Google Shape;471;p42"/>
          <p:cNvSpPr txBox="1"/>
          <p:nvPr/>
        </p:nvSpPr>
        <p:spPr>
          <a:xfrm>
            <a:off x="6419850" y="239832"/>
            <a:ext cx="6793235" cy="67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>
                <a:solidFill>
                  <a:srgbClr val="28A04D"/>
                </a:solidFill>
                <a:latin typeface="Rasa"/>
                <a:ea typeface="Rasa"/>
                <a:cs typeface="Rasa"/>
                <a:sym typeface="Rasa"/>
              </a:rPr>
              <a:t>Среда</a:t>
            </a:r>
            <a:endParaRPr dirty="0"/>
          </a:p>
        </p:txBody>
      </p:sp>
      <p:sp>
        <p:nvSpPr>
          <p:cNvPr id="472" name="Google Shape;472;p42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42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474" name="Google Shape;474;p4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09684" y="5277802"/>
            <a:ext cx="3348315" cy="3454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77529" y="1503300"/>
            <a:ext cx="4196400" cy="438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8519" y="3725227"/>
            <a:ext cx="15716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https://avatars.mds.yandex.net/get-zen_doc/1590219/pub_5e2ed64afe289100b035f6e5_5e2edb76ba281e00ae0d2a61/scale_1200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370" b="8737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5048536"/>
            <a:ext cx="4686300" cy="436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3113999" y="990240"/>
            <a:ext cx="13958800" cy="3038128"/>
          </a:xfrm>
          <a:prstGeom prst="wedgeEllipseCallout">
            <a:avLst>
              <a:gd name="adj1" fmla="val -52191"/>
              <a:gd name="adj2" fmla="val 178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9" name="Google Shape;479;p43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43"/>
          <p:cNvSpPr txBox="1"/>
          <p:nvPr/>
        </p:nvSpPr>
        <p:spPr>
          <a:xfrm>
            <a:off x="4118871" y="1541635"/>
            <a:ext cx="12344400" cy="1935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 каждый день берег свои монетки и откладывал по 50 коп. В ч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етверг у меня  было 2 руб. Но как и все дети я  люблю сладкое. Мне так захотелось шоколадное яйцо</a:t>
            </a:r>
            <a:endParaRPr sz="32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" name="Google Shape;481;p43"/>
          <p:cNvSpPr txBox="1"/>
          <p:nvPr/>
        </p:nvSpPr>
        <p:spPr>
          <a:xfrm>
            <a:off x="7181849" y="-1948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 smtClean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Четверг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Google Shape;482;p43"/>
          <p:cNvSpPr txBox="1"/>
          <p:nvPr/>
        </p:nvSpPr>
        <p:spPr>
          <a:xfrm>
            <a:off x="8762771" y="3969206"/>
            <a:ext cx="77005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Что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 smtClean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лучше</a:t>
            </a:r>
            <a:r>
              <a:rPr lang="en-US" sz="3600" b="0" i="0" u="none" strike="noStrike" cap="none" dirty="0" smtClean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делать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с </a:t>
            </a:r>
            <a:r>
              <a:rPr lang="en-US" sz="3600" b="0" i="0" u="none" strike="noStrike" cap="none" dirty="0" err="1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деньгами</a:t>
            </a:r>
            <a:r>
              <a:rPr lang="en-US" sz="3600" b="0" i="0" u="none" strike="noStrike" cap="none" dirty="0">
                <a:solidFill>
                  <a:schemeClr val="bg2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?</a:t>
            </a:r>
            <a:endParaRPr sz="3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3" name="Google Shape;483;p43"/>
          <p:cNvSpPr txBox="1"/>
          <p:nvPr/>
        </p:nvSpPr>
        <p:spPr>
          <a:xfrm>
            <a:off x="8972349" y="6741151"/>
            <a:ext cx="77004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Положи</a:t>
            </a:r>
            <a:r>
              <a:rPr lang="ru-RU" sz="2900" b="0" i="0" u="none" strike="noStrike" cap="none" dirty="0" err="1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ть</a:t>
            </a:r>
            <a:r>
              <a:rPr lang="en-US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копилку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4" name="Google Shape;484;p43"/>
          <p:cNvSpPr txBox="1"/>
          <p:nvPr/>
        </p:nvSpPr>
        <p:spPr>
          <a:xfrm>
            <a:off x="8972349" y="5985083"/>
            <a:ext cx="77004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Лучше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спря</a:t>
            </a:r>
            <a:r>
              <a:rPr lang="ru-RU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тать</a:t>
            </a:r>
            <a:r>
              <a:rPr lang="en-US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деньги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книжку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!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5" name="Google Shape;485;p43"/>
          <p:cNvSpPr txBox="1"/>
          <p:nvPr/>
        </p:nvSpPr>
        <p:spPr>
          <a:xfrm>
            <a:off x="8972349" y="4686119"/>
            <a:ext cx="7700400" cy="1250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Купить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шоколадное</a:t>
            </a:r>
            <a:r>
              <a:rPr lang="en-US" sz="2900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яйцо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на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накопленные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6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2</a:t>
            </a:r>
            <a:r>
              <a:rPr lang="ru-RU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рубл</a:t>
            </a:r>
            <a:r>
              <a:rPr lang="ru-RU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я</a:t>
            </a:r>
            <a:r>
              <a:rPr lang="en-US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. 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86" name="Google Shape;486;p43"/>
          <p:cNvPicPr preferRelativeResize="0"/>
          <p:nvPr/>
        </p:nvPicPr>
        <p:blipFill rotWithShape="1">
          <a:blip r:embed="rId4">
            <a:alphaModFix amt="80000"/>
          </a:blip>
          <a:srcRect l="31400" r="32487"/>
          <a:stretch/>
        </p:blipFill>
        <p:spPr>
          <a:xfrm>
            <a:off x="3883621" y="5005575"/>
            <a:ext cx="2710750" cy="347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37;p39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-412100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3113999" y="990240"/>
            <a:ext cx="13958800" cy="3038128"/>
          </a:xfrm>
          <a:prstGeom prst="wedgeEllipseCallout">
            <a:avLst>
              <a:gd name="adj1" fmla="val -52191"/>
              <a:gd name="adj2" fmla="val 178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1" name="Google Shape;491;p44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44"/>
          <p:cNvSpPr txBox="1"/>
          <p:nvPr/>
        </p:nvSpPr>
        <p:spPr>
          <a:xfrm>
            <a:off x="4354212" y="1694009"/>
            <a:ext cx="16485600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Купить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шоколадное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яйцо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накопленные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монетки!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4" name="Google Shape;494;p44"/>
          <p:cNvSpPr txBox="1"/>
          <p:nvPr/>
        </p:nvSpPr>
        <p:spPr>
          <a:xfrm>
            <a:off x="4354212" y="2282401"/>
            <a:ext cx="11220000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Если бы я купил шоколадное яйцо , то потратил бы 2 монеты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Это плохая идея. Шоколад бы растаял а монет больше не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т.</a:t>
            </a: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6" name="Google Shape;496;p44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44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498" name="Google Shape;498;p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32182" y="4629150"/>
            <a:ext cx="3773517" cy="3550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775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739850" y="-19448"/>
            <a:ext cx="3284874" cy="1189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9000"/>
              </a:lnSpc>
            </a:pPr>
            <a:r>
              <a:rPr lang="ru-RU" sz="7200" dirty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Четверг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ьная выноска 11"/>
          <p:cNvSpPr/>
          <p:nvPr/>
        </p:nvSpPr>
        <p:spPr>
          <a:xfrm>
            <a:off x="3113999" y="990240"/>
            <a:ext cx="13958800" cy="3038128"/>
          </a:xfrm>
          <a:prstGeom prst="wedgeEllipseCallout">
            <a:avLst>
              <a:gd name="adj1" fmla="val -52191"/>
              <a:gd name="adj2" fmla="val 178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3" name="Google Shape;503;p45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45"/>
          <p:cNvSpPr txBox="1"/>
          <p:nvPr/>
        </p:nvSpPr>
        <p:spPr>
          <a:xfrm>
            <a:off x="5175283" y="1320599"/>
            <a:ext cx="12557949" cy="2077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Лучше спрячу монеты в книжку!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Однажды я спрятал деньги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И так увлекся сказками, что про деньги  забыл, а книжку сдал в библиотеку.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8" name="Google Shape;508;p45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45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510" name="Google Shape;510;p4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49713" y="4286251"/>
            <a:ext cx="3747088" cy="365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775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496801" y="-398"/>
            <a:ext cx="3284874" cy="11892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9000"/>
              </a:lnSpc>
            </a:pPr>
            <a:r>
              <a:rPr lang="ru-RU" sz="7200" dirty="0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Четверг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ds05.infourok.ru/uploads/ex/0e1f/000fd916-4fb94bf2/hello_html_m2b1b1d8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458" y="4687689"/>
            <a:ext cx="6096000" cy="427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ьная выноска 10"/>
          <p:cNvSpPr/>
          <p:nvPr/>
        </p:nvSpPr>
        <p:spPr>
          <a:xfrm>
            <a:off x="3113999" y="1466850"/>
            <a:ext cx="13958800" cy="1931241"/>
          </a:xfrm>
          <a:prstGeom prst="wedgeEllipseCallout">
            <a:avLst>
              <a:gd name="adj1" fmla="val -52191"/>
              <a:gd name="adj2" fmla="val 1781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5" name="Google Shape;515;p46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46"/>
          <p:cNvSpPr txBox="1"/>
          <p:nvPr/>
        </p:nvSpPr>
        <p:spPr>
          <a:xfrm>
            <a:off x="5054981" y="1778334"/>
            <a:ext cx="9479587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sz="3600" b="0" i="0" u="none" strike="noStrike" cap="none" dirty="0" smtClean="0">
                <a:solidFill>
                  <a:srgbClr val="0000FF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b="0" i="0" u="none" strike="noStrike" cap="none" dirty="0" smtClean="0">
                <a:solidFill>
                  <a:srgbClr val="0000FF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 н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аконец  я п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оложи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деньги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в </a:t>
            </a:r>
            <a:r>
              <a:rPr lang="en-US" sz="36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копилку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</a:p>
          <a:p>
            <a:pPr lvl="0">
              <a:lnSpc>
                <a:spcPct val="125000"/>
              </a:lnSpc>
            </a:pP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Отличный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выбор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сохранил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2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рубл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я</a:t>
            </a:r>
            <a:r>
              <a:rPr lang="en-US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Google Shape;519;p46"/>
          <p:cNvSpPr txBox="1"/>
          <p:nvPr/>
        </p:nvSpPr>
        <p:spPr>
          <a:xfrm>
            <a:off x="6743700" y="175762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Четверг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0" name="Google Shape;520;p46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46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522" name="Google Shape;522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09684" y="4961572"/>
            <a:ext cx="3881716" cy="324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77529" y="1207341"/>
            <a:ext cx="4196400" cy="43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18;p46"/>
          <p:cNvSpPr txBox="1"/>
          <p:nvPr/>
        </p:nvSpPr>
        <p:spPr>
          <a:xfrm>
            <a:off x="6139817" y="2641480"/>
            <a:ext cx="11220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00" y="3487102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https://avatars.mds.yandex.net/get-zen_doc/1590219/pub_5e2ed64afe289100b035f6e5_5e2edb76ba281e00ae0d2a61/scale_1200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370" b="8737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5048536"/>
            <a:ext cx="4686300" cy="436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58333E-6 1.11111E-6 L 0.00209 0.1946 L 0.00235 0.2463 L 0.00217 0.24074 " pathEditMode="relative" rAng="0" ptsTypes="AAAA">
                                      <p:cBhvr>
                                        <p:cTn id="6" dur="4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" y="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ьная выноска 12"/>
          <p:cNvSpPr/>
          <p:nvPr/>
        </p:nvSpPr>
        <p:spPr>
          <a:xfrm>
            <a:off x="3067050" y="1181100"/>
            <a:ext cx="12630150" cy="3543707"/>
          </a:xfrm>
          <a:prstGeom prst="wedgeEllipseCallout">
            <a:avLst>
              <a:gd name="adj1" fmla="val -50703"/>
              <a:gd name="adj2" fmla="val 290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7" name="Google Shape;527;p47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47"/>
          <p:cNvSpPr txBox="1"/>
          <p:nvPr/>
        </p:nvSpPr>
        <p:spPr>
          <a:xfrm>
            <a:off x="4610100" y="1676878"/>
            <a:ext cx="11334750" cy="2491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У</a:t>
            </a:r>
            <a:r>
              <a:rPr lang="ru-RU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ра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 У меня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день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рождения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Я жду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д</a:t>
            </a:r>
            <a:r>
              <a:rPr lang="en-US" sz="3200" b="0" i="0" u="none" strike="noStrike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руз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ей, это  повод для большого веселья и игр.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Мне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подарили</a:t>
            </a:r>
            <a:r>
              <a:rPr lang="en-US" sz="3200" b="0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монет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у</a:t>
            </a:r>
            <a:r>
              <a:rPr lang="en-US" sz="32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тогда я решил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эконимить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.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 этом  поможет приложение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сберкидс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1" name="Google Shape;531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72800" y="0"/>
            <a:ext cx="7315200" cy="987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4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26131" y="5147800"/>
            <a:ext cx="2844356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47"/>
          <p:cNvSpPr txBox="1"/>
          <p:nvPr/>
        </p:nvSpPr>
        <p:spPr>
          <a:xfrm>
            <a:off x="6170287" y="311277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Пятница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6" name="Google Shape;536;p47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-361950" y="1494996"/>
            <a:ext cx="4480821" cy="4255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6309850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s://akket.com/wp-content/uploads/2018/09/Sberbank-sberkids-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1468" y="4848683"/>
            <a:ext cx="2651082" cy="471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1.66667E-6 -2.96296E-6 L 0.15 0.01111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ьная выноска 8"/>
          <p:cNvSpPr/>
          <p:nvPr/>
        </p:nvSpPr>
        <p:spPr>
          <a:xfrm>
            <a:off x="3371850" y="-27418"/>
            <a:ext cx="10904556" cy="2427717"/>
          </a:xfrm>
          <a:prstGeom prst="wedgeEllipseCallout">
            <a:avLst>
              <a:gd name="adj1" fmla="val -51404"/>
              <a:gd name="adj2" fmla="val 2820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75156" y="524720"/>
            <a:ext cx="9574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Сперва книга познакомила меня с человеком труда! 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oogle Shape;8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49967"/>
            <a:ext cx="4133850" cy="356003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81100" y="3978414"/>
            <a:ext cx="171187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посмотрим на карточки . Кем трудятся, изображенные на них люди?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thumbs.dreamstime.com/b/%D1%88%D0%B0%D1%80%D0%B6-%D0%BE%D0%BA%D1%82%D0%BE%D1%80-%D0%B5%D1%80%D0%B6%D0%B0-%D0%BF%D1%83%D1%81%D1%82%D0%BE%D0%B9-%D0%B7%D0%BD%D0%B0%D0%BA-558425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99" y="4686300"/>
            <a:ext cx="3260051" cy="485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pinimg.com/originals/b6/e0/13/b6e013e8922d02d6450059a17713296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299" y="4637978"/>
            <a:ext cx="3260051" cy="490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ds05.infourok.ru/uploads/ex/0b96/0010c0ed-9e021690/hello_html_m69e9621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47906"/>
          <a:stretch/>
        </p:blipFill>
        <p:spPr bwMode="auto">
          <a:xfrm>
            <a:off x="9524999" y="4637978"/>
            <a:ext cx="3238499" cy="490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bipbap.ru/wp-content/uploads/2020/03/ffff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0" t="4159" r="6743"/>
          <a:stretch/>
        </p:blipFill>
        <p:spPr bwMode="auto">
          <a:xfrm>
            <a:off x="14097000" y="4686300"/>
            <a:ext cx="3162300" cy="490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36924" y="9517559"/>
            <a:ext cx="3260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7299" y="9556343"/>
            <a:ext cx="32600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40494" y="9517559"/>
            <a:ext cx="3023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721984" y="9581227"/>
            <a:ext cx="2480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38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Google Shape;565;p50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06569" y="7640076"/>
            <a:ext cx="2004840" cy="605097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50"/>
          <p:cNvSpPr txBox="1"/>
          <p:nvPr/>
        </p:nvSpPr>
        <p:spPr>
          <a:xfrm>
            <a:off x="1351833" y="1888735"/>
            <a:ext cx="8008350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3200" dirty="0" smtClean="0">
              <a:solidFill>
                <a:srgbClr val="0000FF"/>
              </a:solidFill>
              <a:latin typeface="Rasa"/>
              <a:ea typeface="Rasa"/>
              <a:cs typeface="Rasa"/>
              <a:sym typeface="Rasa"/>
            </a:endParaRPr>
          </a:p>
          <a:p>
            <a:pPr lvl="0" algn="ctr">
              <a:lnSpc>
                <a:spcPct val="125000"/>
              </a:lnSpc>
            </a:pP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Сберкидс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- специальная детская карта. Она  позволяет экономить и копить!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Хороший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выбор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ea typeface="Rasa"/>
              <a:cs typeface="Times New Roman" panose="02020603050405020304" pitchFamily="18" charset="0"/>
              <a:sym typeface="Rasa"/>
            </a:endParaRPr>
          </a:p>
        </p:txBody>
      </p:sp>
      <p:sp>
        <p:nvSpPr>
          <p:cNvPr id="568" name="Google Shape;568;p50"/>
          <p:cNvSpPr txBox="1"/>
          <p:nvPr/>
        </p:nvSpPr>
        <p:spPr>
          <a:xfrm>
            <a:off x="1185167" y="4177642"/>
            <a:ext cx="11220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0" i="0" u="none" strike="noStrike" cap="none" dirty="0" smtClean="0">
                <a:solidFill>
                  <a:srgbClr val="4A4A4B"/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dirty="0"/>
          </a:p>
        </p:txBody>
      </p:sp>
      <p:sp>
        <p:nvSpPr>
          <p:cNvPr id="569" name="Google Shape;569;p50"/>
          <p:cNvSpPr txBox="1"/>
          <p:nvPr/>
        </p:nvSpPr>
        <p:spPr>
          <a:xfrm>
            <a:off x="6457950" y="315356"/>
            <a:ext cx="6793235" cy="1096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0" i="0" u="none" strike="noStrike" cap="none" dirty="0" err="1">
                <a:solidFill>
                  <a:srgbClr val="28A04D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Пятница</a:t>
            </a:r>
            <a:endParaRPr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0" name="Google Shape;570;p50"/>
          <p:cNvSpPr txBox="1"/>
          <p:nvPr/>
        </p:nvSpPr>
        <p:spPr>
          <a:xfrm>
            <a:off x="9139238" y="4961572"/>
            <a:ext cx="9525" cy="316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50"/>
          <p:cNvSpPr txBox="1"/>
          <p:nvPr/>
        </p:nvSpPr>
        <p:spPr>
          <a:xfrm>
            <a:off x="13766006" y="8411012"/>
            <a:ext cx="3758505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6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 b="0" i="0" u="none" strike="noStrike" cap="none">
                <a:solidFill>
                  <a:srgbClr val="000000"/>
                </a:solidFill>
                <a:latin typeface="Rasa"/>
                <a:ea typeface="Rasa"/>
                <a:cs typeface="Rasa"/>
                <a:sym typeface="Rasa"/>
              </a:rPr>
              <a:t>следующий вопрос</a:t>
            </a:r>
            <a:endParaRPr/>
          </a:p>
        </p:txBody>
      </p:sp>
      <p:pic>
        <p:nvPicPr>
          <p:cNvPr id="572" name="Google Shape;572;p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51833" y="5934978"/>
            <a:ext cx="3696415" cy="3024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5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15075" y="2057400"/>
            <a:ext cx="7048875" cy="412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51"/>
          <p:cNvPicPr preferRelativeResize="0"/>
          <p:nvPr/>
        </p:nvPicPr>
        <p:blipFill rotWithShape="1">
          <a:blip r:embed="rId3">
            <a:alphaModFix/>
          </a:blip>
          <a:srcRect t="19627"/>
          <a:stretch/>
        </p:blipFill>
        <p:spPr>
          <a:xfrm>
            <a:off x="3541302" y="1028700"/>
            <a:ext cx="12081811" cy="7750635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51"/>
          <p:cNvSpPr txBox="1"/>
          <p:nvPr/>
        </p:nvSpPr>
        <p:spPr>
          <a:xfrm>
            <a:off x="5599144" y="3443374"/>
            <a:ext cx="7637100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Сколько</a:t>
            </a:r>
            <a:r>
              <a:rPr lang="en-US" sz="5000" b="0" i="0" u="none" strike="noStrike" cap="none" dirty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5000" b="0" i="0" u="none" strike="noStrike" cap="none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денег</a:t>
            </a:r>
            <a:r>
              <a:rPr lang="en-US" sz="5000" b="0" i="0" u="none" strike="noStrike" cap="none" dirty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5000" b="0" i="0" u="none" strike="noStrike" cap="none" dirty="0" err="1" smtClean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накопил</a:t>
            </a:r>
            <a:r>
              <a:rPr lang="en-US" sz="5000" b="0" i="0" u="none" strike="noStrike" cap="none" dirty="0" smtClean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5000" b="0" i="0" u="none" strike="noStrike" cap="none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Л</a:t>
            </a:r>
            <a:r>
              <a:rPr lang="en-US" sz="5000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уша</a:t>
            </a:r>
            <a:r>
              <a:rPr lang="en-US" sz="5000" b="0" i="0" u="none" strike="noStrike" cap="none" dirty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 в </a:t>
            </a:r>
            <a:r>
              <a:rPr lang="en-US" sz="5000" b="0" i="0" u="none" strike="noStrike" cap="none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конце</a:t>
            </a:r>
            <a:r>
              <a:rPr lang="en-US" sz="5000" b="0" i="0" u="none" strike="noStrike" cap="none" dirty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5000" b="0" i="0" u="none" strike="noStrike" cap="none" dirty="0" err="1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недели</a:t>
            </a:r>
            <a:r>
              <a:rPr lang="en-US" sz="5000" b="0" i="0" u="none" strike="noStrike" cap="none" dirty="0">
                <a:solidFill>
                  <a:srgbClr val="FFFFFF"/>
                </a:solidFill>
                <a:latin typeface="Rasa"/>
                <a:ea typeface="Rasa"/>
                <a:cs typeface="Rasa"/>
                <a:sym typeface="Rasa"/>
              </a:rPr>
              <a:t>?</a:t>
            </a:r>
            <a:endParaRPr dirty="0"/>
          </a:p>
        </p:txBody>
      </p:sp>
      <p:sp>
        <p:nvSpPr>
          <p:cNvPr id="583" name="Google Shape;583;p51"/>
          <p:cNvSpPr txBox="1"/>
          <p:nvPr/>
        </p:nvSpPr>
        <p:spPr>
          <a:xfrm>
            <a:off x="7829550" y="5444325"/>
            <a:ext cx="4089950" cy="1184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500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65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 </a:t>
            </a:r>
            <a:r>
              <a:rPr lang="en-US" sz="6500" b="1" dirty="0" err="1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руб</a:t>
            </a:r>
            <a:r>
              <a:rPr lang="ru-RU" sz="65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лей</a:t>
            </a:r>
            <a:endParaRPr sz="6500" b="1" dirty="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26" name="Picture 2" descr="https://st.depositphotos.com/1724125/1253/v/950/depositphotos_12539504-stock-illustration-cartoon-coin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957" l="0" r="989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800" y="0"/>
            <a:ext cx="2825718" cy="229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27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0" y="8483839"/>
            <a:ext cx="18421349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6300" y="6052384"/>
            <a:ext cx="5698352" cy="355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96850" y="4566485"/>
            <a:ext cx="5000493" cy="50413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19101" y="742950"/>
            <a:ext cx="17621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наш Луша осуществил свою мечту.  Луша прочитал  книгу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страницам неизведанной страны экономики».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Узнал новые профессии, Научился считать, экономить, беречь и купил себе  городской велосипед за 12 руб.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oogle Shape;697;p61"/>
          <p:cNvGrpSpPr/>
          <p:nvPr/>
        </p:nvGrpSpPr>
        <p:grpSpPr>
          <a:xfrm>
            <a:off x="5740543" y="2806402"/>
            <a:ext cx="8107677" cy="4280735"/>
            <a:chOff x="0" y="0"/>
            <a:chExt cx="21640799" cy="10031591"/>
          </a:xfrm>
        </p:grpSpPr>
        <p:pic>
          <p:nvPicPr>
            <p:cNvPr id="7" name="Google Shape;698;p6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0" y="0"/>
              <a:ext cx="12568052" cy="10031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699;p6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072748" y="0"/>
              <a:ext cx="12568052" cy="1003159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5981698" y="3115498"/>
            <a:ext cx="7866521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родители! Воспитание экономически грамотный детей – это модно, актуально и современно!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Формируя знания финансовой грамотности, ваши дети могут рассчитывать на благополучное и независимое будущее.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77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-0.10926 L 0.63854 0.13889 L 0.65209 0.13889 " pathEditMode="relative" rAng="0" ptsTypes="AAA">
                                      <p:cBhvr>
                                        <p:cTn id="6" dur="37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9" name="Google Shape;709;p62"/>
          <p:cNvGrpSpPr/>
          <p:nvPr/>
        </p:nvGrpSpPr>
        <p:grpSpPr>
          <a:xfrm>
            <a:off x="822957" y="1734607"/>
            <a:ext cx="16230599" cy="7523693"/>
            <a:chOff x="0" y="0"/>
            <a:chExt cx="21640799" cy="10031591"/>
          </a:xfrm>
        </p:grpSpPr>
        <p:pic>
          <p:nvPicPr>
            <p:cNvPr id="710" name="Google Shape;710;p6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0"/>
              <a:ext cx="12568052" cy="10031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1" name="Google Shape;711;p6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72748" y="0"/>
              <a:ext cx="12568052" cy="1003159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2" name="Google Shape;712;p62"/>
          <p:cNvGrpSpPr/>
          <p:nvPr/>
        </p:nvGrpSpPr>
        <p:grpSpPr>
          <a:xfrm>
            <a:off x="1542089" y="2406535"/>
            <a:ext cx="11756281" cy="1448459"/>
            <a:chOff x="0" y="-19050"/>
            <a:chExt cx="15675043" cy="1931279"/>
          </a:xfrm>
        </p:grpSpPr>
        <p:sp>
          <p:nvSpPr>
            <p:cNvPr id="713" name="Google Shape;713;p62"/>
            <p:cNvSpPr txBox="1"/>
            <p:nvPr/>
          </p:nvSpPr>
          <p:spPr>
            <a:xfrm>
              <a:off x="0" y="-19050"/>
              <a:ext cx="15675043" cy="12201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899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997" b="0" i="0" u="none" strike="noStrike" cap="none" dirty="0" err="1">
                  <a:solidFill>
                    <a:srgbClr val="009146"/>
                  </a:solidFill>
                  <a:latin typeface="Rasa"/>
                  <a:ea typeface="Rasa"/>
                  <a:cs typeface="Rasa"/>
                  <a:sym typeface="Rasa"/>
                </a:rPr>
                <a:t>Блиц-опрос</a:t>
              </a:r>
              <a:endParaRPr dirty="0"/>
            </a:p>
          </p:txBody>
        </p:sp>
        <p:sp>
          <p:nvSpPr>
            <p:cNvPr id="714" name="Google Shape;714;p62"/>
            <p:cNvSpPr txBox="1"/>
            <p:nvPr/>
          </p:nvSpPr>
          <p:spPr>
            <a:xfrm>
              <a:off x="0" y="1257967"/>
              <a:ext cx="14456823" cy="654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225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5" name="Google Shape;715;p62"/>
          <p:cNvSpPr txBox="1"/>
          <p:nvPr/>
        </p:nvSpPr>
        <p:spPr>
          <a:xfrm>
            <a:off x="1542089" y="3611209"/>
            <a:ext cx="11756281" cy="4653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13056" lvl="1">
              <a:lnSpc>
                <a:spcPct val="139965"/>
              </a:lnSpc>
              <a:buClr>
                <a:srgbClr val="4A4A4B"/>
              </a:buClr>
              <a:buSzPts val="2900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1)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С какими профессиями нас познакомил Луша?.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Перечислите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!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3056" marR="0" lvl="1" algn="l" rtl="0">
              <a:lnSpc>
                <a:spcPct val="139965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2</a:t>
            </a: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)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У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Л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уши осталось что то в кошелке после покупки велосипеда?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3056" marR="0" lvl="1" algn="l" rtl="0">
              <a:lnSpc>
                <a:spcPct val="139965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</a:pPr>
            <a:r>
              <a:rPr lang="ru-RU" sz="3600" b="0" i="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3)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Как Луша научился экономить? </a:t>
            </a:r>
            <a:endParaRPr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3056" marR="0" lvl="1" algn="l" rtl="0">
              <a:lnSpc>
                <a:spcPct val="139965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</a:pP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" name="Google Shape;722;p63"/>
          <p:cNvPicPr preferRelativeResize="0"/>
          <p:nvPr/>
        </p:nvPicPr>
        <p:blipFill rotWithShape="1">
          <a:blip r:embed="rId3">
            <a:alphaModFix/>
          </a:blip>
          <a:srcRect l="2806" r="2631" b="58484"/>
          <a:stretch/>
        </p:blipFill>
        <p:spPr>
          <a:xfrm>
            <a:off x="-26437" y="8881271"/>
            <a:ext cx="18374713" cy="1642735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63"/>
          <p:cNvSpPr txBox="1"/>
          <p:nvPr/>
        </p:nvSpPr>
        <p:spPr>
          <a:xfrm>
            <a:off x="5823154" y="6131595"/>
            <a:ext cx="7447322" cy="346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94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" name="Google Shape;697;p61"/>
          <p:cNvGrpSpPr/>
          <p:nvPr/>
        </p:nvGrpSpPr>
        <p:grpSpPr>
          <a:xfrm>
            <a:off x="5221710" y="1850860"/>
            <a:ext cx="8335618" cy="4280735"/>
            <a:chOff x="0" y="0"/>
            <a:chExt cx="22249213" cy="10031591"/>
          </a:xfrm>
        </p:grpSpPr>
        <p:pic>
          <p:nvPicPr>
            <p:cNvPr id="8" name="Google Shape;698;p6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22249213" cy="10031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699;p6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72748" y="0"/>
              <a:ext cx="12568052" cy="1003159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6494335" y="650531"/>
            <a:ext cx="5925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играя!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25215" y="2263973"/>
            <a:ext cx="85534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Поздравляем всех юных финансистов, а также их родителей!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дальнейших успехов</a:t>
            </a:r>
          </a:p>
          <a:p>
            <a:pPr algn="ctr"/>
            <a:r>
              <a:rPr lang="ru-RU" sz="400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в знакомой уже для вас науке «Экономика»! 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Google Shape;437;p39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03521" y="4287723"/>
            <a:ext cx="4196400" cy="438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6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8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52425" y="-107021"/>
            <a:ext cx="3105150" cy="3159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cdn1.vectorstock.com/i/1000x1000/23/00/male-baker-holding-loaf-vector-204623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1"/>
          <a:stretch/>
        </p:blipFill>
        <p:spPr bwMode="auto">
          <a:xfrm>
            <a:off x="10772144" y="2339257"/>
            <a:ext cx="2762250" cy="394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3.depositphotos.com/7843760/15525/v/950/depositphotos_155257424-stock-illustration-cartoon-young-farmer-holding-rak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r="10725"/>
          <a:stretch/>
        </p:blipFill>
        <p:spPr bwMode="auto">
          <a:xfrm>
            <a:off x="14626881" y="2274529"/>
            <a:ext cx="2883594" cy="40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mage.freepik.com/free-vector/cartoon-happy-carpenter_29190-37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619" y="2233982"/>
            <a:ext cx="2669092" cy="398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788379/feb39e5f-0d18-4c18-b7f9-3b3645070805/s1200?webp=fals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856679" y="2274529"/>
            <a:ext cx="2864322" cy="394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-fotki.yandex.ru/get/5903/routir.58/0_4e049_dbfa30f8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619" y="6419850"/>
            <a:ext cx="276225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gorod-buketov.ru/wp-content/uploads/2017/05/2410-Korzina-s-ovoshtami-%E2%84%964-1024x9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7797" y="6456106"/>
            <a:ext cx="2910945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royal-karaoke.ru/file/2017/12/14/04hlebkorzin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769" y="6559235"/>
            <a:ext cx="3019819" cy="381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1.labirint.ru/books/638582/scrn_big_0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91" y="6598981"/>
            <a:ext cx="3003899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вальная выноска 24"/>
          <p:cNvSpPr/>
          <p:nvPr/>
        </p:nvSpPr>
        <p:spPr>
          <a:xfrm>
            <a:off x="3162300" y="-457200"/>
            <a:ext cx="15506700" cy="3086100"/>
          </a:xfrm>
          <a:prstGeom prst="wedgeEllipseCallout">
            <a:avLst>
              <a:gd name="adj1" fmla="val -49907"/>
              <a:gd name="adj2" fmla="val 3034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 является продукт. Продукт  - полезная и нужная вещь, предмет, изделие.  Ребята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давайте определим какой продукт производит человек труда.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8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51495" y="5964967"/>
            <a:ext cx="3105150" cy="3159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cdn1.vectorstock.com/i/1000x1000/23/00/male-baker-holding-loaf-vector-204623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1"/>
          <a:stretch/>
        </p:blipFill>
        <p:spPr bwMode="auto">
          <a:xfrm>
            <a:off x="14654215" y="0"/>
            <a:ext cx="2762250" cy="401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t3.depositphotos.com/7843760/15525/v/950/depositphotos_155257424-stock-illustration-cartoon-young-farmer-holding-rak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r="10725"/>
          <a:stretch/>
        </p:blipFill>
        <p:spPr bwMode="auto">
          <a:xfrm>
            <a:off x="10725150" y="0"/>
            <a:ext cx="2883594" cy="40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mage.freepik.com/free-vector/cartoon-happy-carpenter_29190-37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030" y="0"/>
            <a:ext cx="2669092" cy="398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788379/feb39e5f-0d18-4c18-b7f9-3b3645070805/s1200?webp=fals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651583" y="0"/>
            <a:ext cx="2864322" cy="40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-fotki.yandex.ru/get/5903/routir.58/0_4e049_dbfa30f8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655" y="5543550"/>
            <a:ext cx="276225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gorod-buketov.ru/wp-content/uploads/2017/05/2410-Korzina-s-ovoshtami-%E2%84%964-1024x9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7798" y="5372100"/>
            <a:ext cx="2910945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royal-karaoke.ru/file/2017/12/14/04hlebkorzin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430" y="5455158"/>
            <a:ext cx="3019819" cy="381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1.labirint.ru/books/638582/scrn_big_0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626" y="5455158"/>
            <a:ext cx="3003899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низ 12"/>
          <p:cNvSpPr/>
          <p:nvPr/>
        </p:nvSpPr>
        <p:spPr>
          <a:xfrm>
            <a:off x="8046525" y="3986583"/>
            <a:ext cx="484632" cy="1506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11910954" y="4010765"/>
            <a:ext cx="484632" cy="14824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15793024" y="4010766"/>
            <a:ext cx="484632" cy="1459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3841428" y="4010765"/>
            <a:ext cx="484632" cy="1506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33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59074 L 0.00417 0.01111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3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111E-6 -2.59259E-6 L 0.00833 -0.60185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3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ьная выноска 5"/>
          <p:cNvSpPr/>
          <p:nvPr/>
        </p:nvSpPr>
        <p:spPr>
          <a:xfrm>
            <a:off x="3390900" y="-263187"/>
            <a:ext cx="15544800" cy="3569612"/>
          </a:xfrm>
          <a:prstGeom prst="wedgeEllipseCallout">
            <a:avLst>
              <a:gd name="adj1" fmla="val -50648"/>
              <a:gd name="adj2" fmla="val 169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638672" y="-278725"/>
            <a:ext cx="1341120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свой труд и полезные вещи взрослые получают зарплату.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продукты, которые производят взрослые можно купить за деньги. Вы наверное видели монеты и купюры. Давайте расставим монеты по  мере  возрастания их стоимости.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oogle Shape;8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82158"/>
            <a:ext cx="4133850" cy="3560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1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48" y="3458825"/>
            <a:ext cx="14954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3576637"/>
            <a:ext cx="15716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3" y="6990511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0" y="3119437"/>
            <a:ext cx="20193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4410073"/>
            <a:ext cx="18669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71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07" y="7213230"/>
            <a:ext cx="14954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18" y="7113497"/>
            <a:ext cx="15716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323" y="6771716"/>
            <a:ext cx="201930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3289" y="6574176"/>
            <a:ext cx="2374921" cy="231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3" y="3306425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1313" y="8610600"/>
            <a:ext cx="112490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3    4      5</a:t>
            </a:r>
            <a:r>
              <a:rPr lang="en-US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6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000375" y="8562416"/>
            <a:ext cx="11525248" cy="50538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https://static.daru-dar.org/s1024/01/02/e9/cd/e9cd104770b26909ce30ddc8a9396f457b5a0f2d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263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451" y="5097125"/>
            <a:ext cx="1525497" cy="148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static.daru-dar.org/s1024/01/02/e9/cd/e9cd104770b26909ce30ddc8a9396f457b5a0f2d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263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51" y="7372350"/>
            <a:ext cx="1343557" cy="13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82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28424" y="6629637"/>
            <a:ext cx="5153747" cy="3098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" y="1389026"/>
            <a:ext cx="6910601" cy="691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5"/>
          <p:cNvSpPr txBox="1"/>
          <p:nvPr/>
        </p:nvSpPr>
        <p:spPr>
          <a:xfrm>
            <a:off x="6586575" y="3610675"/>
            <a:ext cx="10995600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  <a:t>Я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en-US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мечта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ю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летом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поехать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к 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бабушке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  <a:t>Я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люб</a:t>
            </a:r>
            <a:r>
              <a:rPr lang="ru-RU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лю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свою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бабушку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всегда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ей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помога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ю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Для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того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чтобы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ездить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за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продуктами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мн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е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нужен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велосипед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И я 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решил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накопить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купить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себе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  <a:sym typeface="Times New Roman"/>
              </a:rPr>
              <a:t>сам</a:t>
            </a:r>
            <a:r>
              <a:rPr lang="en-US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велосипед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  <a:sym typeface="Times New Roman"/>
              </a:rPr>
              <a:t>. Для этого я составил  план.</a:t>
            </a:r>
            <a:r>
              <a:rPr lang="ru-RU" sz="28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8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34125" y="1025860"/>
            <a:ext cx="9358275" cy="119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9000"/>
              </a:lnSpc>
            </a:pPr>
            <a:r>
              <a:rPr lang="ru-RU" sz="6000" b="1" dirty="0">
                <a:solidFill>
                  <a:srgbClr val="0000FF"/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История Лисенка Луши</a:t>
            </a:r>
            <a:endParaRPr lang="ru-RU" sz="6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26"/>
          <p:cNvPicPr preferRelativeResize="0"/>
          <p:nvPr/>
        </p:nvPicPr>
        <p:blipFill rotWithShape="1">
          <a:blip r:embed="rId3">
            <a:alphaModFix/>
          </a:blip>
          <a:srcRect t="19628"/>
          <a:stretch/>
        </p:blipFill>
        <p:spPr>
          <a:xfrm>
            <a:off x="3071392" y="224082"/>
            <a:ext cx="10329531" cy="6626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6" name="Google Shape;276;p26"/>
          <p:cNvGrpSpPr/>
          <p:nvPr/>
        </p:nvGrpSpPr>
        <p:grpSpPr>
          <a:xfrm>
            <a:off x="3364900" y="837988"/>
            <a:ext cx="10036023" cy="4652586"/>
            <a:chOff x="-4194027" y="-1697750"/>
            <a:chExt cx="13381364" cy="6203446"/>
          </a:xfrm>
        </p:grpSpPr>
        <p:sp>
          <p:nvSpPr>
            <p:cNvPr id="277" name="Google Shape;277;p26"/>
            <p:cNvSpPr txBox="1"/>
            <p:nvPr/>
          </p:nvSpPr>
          <p:spPr>
            <a:xfrm>
              <a:off x="-2647663" y="-1697750"/>
              <a:ext cx="11835000" cy="3418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1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00FF"/>
                </a:solidFill>
              </a:endParaRPr>
            </a:p>
          </p:txBody>
        </p:sp>
        <p:sp>
          <p:nvSpPr>
            <p:cNvPr id="278" name="Google Shape;278;p26"/>
            <p:cNvSpPr txBox="1"/>
            <p:nvPr/>
          </p:nvSpPr>
          <p:spPr>
            <a:xfrm>
              <a:off x="-4194027" y="-700856"/>
              <a:ext cx="11835000" cy="52065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900" b="1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Помогите  мне </a:t>
              </a:r>
              <a:r>
                <a:rPr lang="en-US" sz="2900" b="1" i="0" u="none" strike="noStrike" cap="none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пр</a:t>
              </a:r>
              <a:r>
                <a:rPr lang="en-US" sz="2900" b="1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инять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правильные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решения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в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течение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недели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. </a:t>
              </a:r>
              <a:endParaRPr b="1" dirty="0">
                <a:solidFill>
                  <a:srgbClr val="0000FF"/>
                </a:solidFill>
              </a:endParaRPr>
            </a:p>
            <a:p>
              <a:pPr marL="0" marR="0" lvl="0" indent="0" algn="ctr" rtl="0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900" b="1" i="0" u="none" strike="noStrike" cap="none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Запоминай</a:t>
              </a:r>
              <a:r>
                <a:rPr lang="ru-RU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те,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сколько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денег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ru-RU" sz="2900" b="1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я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получа</a:t>
              </a:r>
              <a:r>
                <a:rPr lang="ru-RU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ю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каждый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день</a:t>
              </a:r>
              <a:r>
                <a:rPr lang="ru-RU" sz="2900" b="1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ru-RU" sz="2900" b="1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и записывайте.</a:t>
              </a:r>
              <a:r>
                <a:rPr lang="ru-RU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Для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этого</a:t>
              </a:r>
              <a:r>
                <a:rPr lang="ru-RU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, ребята,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у </a:t>
              </a:r>
              <a:r>
                <a:rPr lang="ru-RU" sz="2900" b="1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вас</a:t>
              </a:r>
              <a:r>
                <a:rPr lang="en-US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en-US" sz="2900" b="1" i="0" u="none" strike="noStrike" cap="none" dirty="0" err="1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есть</a:t>
              </a:r>
              <a:r>
                <a:rPr lang="en-US" sz="2900" b="1" i="0" u="none" strike="noStrike" cap="none" dirty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 </a:t>
              </a:r>
              <a:r>
                <a:rPr lang="ru-RU" sz="2900" b="1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финансовый блокнот</a:t>
              </a:r>
              <a:r>
                <a:rPr lang="ru-RU" sz="2900" b="1" i="0" u="none" strike="noStrike" cap="none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.  </a:t>
              </a:r>
              <a:r>
                <a:rPr lang="ru-RU" sz="2900" b="1" dirty="0" smtClean="0">
                  <a:solidFill>
                    <a:srgbClr val="0000FF"/>
                  </a:solidFill>
                  <a:latin typeface="Rasa"/>
                  <a:ea typeface="Rasa"/>
                  <a:cs typeface="Rasa"/>
                  <a:sym typeface="Rasa"/>
                </a:rPr>
                <a:t>Также у вас есть  красный кошелек с монетами. Складывай монеты в кошелек!</a:t>
              </a:r>
              <a:endParaRPr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280" name="Google Shape;28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394078" y="2981045"/>
            <a:ext cx="498646" cy="55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681655" y="1276852"/>
            <a:ext cx="747969" cy="834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978338" y="3982686"/>
            <a:ext cx="6626524" cy="6626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6" t="17448" r="35505" b="14062"/>
          <a:stretch/>
        </p:blipFill>
        <p:spPr bwMode="auto">
          <a:xfrm>
            <a:off x="13884189" y="3982686"/>
            <a:ext cx="4016511" cy="519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ьная выноска 11"/>
          <p:cNvSpPr/>
          <p:nvPr/>
        </p:nvSpPr>
        <p:spPr>
          <a:xfrm>
            <a:off x="3254173" y="0"/>
            <a:ext cx="10229850" cy="2762251"/>
          </a:xfrm>
          <a:prstGeom prst="wedgeEllipseCallout">
            <a:avLst>
              <a:gd name="adj1" fmla="val -55193"/>
              <a:gd name="adj2" fmla="val 1656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8" name="Google Shape;288;p27"/>
          <p:cNvSpPr txBox="1"/>
          <p:nvPr/>
        </p:nvSpPr>
        <p:spPr>
          <a:xfrm>
            <a:off x="4343400" y="558468"/>
            <a:ext cx="8743950" cy="1645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99000"/>
              </a:lnSpc>
            </a:pP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В </a:t>
            </a:r>
            <a:r>
              <a:rPr lang="en-US" sz="3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начале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помоги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те 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мне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 </a:t>
            </a:r>
            <a:r>
              <a:rPr lang="en-US" sz="3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поставить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правильную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цель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: “Я 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хочу купить …”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9000"/>
              </a:lnSpc>
            </a:pP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9" name="Google Shape;289;p27"/>
          <p:cNvSpPr txBox="1"/>
          <p:nvPr/>
        </p:nvSpPr>
        <p:spPr>
          <a:xfrm>
            <a:off x="4530032" y="1655435"/>
            <a:ext cx="13508600" cy="88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.</a:t>
            </a:r>
            <a:endParaRPr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1" name="Google Shape;291;p27"/>
          <p:cNvSpPr txBox="1"/>
          <p:nvPr/>
        </p:nvSpPr>
        <p:spPr>
          <a:xfrm>
            <a:off x="10092200" y="5932584"/>
            <a:ext cx="7700500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Городской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велосипед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за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Rasa"/>
                <a:cs typeface="Times New Roman" panose="02020603050405020304" pitchFamily="18" charset="0"/>
                <a:sym typeface="Rasa"/>
              </a:rPr>
              <a:t>12</a:t>
            </a:r>
            <a:r>
              <a:rPr lang="en-US" sz="2900" b="0" i="0" u="none" strike="noStrike" cap="none" dirty="0" smtClean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рублей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92" name="Google Shape;292;p27"/>
          <p:cNvPicPr preferRelativeResize="0"/>
          <p:nvPr/>
        </p:nvPicPr>
        <p:blipFill rotWithShape="1">
          <a:blip r:embed="rId3">
            <a:alphaModFix/>
          </a:blip>
          <a:srcRect l="68" r="20090" b="73545"/>
          <a:stretch/>
        </p:blipFill>
        <p:spPr>
          <a:xfrm>
            <a:off x="4118871" y="9607789"/>
            <a:ext cx="14330922" cy="966977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7"/>
          <p:cNvSpPr txBox="1"/>
          <p:nvPr/>
        </p:nvSpPr>
        <p:spPr>
          <a:xfrm>
            <a:off x="10092200" y="4848291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Красный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велосипед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4" name="Google Shape;294;p27"/>
          <p:cNvSpPr txBox="1"/>
          <p:nvPr/>
        </p:nvSpPr>
        <p:spPr>
          <a:xfrm>
            <a:off x="10092200" y="4001498"/>
            <a:ext cx="77005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26110" marR="0" lvl="1" indent="-313054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A4A4B"/>
              </a:buClr>
              <a:buSzPts val="2900"/>
              <a:buFont typeface="Arial"/>
              <a:buChar char="•"/>
            </a:pP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Какой-нибудь</a:t>
            </a:r>
            <a:r>
              <a:rPr lang="en-US" sz="2900" b="0" i="0" u="none" strike="noStrike" cap="none" dirty="0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 </a:t>
            </a:r>
            <a:r>
              <a:rPr lang="en-US" sz="2900" b="0" i="0" u="none" strike="noStrike" cap="none" dirty="0" err="1">
                <a:solidFill>
                  <a:schemeClr val="bg2">
                    <a:lumMod val="50000"/>
                  </a:schemeClr>
                </a:solidFill>
                <a:latin typeface="Rasa"/>
                <a:ea typeface="Rasa"/>
                <a:cs typeface="Rasa"/>
                <a:sym typeface="Rasa"/>
              </a:rPr>
              <a:t>велосипед</a:t>
            </a:r>
            <a:endParaRPr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95" name="Google Shape;295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8098" y="7188310"/>
            <a:ext cx="5153747" cy="3098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8098" y="7188310"/>
            <a:ext cx="5153747" cy="3098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48" y="407510"/>
            <a:ext cx="3147349" cy="3593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500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7036</TotalTime>
  <Words>1010</Words>
  <Application>Microsoft Office PowerPoint</Application>
  <PresentationFormat>Произвольный</PresentationFormat>
  <Paragraphs>132</Paragraphs>
  <Slides>34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Rasa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80</cp:revision>
  <dcterms:modified xsi:type="dcterms:W3CDTF">2021-05-13T17:46:21Z</dcterms:modified>
</cp:coreProperties>
</file>