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6"/>
  </p:notesMasterIdLst>
  <p:sldIdLst>
    <p:sldId id="2909" r:id="rId2"/>
    <p:sldId id="2911" r:id="rId3"/>
    <p:sldId id="2952" r:id="rId4"/>
    <p:sldId id="2953" r:id="rId5"/>
    <p:sldId id="2954" r:id="rId6"/>
    <p:sldId id="2975" r:id="rId7"/>
    <p:sldId id="2973" r:id="rId8"/>
    <p:sldId id="2969" r:id="rId9"/>
    <p:sldId id="2970" r:id="rId10"/>
    <p:sldId id="2962" r:id="rId11"/>
    <p:sldId id="2956" r:id="rId12"/>
    <p:sldId id="2963" r:id="rId13"/>
    <p:sldId id="2960" r:id="rId14"/>
    <p:sldId id="2964" r:id="rId15"/>
    <p:sldId id="2958" r:id="rId16"/>
    <p:sldId id="2965" r:id="rId17"/>
    <p:sldId id="2959" r:id="rId18"/>
    <p:sldId id="2966" r:id="rId19"/>
    <p:sldId id="2967" r:id="rId20"/>
    <p:sldId id="2968" r:id="rId21"/>
    <p:sldId id="2961" r:id="rId22"/>
    <p:sldId id="2974" r:id="rId23"/>
    <p:sldId id="2972" r:id="rId24"/>
    <p:sldId id="2948" r:id="rId25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9D6F03"/>
    <a:srgbClr val="BF150E"/>
    <a:srgbClr val="DFA400"/>
    <a:srgbClr val="5B9BD5"/>
    <a:srgbClr val="F18B3D"/>
    <a:srgbClr val="FC0000"/>
    <a:srgbClr val="0070C0"/>
    <a:srgbClr val="E11641"/>
    <a:srgbClr val="62A51D"/>
    <a:srgbClr val="FF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7" autoAdjust="0"/>
    <p:restoredTop sz="92986" autoAdjust="0"/>
  </p:normalViewPr>
  <p:slideViewPr>
    <p:cSldViewPr>
      <p:cViewPr varScale="1">
        <p:scale>
          <a:sx n="76" d="100"/>
          <a:sy n="76" d="100"/>
        </p:scale>
        <p:origin x="-90" y="-540"/>
      </p:cViewPr>
      <p:guideLst>
        <p:guide orient="horz" pos="373"/>
        <p:guide orient="horz" pos="4183"/>
        <p:guide pos="4050"/>
        <p:guide pos="557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2025/2/26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pPr/>
              <a:t>2025/2/26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95404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pPr/>
              <a:t>2025/2/26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77918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pPr/>
              <a:t>2025/2/26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858750" cy="723264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40743" y="375965"/>
            <a:ext cx="11901983" cy="83099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VIII </a:t>
            </a:r>
            <a:r>
              <a:rPr lang="ru-RU" sz="24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 Всероссийский педагогический конкурс</a:t>
            </a:r>
          </a:p>
          <a:p>
            <a:pPr algn="ctr">
              <a:lnSpc>
                <a:spcPct val="10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«Моя лучшая методическая разработка»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87" y="1240061"/>
            <a:ext cx="1368152" cy="1152128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Прямоугольник 4"/>
          <p:cNvSpPr/>
          <p:nvPr/>
        </p:nvSpPr>
        <p:spPr>
          <a:xfrm>
            <a:off x="1748855" y="2104157"/>
            <a:ext cx="8352928" cy="83099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</a:rPr>
              <a:t>Мастер-класс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</a:rPr>
              <a:t>«Учимся играть в шахматы»</a:t>
            </a:r>
            <a:endParaRPr lang="zh-CN" altLang="en-US" sz="2400" b="1" cap="all" dirty="0">
              <a:solidFill>
                <a:schemeClr val="accent4">
                  <a:lumMod val="50000"/>
                </a:schemeClr>
              </a:solidFill>
              <a:latin typeface="Arial Narrow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24919" y="3184277"/>
            <a:ext cx="7776864" cy="320087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>Тыщенко Михаил Викторович,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>педагог дополнительного образования высшей квалификационной категории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>Антонова Наталья Николаевна, методист высшей квалификационной категории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>МБОУ ДО «Детско-юношеский шахматный центр «Маэстро»</a:t>
            </a:r>
            <a:r>
              <a:rPr lang="ru-RU" sz="3200" b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</a:p>
          <a:p>
            <a:pPr algn="ctr">
              <a:buNone/>
            </a:pPr>
            <a:endParaRPr lang="ru-RU" sz="3200" b="1" dirty="0" smtClean="0">
              <a:solidFill>
                <a:srgbClr val="002060"/>
              </a:solidFill>
              <a:latin typeface="Arial Narrow" pitchFamily="34" charset="0"/>
            </a:endParaRPr>
          </a:p>
          <a:p>
            <a:pPr algn="ctr">
              <a:buNone/>
            </a:pPr>
            <a:endParaRPr lang="zh-CN" altLang="en-US" b="1" cap="all" dirty="0">
              <a:latin typeface="Arial Narrow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65079" y="5920581"/>
            <a:ext cx="4104456" cy="40011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</a:rPr>
              <a:t>Бердск, 2024</a:t>
            </a:r>
          </a:p>
        </p:txBody>
      </p:sp>
    </p:spTree>
    <p:extLst>
      <p:ext uri="{BB962C8B-B14F-4D97-AF65-F5344CB8AC3E}">
        <p14:creationId xmlns="" xmlns:p14="http://schemas.microsoft.com/office/powerpoint/2010/main" val="13851017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artinkinaden.ru/uploads/posts/2021-04/1617314322_1-p-fon-dlya-prezentatsii-shakhmati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71" y="0"/>
            <a:ext cx="12743206" cy="72326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9" name="Picture 1" descr="C:\Users\User\Desktop\МК Ветров\Фигуры\ферзь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68935" y="447973"/>
            <a:ext cx="8382000" cy="572452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981103" y="6352629"/>
            <a:ext cx="51845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самая сильная фигура</a:t>
            </a:r>
          </a:p>
        </p:txBody>
      </p:sp>
    </p:spTree>
    <p:extLst>
      <p:ext uri="{BB962C8B-B14F-4D97-AF65-F5344CB8AC3E}">
        <p14:creationId xmlns="" xmlns:p14="http://schemas.microsoft.com/office/powerpoint/2010/main" val="13258449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artinkinaden.ru/uploads/posts/2021-04/1617314322_1-p-fon-dlya-prezentatsii-shakhmati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43206" cy="72326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324919" y="361156"/>
            <a:ext cx="80810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Чей след?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 Narrow" panose="020B0606020202030204" pitchFamily="34" charset="0"/>
              <a:cs typeface="Arial" pitchFamily="34" charset="0"/>
            </a:endParaRPr>
          </a:p>
        </p:txBody>
      </p:sp>
      <p:pic>
        <p:nvPicPr>
          <p:cNvPr id="5" name="Picture 8" descr="корол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37087" y="1096045"/>
            <a:ext cx="5400600" cy="539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3058473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artinkinaden.ru/uploads/posts/2021-04/1617314322_1-p-fon-dlya-prezentatsii-shakhmati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71" y="0"/>
            <a:ext cx="12743206" cy="72326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65079" y="6208614"/>
            <a:ext cx="5112568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         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самая главная фигура</a:t>
            </a:r>
          </a:p>
        </p:txBody>
      </p:sp>
      <p:pic>
        <p:nvPicPr>
          <p:cNvPr id="44033" name="Picture 1" descr="C:\Users\User\Desktop\МК Ветров\Фигуры\Король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25" y="701675"/>
            <a:ext cx="8572500" cy="5829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3258449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artinkinaden.ru/uploads/posts/2021-04/1617314322_1-p-fon-dlya-prezentatsii-shakhmati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43206" cy="72326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324919" y="361156"/>
            <a:ext cx="80810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Чей след?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 Narrow" panose="020B0606020202030204" pitchFamily="34" charset="0"/>
              <a:cs typeface="Arial" pitchFamily="34" charset="0"/>
            </a:endParaRPr>
          </a:p>
        </p:txBody>
      </p:sp>
      <p:pic>
        <p:nvPicPr>
          <p:cNvPr id="4" name="Picture 9" descr="ладь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08935" y="1384077"/>
            <a:ext cx="5262431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3058473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artinkinaden.ru/uploads/posts/2021-04/1617314322_1-p-fon-dlya-prezentatsii-shakhmati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44" y="0"/>
            <a:ext cx="12743206" cy="72326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\Desktop\МК Ветров\Фигуры\Ладья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08895" y="303957"/>
            <a:ext cx="8334375" cy="574357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477047" y="6280621"/>
            <a:ext cx="69713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самая прямолинейная фигура</a:t>
            </a:r>
          </a:p>
        </p:txBody>
      </p:sp>
    </p:spTree>
    <p:extLst>
      <p:ext uri="{BB962C8B-B14F-4D97-AF65-F5344CB8AC3E}">
        <p14:creationId xmlns="" xmlns:p14="http://schemas.microsoft.com/office/powerpoint/2010/main" val="13258449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artinkinaden.ru/uploads/posts/2021-04/1617314322_1-p-fon-dlya-prezentatsii-shakhmati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43206" cy="72326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324919" y="361156"/>
            <a:ext cx="80810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Чей след?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 Narrow" panose="020B0606020202030204" pitchFamily="34" charset="0"/>
              <a:cs typeface="Arial" pitchFamily="34" charset="0"/>
            </a:endParaRPr>
          </a:p>
        </p:txBody>
      </p:sp>
      <p:pic>
        <p:nvPicPr>
          <p:cNvPr id="5" name="Picture 8" descr="сло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09095" y="1312069"/>
            <a:ext cx="5269315" cy="5263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3058473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artinkinaden.ru/uploads/posts/2021-04/1617314322_1-p-fon-dlya-prezentatsii-shakhmati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71" y="0"/>
            <a:ext cx="12743206" cy="72326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7" name="Picture 1" descr="C:\Users\User\Desktop\МК Ветров\Фигуры\слон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6887" y="303957"/>
            <a:ext cx="8640960" cy="590088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189015" y="6424637"/>
            <a:ext cx="66967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самая верная одному цвету фигура</a:t>
            </a:r>
          </a:p>
        </p:txBody>
      </p:sp>
    </p:spTree>
    <p:extLst>
      <p:ext uri="{BB962C8B-B14F-4D97-AF65-F5344CB8AC3E}">
        <p14:creationId xmlns="" xmlns:p14="http://schemas.microsoft.com/office/powerpoint/2010/main" val="13258449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artinkinaden.ru/uploads/posts/2021-04/1617314322_1-p-fon-dlya-prezentatsii-shakhmati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43206" cy="72326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324919" y="361156"/>
            <a:ext cx="80810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Чей след?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 Narrow" panose="020B0606020202030204" pitchFamily="34" charset="0"/>
              <a:cs typeface="Arial" pitchFamily="34" charset="0"/>
            </a:endParaRPr>
          </a:p>
        </p:txBody>
      </p:sp>
      <p:pic>
        <p:nvPicPr>
          <p:cNvPr id="4" name="Picture 8" descr="кон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09095" y="1312069"/>
            <a:ext cx="5118255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3058473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artinkinaden.ru/uploads/posts/2021-04/1617314322_1-p-fon-dlya-prezentatsii-shakhmati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71" y="0"/>
            <a:ext cx="12743206" cy="72326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Picture 1" descr="C:\Users\User\Desktop\МК Ветров\Фигуры\конь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52911" y="375965"/>
            <a:ext cx="8496944" cy="590834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244799" y="5992589"/>
            <a:ext cx="5040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самая прыгучая фигура</a:t>
            </a:r>
          </a:p>
        </p:txBody>
      </p:sp>
    </p:spTree>
    <p:extLst>
      <p:ext uri="{BB962C8B-B14F-4D97-AF65-F5344CB8AC3E}">
        <p14:creationId xmlns="" xmlns:p14="http://schemas.microsoft.com/office/powerpoint/2010/main" val="13258449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artinkinaden.ru/uploads/posts/2021-04/1617314322_1-p-fon-dlya-prezentatsii-shakhmati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43206" cy="72326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324919" y="361156"/>
            <a:ext cx="80810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Чей след?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 Narrow" panose="020B0606020202030204" pitchFamily="34" charset="0"/>
              <a:cs typeface="Arial" pitchFamily="34" charset="0"/>
            </a:endParaRPr>
          </a:p>
        </p:txBody>
      </p:sp>
      <p:pic>
        <p:nvPicPr>
          <p:cNvPr id="5" name="Picture 9" descr="пеше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21063" y="1168053"/>
            <a:ext cx="5323566" cy="5317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3058473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artinkinaden.ru/uploads/posts/2021-04/1617314322_1-p-fon-dlya-prezentatsii-shakhmati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5361" y="0"/>
            <a:ext cx="12743206" cy="72326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Маэстро\Desktop\1\800af135-b44e-4035-88f8-6ad85bc111c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95361" y="0"/>
            <a:ext cx="6480720" cy="72326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3631" y="87933"/>
            <a:ext cx="2838450" cy="283845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573391" y="2968253"/>
            <a:ext cx="5976664" cy="70788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«Без шахмат нельзя представить полноценного воспитания умственных способностей и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памяти....»</a:t>
            </a:r>
            <a:endParaRPr lang="ru-RU" sz="20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885759" y="3760341"/>
            <a:ext cx="2542684" cy="46166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В.А.Сухомлинский</a:t>
            </a:r>
            <a:endParaRPr lang="ru-RU" sz="24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03703" y="4624437"/>
            <a:ext cx="6455047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«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Шахматы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– это по форме игра, по содержанию – искусство, а по трудности овладения игрой - наука....»</a:t>
            </a:r>
            <a:endParaRPr lang="ru-RU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173791" y="5560541"/>
            <a:ext cx="19287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Т.В. Петросян</a:t>
            </a:r>
            <a:endParaRPr lang="ru-RU" sz="2400" b="1" dirty="0">
              <a:solidFill>
                <a:srgbClr val="002060"/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42375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artinkinaden.ru/uploads/posts/2021-04/1617314322_1-p-fon-dlya-prezentatsii-shakhmati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43206" cy="72326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0" name="Picture 2" descr="C:\Users\User\Desktop\МК Ветров\Фигуры\пешка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24919" y="519981"/>
            <a:ext cx="8134350" cy="573405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72791" y="5992589"/>
            <a:ext cx="59766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самая целеустремленная  фигура</a:t>
            </a:r>
          </a:p>
        </p:txBody>
      </p:sp>
    </p:spTree>
    <p:extLst>
      <p:ext uri="{BB962C8B-B14F-4D97-AF65-F5344CB8AC3E}">
        <p14:creationId xmlns="" xmlns:p14="http://schemas.microsoft.com/office/powerpoint/2010/main" val="23058473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artinkinaden.ru/uploads/posts/2021-04/1617314322_1-p-fon-dlya-prezentatsii-shakhmati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43206" cy="72326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324919" y="497768"/>
            <a:ext cx="80810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Динамическая пауза?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 Narrow" panose="020B0606020202030204" pitchFamily="34" charset="0"/>
              <a:cs typeface="Arial" pitchFamily="34" charset="0"/>
            </a:endParaRPr>
          </a:p>
        </p:txBody>
      </p:sp>
      <p:pic>
        <p:nvPicPr>
          <p:cNvPr id="5" name="Picture 6" descr="http://gimn-14.odinedu.ru/images/%D1%81%D0%BF%D0%BE%D1%80%D1%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96927" y="1744117"/>
            <a:ext cx="7920880" cy="49582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3058473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artinkinaden.ru/uploads/posts/2021-04/1617314322_1-p-fon-dlya-prezentatsii-shakhmati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44" y="0"/>
            <a:ext cx="12743206" cy="72326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557167" y="663997"/>
            <a:ext cx="47525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Моделируем игру</a:t>
            </a:r>
            <a:endParaRPr lang="ru-RU" sz="2400" dirty="0" smtClean="0">
              <a:solidFill>
                <a:srgbClr val="002060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pic>
        <p:nvPicPr>
          <p:cNvPr id="60418" name="Picture 2" descr="https://avatars.mds.yandex.net/get-znatoki/1649112/2a0000016925f350680a5a5fbd179433c59a/w8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0863" y="1168053"/>
            <a:ext cx="8640960" cy="56886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3258449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artinkinaden.ru/uploads/posts/2021-04/1617314322_1-p-fon-dlya-prezentatsii-shakhmati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18" y="-7019"/>
            <a:ext cx="12865967" cy="7232650"/>
          </a:xfrm>
          <a:prstGeom prst="rect">
            <a:avLst/>
          </a:prstGeom>
          <a:solidFill>
            <a:srgbClr val="002060"/>
          </a:solidFill>
          <a:ln>
            <a:solidFill>
              <a:schemeClr val="accent5">
                <a:lumMod val="50000"/>
              </a:schemeClr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6429375" y="13965"/>
            <a:ext cx="6429375" cy="40011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algn="ctr"/>
            <a:endParaRPr lang="ru-RU" sz="20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239" y="663997"/>
            <a:ext cx="3991372" cy="302433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96727" y="3154659"/>
            <a:ext cx="90473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rial" charset="0"/>
                <a:ea typeface="Calibri" pitchFamily="34" charset="0"/>
                <a:cs typeface="Arial" charset="0"/>
              </a:rPr>
              <a:t>Я узнал…  </a:t>
            </a:r>
          </a:p>
          <a:p>
            <a:pPr eaLnBrk="0" hangingPunct="0"/>
            <a:r>
              <a:rPr lang="ru-RU" sz="2400" b="1" dirty="0" smtClean="0">
                <a:solidFill>
                  <a:srgbClr val="FF0000"/>
                </a:solidFill>
                <a:latin typeface="Arial" charset="0"/>
                <a:ea typeface="Calibri" pitchFamily="34" charset="0"/>
                <a:cs typeface="Arial" charset="0"/>
              </a:rPr>
              <a:t>Я научился…</a:t>
            </a:r>
          </a:p>
          <a:p>
            <a:pPr eaLnBrk="0" hangingPunct="0"/>
            <a:r>
              <a:rPr lang="ru-RU" sz="2400" b="1" dirty="0" smtClean="0">
                <a:solidFill>
                  <a:srgbClr val="FF0000"/>
                </a:solidFill>
                <a:latin typeface="Arial" charset="0"/>
                <a:ea typeface="Calibri" pitchFamily="34" charset="0"/>
                <a:cs typeface="Arial" charset="0"/>
              </a:rPr>
              <a:t>У меня сегодня получилось…</a:t>
            </a:r>
            <a:endParaRPr lang="ru-RU" sz="2400" b="1" dirty="0">
              <a:solidFill>
                <a:srgbClr val="FF0000"/>
              </a:solidFill>
              <a:latin typeface="Arial" charset="0"/>
              <a:ea typeface="Calibri" pitchFamily="34" charset="0"/>
              <a:cs typeface="Arial" charset="0"/>
            </a:endParaRPr>
          </a:p>
        </p:txBody>
      </p:sp>
      <p:pic>
        <p:nvPicPr>
          <p:cNvPr id="11" name="Picture 2" descr="C:\Documents and Settings\Admin\Рабочий стол\Шахматы\Картинки\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3311" y="663997"/>
            <a:ext cx="6033840" cy="56319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29951467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artinkinaden.ru/uploads/posts/2021-04/1617314322_1-p-fon-dlya-prezentatsii-shakhmati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44" y="0"/>
            <a:ext cx="12743206" cy="72326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405040" y="2104157"/>
            <a:ext cx="56790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 Narrow" panose="020B0606020202030204" pitchFamily="34" charset="0"/>
              </a:rPr>
              <a:t>ПРИГЛАШАЕМ К СОТРУДНИЧЕСТВУ!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81103" y="2896245"/>
            <a:ext cx="45365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 Narrow" panose="020B0606020202030204" pitchFamily="34" charset="0"/>
              </a:rPr>
              <a:t>Тыщенко Михаил Викторович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485159" y="4192389"/>
            <a:ext cx="34563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 Narrow" panose="020B0606020202030204" pitchFamily="34" charset="0"/>
              </a:rPr>
              <a:t>тел.  раб. 8(38341) -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 Narrow" panose="020B0606020202030204" pitchFamily="34" charset="0"/>
              </a:rPr>
              <a:t>5 - 43 - 86</a:t>
            </a:r>
            <a:endParaRPr lang="ru-RU" sz="2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189015" y="3400301"/>
            <a:ext cx="60486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 Narrow" panose="020B0606020202030204" pitchFamily="34" charset="0"/>
              </a:rPr>
              <a:t>Антонова Наталья Николаевна</a:t>
            </a:r>
          </a:p>
        </p:txBody>
      </p:sp>
    </p:spTree>
    <p:extLst>
      <p:ext uri="{BB962C8B-B14F-4D97-AF65-F5344CB8AC3E}">
        <p14:creationId xmlns="" xmlns:p14="http://schemas.microsoft.com/office/powerpoint/2010/main" val="13258449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artinkinaden.ru/uploads/posts/2021-04/1617314322_1-p-fon-dlya-prezentatsii-shakhmati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18" y="-7019"/>
            <a:ext cx="12865967" cy="7232650"/>
          </a:xfrm>
          <a:prstGeom prst="rect">
            <a:avLst/>
          </a:prstGeom>
          <a:solidFill>
            <a:srgbClr val="002060"/>
          </a:solidFill>
          <a:ln>
            <a:solidFill>
              <a:schemeClr val="accent5">
                <a:lumMod val="50000"/>
              </a:schemeClr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236687" y="4120381"/>
            <a:ext cx="6429375" cy="46166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algn="just"/>
            <a:endParaRPr lang="ru-RU" sz="2400" b="1" dirty="0" smtClean="0">
              <a:solidFill>
                <a:srgbClr val="002060"/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3231" y="0"/>
            <a:ext cx="3991372" cy="302433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213351" y="3544317"/>
            <a:ext cx="6480720" cy="267765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Наибольшие трудности в начальной школе испытывают не те дети, которые имеют к концу дошкольного возраста недостаточный объём знаний и навыков, а те, которые проявляют интеллектуальную пассивность, у которых отсутствует желание и привычка думать, решать задачи. А это закладывается с раннего детства</a:t>
            </a:r>
            <a:endParaRPr lang="ru-RU" sz="2400" b="1" dirty="0">
              <a:solidFill>
                <a:srgbClr val="002060"/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pic>
        <p:nvPicPr>
          <p:cNvPr id="10" name="Picture 2" descr="https://fb.ru/misc/i/gallery/43892/2583444.jpg">
            <a:extLst>
              <a:ext uri="{FF2B5EF4-FFF2-40B4-BE49-F238E27FC236}">
                <a16:creationId xmlns="" xmlns:a16="http://schemas.microsoft.com/office/drawing/2014/main" id="{08AC8326-0D28-E07D-3A74-380194BFCB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05639" y="591989"/>
            <a:ext cx="3887198" cy="2520280"/>
          </a:xfrm>
          <a:prstGeom prst="rect">
            <a:avLst/>
          </a:prstGeom>
          <a:noFill/>
          <a:ln w="76200">
            <a:solidFill>
              <a:schemeClr val="accent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:\Рабочий стол\Антонова старый К\Фотографии и видео\2015-2016\Маэстро 2016\Фото\Фото Крахмалева\HG6G975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105323">
            <a:off x="1764930" y="3445288"/>
            <a:ext cx="3954098" cy="3522054"/>
          </a:xfrm>
          <a:prstGeom prst="rect">
            <a:avLst/>
          </a:prstGeom>
          <a:noFill/>
          <a:ln w="76200">
            <a:solidFill>
              <a:schemeClr val="accent3"/>
            </a:solidFill>
          </a:ln>
        </p:spPr>
      </p:pic>
      <p:pic>
        <p:nvPicPr>
          <p:cNvPr id="12" name="Picture 3" descr="D:\Рабочий стол\Антонова старый К\Фотографии и видео\2015-2016\Маэстро 2016\Фото\Фото Крахмалева\HG6G039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16807" y="231949"/>
            <a:ext cx="4143375" cy="3325391"/>
          </a:xfrm>
          <a:prstGeom prst="rect">
            <a:avLst/>
          </a:prstGeom>
          <a:noFill/>
          <a:ln w="76200">
            <a:solidFill>
              <a:schemeClr val="accent3"/>
            </a:solidFill>
          </a:ln>
        </p:spPr>
      </p:pic>
    </p:spTree>
    <p:extLst>
      <p:ext uri="{BB962C8B-B14F-4D97-AF65-F5344CB8AC3E}">
        <p14:creationId xmlns="" xmlns:p14="http://schemas.microsoft.com/office/powerpoint/2010/main" val="29951467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artinkinaden.ru/uploads/posts/2021-04/1617314322_1-p-fon-dlya-prezentatsii-shakhmati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43206" cy="7232650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</p:pic>
      <p:sp>
        <p:nvSpPr>
          <p:cNvPr id="3" name="Прямоугольник 2"/>
          <p:cNvSpPr/>
          <p:nvPr/>
        </p:nvSpPr>
        <p:spPr>
          <a:xfrm>
            <a:off x="164679" y="519981"/>
            <a:ext cx="11253402" cy="400110"/>
          </a:xfrm>
          <a:prstGeom prst="rect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Разработана дополнительная общеразвивающая программа «Обучение дошкольников игре в шахматы»</a:t>
            </a:r>
            <a:endParaRPr lang="ru-RU" sz="20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40943" y="13637"/>
            <a:ext cx="7848872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Особенности  шахматного образования детей  5 лет – 7 лет</a:t>
            </a:r>
            <a:endParaRPr lang="ru-RU" sz="24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671" y="1888133"/>
            <a:ext cx="4756430" cy="461665"/>
          </a:xfrm>
          <a:prstGeom prst="rect">
            <a:avLst/>
          </a:prstGeom>
          <a:ln w="28575">
            <a:solidFill>
              <a:schemeClr val="accent4">
                <a:lumMod val="50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С использованием методических приемов</a:t>
            </a:r>
            <a:r>
              <a:rPr lang="ru-RU" sz="24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:</a:t>
            </a:r>
            <a:endParaRPr lang="ru-RU" sz="24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2536205"/>
            <a:ext cx="10146899" cy="400110"/>
          </a:xfrm>
          <a:prstGeom prst="rect">
            <a:avLst/>
          </a:prstGeom>
          <a:ln w="38100">
            <a:solidFill>
              <a:schemeClr val="accent5">
                <a:lumMod val="40000"/>
                <a:lumOff val="60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b="1" dirty="0">
                <a:solidFill>
                  <a:srgbClr val="002060"/>
                </a:solidFill>
                <a:latin typeface="Arial Narrow" panose="020B0606020202030204" pitchFamily="34" charset="0"/>
              </a:rPr>
              <a:t>а</a:t>
            </a:r>
            <a:r>
              <a:rPr lang="ru-RU" sz="20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кцент не на спортивное совершенствование, а на формирование умственных действий;</a:t>
            </a:r>
            <a:endParaRPr lang="ru-RU" sz="20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2671" y="3184277"/>
            <a:ext cx="7343677" cy="400110"/>
          </a:xfrm>
          <a:prstGeom prst="rect">
            <a:avLst/>
          </a:prstGeom>
          <a:ln w="38100">
            <a:solidFill>
              <a:schemeClr val="accent5">
                <a:lumMod val="40000"/>
                <a:lumOff val="60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b="1" dirty="0">
                <a:solidFill>
                  <a:srgbClr val="002060"/>
                </a:solidFill>
                <a:latin typeface="Arial Narrow" panose="020B0606020202030204" pitchFamily="34" charset="0"/>
              </a:rPr>
              <a:t>п</a:t>
            </a:r>
            <a:r>
              <a:rPr lang="ru-RU" sz="20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ланирование учебного процесса, чтобы не было проигравших;</a:t>
            </a:r>
            <a:endParaRPr lang="ru-RU" sz="20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3904357"/>
            <a:ext cx="7437487" cy="400110"/>
          </a:xfrm>
          <a:prstGeom prst="rect">
            <a:avLst/>
          </a:prstGeom>
          <a:ln w="38100">
            <a:solidFill>
              <a:schemeClr val="accent5">
                <a:lumMod val="40000"/>
                <a:lumOff val="60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b="1" dirty="0">
                <a:solidFill>
                  <a:srgbClr val="002060"/>
                </a:solidFill>
                <a:latin typeface="Arial Narrow" panose="020B0606020202030204" pitchFamily="34" charset="0"/>
              </a:rPr>
              <a:t>и</a:t>
            </a:r>
            <a:r>
              <a:rPr lang="ru-RU" sz="20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спользование игры на фрагментах шахматной доски;</a:t>
            </a:r>
            <a:endParaRPr lang="ru-RU" sz="20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2671" y="4546779"/>
            <a:ext cx="7272808" cy="400110"/>
          </a:xfrm>
          <a:prstGeom prst="rect">
            <a:avLst/>
          </a:prstGeom>
          <a:ln w="38100">
            <a:solidFill>
              <a:schemeClr val="accent5">
                <a:lumMod val="40000"/>
                <a:lumOff val="60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b="1" dirty="0">
                <a:solidFill>
                  <a:srgbClr val="002060"/>
                </a:solidFill>
                <a:latin typeface="Arial Narrow" panose="020B0606020202030204" pitchFamily="34" charset="0"/>
              </a:rPr>
              <a:t>п</a:t>
            </a:r>
            <a:r>
              <a:rPr lang="ru-RU" sz="20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рименение нестандартных дидактических заданий и игр;</a:t>
            </a:r>
            <a:endParaRPr lang="ru-RU" sz="20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2671" y="5056485"/>
            <a:ext cx="7272808" cy="400110"/>
          </a:xfrm>
          <a:prstGeom prst="rect">
            <a:avLst/>
          </a:prstGeom>
          <a:ln w="38100">
            <a:solidFill>
              <a:schemeClr val="accent5">
                <a:lumMod val="40000"/>
                <a:lumOff val="60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b="1" dirty="0">
                <a:solidFill>
                  <a:srgbClr val="002060"/>
                </a:solidFill>
                <a:latin typeface="Arial Narrow" panose="020B0606020202030204" pitchFamily="34" charset="0"/>
              </a:rPr>
              <a:t>и</a:t>
            </a:r>
            <a:r>
              <a:rPr lang="ru-RU" sz="20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нсценировка оригинальных дидактических сказок;</a:t>
            </a:r>
            <a:endParaRPr lang="ru-RU" sz="20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2671" y="5632549"/>
            <a:ext cx="9793088" cy="400110"/>
          </a:xfrm>
          <a:prstGeom prst="rect">
            <a:avLst/>
          </a:prstGeom>
          <a:ln w="38100">
            <a:solidFill>
              <a:schemeClr val="accent5">
                <a:lumMod val="40000"/>
                <a:lumOff val="60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b="1" dirty="0">
                <a:solidFill>
                  <a:srgbClr val="002060"/>
                </a:solidFill>
                <a:latin typeface="Arial Narrow" panose="020B0606020202030204" pitchFamily="34" charset="0"/>
              </a:rPr>
              <a:t>и</a:t>
            </a:r>
            <a:r>
              <a:rPr lang="ru-RU" sz="20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спользование игровых положений с ограниченным количеством фигур ;</a:t>
            </a:r>
            <a:endParaRPr lang="ru-RU" sz="20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2671" y="6280621"/>
            <a:ext cx="7272808" cy="400110"/>
          </a:xfrm>
          <a:prstGeom prst="rect">
            <a:avLst/>
          </a:prstGeom>
          <a:ln w="38100">
            <a:solidFill>
              <a:schemeClr val="accent5">
                <a:lumMod val="40000"/>
                <a:lumOff val="60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b="1" dirty="0">
                <a:solidFill>
                  <a:srgbClr val="002060"/>
                </a:solidFill>
                <a:latin typeface="Arial Narrow" panose="020B0606020202030204" pitchFamily="34" charset="0"/>
              </a:rPr>
              <a:t>д</a:t>
            </a:r>
            <a:r>
              <a:rPr lang="ru-RU" sz="20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етальное изучение возможностей каждой шахматной фигуры.</a:t>
            </a:r>
            <a:endParaRPr lang="ru-RU" sz="20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64679" y="1168053"/>
            <a:ext cx="10225136" cy="400110"/>
          </a:xfrm>
          <a:prstGeom prst="rect">
            <a:avLst/>
          </a:prstGeom>
          <a:ln w="38100">
            <a:solidFill>
              <a:schemeClr val="accent5">
                <a:lumMod val="40000"/>
                <a:lumOff val="60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Цель</a:t>
            </a:r>
            <a:r>
              <a:rPr lang="ru-RU" sz="20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 – формирование интереса у детей старшего дошкольного возраста игре в шахматы</a:t>
            </a:r>
            <a:endParaRPr lang="ru-RU" sz="20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EADF3EDF-0E3C-14E3-9E3B-FC4E30F0715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rot="485593">
            <a:off x="9653930" y="2298333"/>
            <a:ext cx="2901861" cy="2026660"/>
          </a:xfrm>
          <a:prstGeom prst="rect">
            <a:avLst/>
          </a:prstGeom>
          <a:ln w="76200">
            <a:solidFill>
              <a:schemeClr val="accent3"/>
            </a:solidFill>
          </a:ln>
        </p:spPr>
      </p:pic>
      <p:pic>
        <p:nvPicPr>
          <p:cNvPr id="20" name="Picture 2" descr="D:\Рабочий стол\Антонова старый К\Фотографии и видео\Занятия ПДО\Фото занятий ДОУ Тыщенко\Конкурс методразр 2023\Фото2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89615" y="4336405"/>
            <a:ext cx="3474722" cy="2608213"/>
          </a:xfrm>
          <a:prstGeom prst="rect">
            <a:avLst/>
          </a:prstGeom>
          <a:noFill/>
          <a:ln w="76200">
            <a:solidFill>
              <a:schemeClr val="accent3"/>
            </a:solidFill>
          </a:ln>
        </p:spPr>
      </p:pic>
    </p:spTree>
    <p:extLst>
      <p:ext uri="{BB962C8B-B14F-4D97-AF65-F5344CB8AC3E}">
        <p14:creationId xmlns="" xmlns:p14="http://schemas.microsoft.com/office/powerpoint/2010/main" val="19721471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artinkinaden.ru/uploads/posts/2021-04/1617314322_1-p-fon-dlya-prezentatsii-shakhmati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147" y="0"/>
            <a:ext cx="12743206" cy="72326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324919" y="159941"/>
            <a:ext cx="8081058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002060"/>
                </a:solidFill>
                <a:latin typeface="Arial Narrow" panose="020B0606020202030204" pitchFamily="34" charset="0"/>
                <a:cs typeface="Times New Roman" pitchFamily="18" charset="0"/>
              </a:rPr>
              <a:t>Этапы обучения детей игре в шахматы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6687" y="808013"/>
            <a:ext cx="4742004" cy="46166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Знакомство с шахматной доской</a:t>
            </a:r>
            <a:endParaRPr lang="ru-RU" sz="24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6687" y="1312069"/>
            <a:ext cx="5049780" cy="46166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Знакомство с фигурами и пешками</a:t>
            </a:r>
            <a:endParaRPr lang="ru-RU" sz="24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6687" y="1888133"/>
            <a:ext cx="5335115" cy="46166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Обучение правилам шахматной игры</a:t>
            </a:r>
            <a:endParaRPr lang="ru-RU" sz="24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6687" y="2392189"/>
            <a:ext cx="5272597" cy="46166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Решение шахматных задач и этюдов</a:t>
            </a:r>
            <a:endParaRPr lang="ru-RU" sz="24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6687" y="2896245"/>
            <a:ext cx="2650084" cy="46166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Игра в шахматы</a:t>
            </a:r>
            <a:endParaRPr lang="ru-RU" sz="24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pic>
        <p:nvPicPr>
          <p:cNvPr id="14" name="Picture 3" descr="D:\Рабочий стол\Антонова старый К\Фотографии и видео\Занятия ПДО\Фото занятий ДОУ Тыщенко\WhatsApp Image 2023-01-24 at 10.43.11 (2)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8695" y="3904357"/>
            <a:ext cx="3816424" cy="2864704"/>
          </a:xfrm>
          <a:prstGeom prst="rect">
            <a:avLst/>
          </a:prstGeom>
          <a:noFill/>
          <a:ln w="76200">
            <a:solidFill>
              <a:schemeClr val="accent3"/>
            </a:solidFill>
          </a:ln>
        </p:spPr>
      </p:pic>
      <p:pic>
        <p:nvPicPr>
          <p:cNvPr id="15" name="Picture 4" descr="D:\Рабочий стол\Антонова старый К\Мероприятия с кадрами\2020-2021\Вебинар Российский 09.06.21\Фото для презентаций\DSC01676 Яборов1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13551" y="4048373"/>
            <a:ext cx="4319340" cy="2875231"/>
          </a:xfrm>
          <a:prstGeom prst="rect">
            <a:avLst/>
          </a:prstGeom>
          <a:noFill/>
          <a:ln w="76200">
            <a:solidFill>
              <a:schemeClr val="accent3"/>
            </a:solidFill>
          </a:ln>
        </p:spPr>
      </p:pic>
      <p:pic>
        <p:nvPicPr>
          <p:cNvPr id="2052" name="Picture 4" descr="C:\Users\User\Desktop\МК Ветров\Фото2 музей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3151" y="3256285"/>
            <a:ext cx="3312368" cy="2916615"/>
          </a:xfrm>
          <a:prstGeom prst="rect">
            <a:avLst/>
          </a:prstGeom>
          <a:noFill/>
          <a:ln w="76200">
            <a:solidFill>
              <a:schemeClr val="accent3"/>
            </a:solidFill>
          </a:ln>
        </p:spPr>
      </p:pic>
      <p:pic>
        <p:nvPicPr>
          <p:cNvPr id="2" name="Picture 2" descr="D:\Рабочий стол\Антонова старый К\Фотографии и видео\Занятия ПДО\Фото занятий ДОУ Тыщенко\Конкурс методразр 2023\Фото11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57567" y="880021"/>
            <a:ext cx="3861632" cy="28986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1714828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artinkinaden.ru/uploads/posts/2021-04/1617314322_1-p-fon-dlya-prezentatsii-shakhmati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71" y="0"/>
            <a:ext cx="12743206" cy="72326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125119" y="1024037"/>
            <a:ext cx="3816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Найди ошибку</a:t>
            </a:r>
            <a:endParaRPr lang="ru-RU" sz="2400" dirty="0" smtClean="0">
              <a:solidFill>
                <a:srgbClr val="002060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1028" name="AutoShape 4" descr="https://cdn1.ozone.ru/s3/multimedia-0/636794419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cdn1.ozone.ru/s3/multimedia-0/636794419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68735" y="1528094"/>
            <a:ext cx="74168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Цель</a:t>
            </a:r>
            <a:r>
              <a:rPr lang="ru-RU" dirty="0" smtClean="0"/>
              <a:t>: </a:t>
            </a:r>
            <a:r>
              <a:rPr lang="ru-RU" sz="2000" b="1" dirty="0" err="1" smtClean="0">
                <a:solidFill>
                  <a:srgbClr val="002060"/>
                </a:solidFill>
                <a:latin typeface="Arial Narrow" panose="020B0606020202030204" pitchFamily="34" charset="0"/>
              </a:rPr>
              <a:t>р</a:t>
            </a:r>
            <a:r>
              <a:rPr lang="en-US" sz="2000" b="1" dirty="0" err="1" smtClean="0">
                <a:solidFill>
                  <a:srgbClr val="002060"/>
                </a:solidFill>
                <a:latin typeface="Arial Narrow" panose="020B0606020202030204" pitchFamily="34" charset="0"/>
              </a:rPr>
              <a:t>азвитие</a:t>
            </a:r>
            <a:r>
              <a:rPr lang="en-US" sz="20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Arial Narrow" panose="020B0606020202030204" pitchFamily="34" charset="0"/>
              </a:rPr>
              <a:t>внимания</a:t>
            </a:r>
            <a:r>
              <a:rPr lang="en-US" sz="20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, </a:t>
            </a:r>
            <a:r>
              <a:rPr lang="en-US" sz="2000" b="1" dirty="0" err="1" smtClean="0">
                <a:solidFill>
                  <a:srgbClr val="002060"/>
                </a:solidFill>
                <a:latin typeface="Arial Narrow" panose="020B0606020202030204" pitchFamily="34" charset="0"/>
              </a:rPr>
              <a:t>умение</a:t>
            </a:r>
            <a:r>
              <a:rPr lang="en-US" sz="20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Arial Narrow" panose="020B0606020202030204" pitchFamily="34" charset="0"/>
              </a:rPr>
              <a:t>видеть</a:t>
            </a:r>
            <a:r>
              <a:rPr lang="en-US" sz="20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Arial Narrow" panose="020B0606020202030204" pitchFamily="34" charset="0"/>
              </a:rPr>
              <a:t>фигуры</a:t>
            </a:r>
            <a:r>
              <a:rPr lang="en-US" sz="20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Arial Narrow" panose="020B0606020202030204" pitchFamily="34" charset="0"/>
              </a:rPr>
              <a:t>на</a:t>
            </a:r>
            <a:r>
              <a:rPr lang="en-US" sz="20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Arial Narrow" panose="020B0606020202030204" pitchFamily="34" charset="0"/>
              </a:rPr>
              <a:t>доске</a:t>
            </a:r>
            <a:endParaRPr lang="ru-RU" sz="2000" b="1" dirty="0" smtClean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pic>
        <p:nvPicPr>
          <p:cNvPr id="61443" name="Picture 3" descr="C:\Users\User\Desktop\МК Ветров\найди ошибку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17007" y="2104157"/>
            <a:ext cx="6464114" cy="38723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3258449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artinkinaden.ru/uploads/posts/2021-04/1617314322_1-p-fon-dlya-prezentatsii-shakhmati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71" y="0"/>
            <a:ext cx="12743206" cy="72326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125119" y="1024037"/>
            <a:ext cx="3816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Непослушные фигуры</a:t>
            </a:r>
            <a:endParaRPr lang="ru-RU" sz="2400" dirty="0" smtClean="0">
              <a:solidFill>
                <a:srgbClr val="002060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4999" y="1528093"/>
            <a:ext cx="6128571" cy="5112568"/>
          </a:xfrm>
          <a:prstGeom prst="rect">
            <a:avLst/>
          </a:prstGeom>
        </p:spPr>
      </p:pic>
      <p:sp>
        <p:nvSpPr>
          <p:cNvPr id="1028" name="AutoShape 4" descr="https://cdn1.ozone.ru/s3/multimedia-0/636794419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cdn1.ozone.ru/s3/multimedia-0/636794419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258449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artinkinaden.ru/uploads/posts/2021-04/1617314322_1-p-fon-dlya-prezentatsii-shakhmati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43206" cy="72326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324919" y="361156"/>
            <a:ext cx="80810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Шахматный диктант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236687" y="1280130"/>
            <a:ext cx="119533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Задачи:  </a:t>
            </a:r>
            <a:r>
              <a:rPr lang="ru-RU" sz="20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Закрепить знания об адресе полей шахматной доски. Развить умение детей находить адрес поля.</a:t>
            </a:r>
          </a:p>
        </p:txBody>
      </p:sp>
      <p:pic>
        <p:nvPicPr>
          <p:cNvPr id="54274" name="Picture 2" descr="C:\Users\User\Desktop\МК Ветров\Раздаточный материал\Шахматный диктант 8шт\Шахматная доска. Шахмотный диктан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53112" y="1888133"/>
            <a:ext cx="4983096" cy="50246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3058473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artinkinaden.ru/uploads/posts/2021-04/1617314322_1-p-fon-dlya-prezentatsii-shakhmati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43206" cy="72326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324919" y="361156"/>
            <a:ext cx="80810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Шахматные следы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308695" y="977871"/>
            <a:ext cx="79928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Задача.  </a:t>
            </a:r>
            <a:r>
              <a:rPr lang="ru-RU" sz="20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Закрепить  правила ходов шахматных фигур, их названия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pic>
        <p:nvPicPr>
          <p:cNvPr id="6" name="Picture 7" descr="ферз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1143" y="1600101"/>
            <a:ext cx="5112568" cy="510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820863" y="1816125"/>
            <a:ext cx="20882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Чей след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dirty="0" smtClean="0">
              <a:solidFill>
                <a:srgbClr val="002060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0584732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01.pptx"/>
</p:tagLst>
</file>

<file path=ppt/theme/theme1.xml><?xml version="1.0" encoding="utf-8"?>
<a:theme xmlns:a="http://schemas.openxmlformats.org/drawingml/2006/main" name="www.homeppt.com">
  <a:themeElements>
    <a:clrScheme name="自定义 8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38BD2"/>
      </a:accent1>
      <a:accent2>
        <a:srgbClr val="FBC546"/>
      </a:accent2>
      <a:accent3>
        <a:srgbClr val="238BD2"/>
      </a:accent3>
      <a:accent4>
        <a:srgbClr val="FFC000"/>
      </a:accent4>
      <a:accent5>
        <a:srgbClr val="238BD2"/>
      </a:accent5>
      <a:accent6>
        <a:srgbClr val="FBC546"/>
      </a:accent6>
      <a:hlink>
        <a:srgbClr val="238BD2"/>
      </a:hlink>
      <a:folHlink>
        <a:srgbClr val="FBC546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379</Words>
  <Application>Microsoft Office PowerPoint</Application>
  <PresentationFormat>Произвольный</PresentationFormat>
  <Paragraphs>59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www.homeppt.com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战略布局工作计划</dc:title>
  <dc:creator/>
  <cp:keywords>第一PPT www.1ppt.com</cp:keywords>
  <cp:lastModifiedBy/>
  <cp:revision>1</cp:revision>
  <dcterms:created xsi:type="dcterms:W3CDTF">2016-09-07T07:37:44Z</dcterms:created>
  <dcterms:modified xsi:type="dcterms:W3CDTF">2025-02-26T02:46:43Z</dcterms:modified>
</cp:coreProperties>
</file>