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60" r:id="rId5"/>
    <p:sldId id="262" r:id="rId6"/>
    <p:sldId id="267" r:id="rId7"/>
    <p:sldId id="265" r:id="rId8"/>
    <p:sldId id="268" r:id="rId9"/>
    <p:sldId id="264" r:id="rId10"/>
    <p:sldId id="269" r:id="rId11"/>
    <p:sldId id="270" r:id="rId12"/>
    <p:sldId id="271" r:id="rId13"/>
    <p:sldId id="263" r:id="rId14"/>
    <p:sldId id="266" r:id="rId15"/>
    <p:sldId id="261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7DF53-4C05-4E9C-9CF8-6D820223B593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2D7C1-98E4-4021-A419-345B4F9175F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1143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7DF53-4C05-4E9C-9CF8-6D820223B593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2D7C1-98E4-4021-A419-345B4F917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95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7DF53-4C05-4E9C-9CF8-6D820223B593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2D7C1-98E4-4021-A419-345B4F917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243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7DF53-4C05-4E9C-9CF8-6D820223B593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2D7C1-98E4-4021-A419-345B4F917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316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7DF53-4C05-4E9C-9CF8-6D820223B593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2D7C1-98E4-4021-A419-345B4F9175F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0024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7DF53-4C05-4E9C-9CF8-6D820223B593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2D7C1-98E4-4021-A419-345B4F917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901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7DF53-4C05-4E9C-9CF8-6D820223B593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2D7C1-98E4-4021-A419-345B4F917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279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7DF53-4C05-4E9C-9CF8-6D820223B593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2D7C1-98E4-4021-A419-345B4F917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916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7DF53-4C05-4E9C-9CF8-6D820223B593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2D7C1-98E4-4021-A419-345B4F917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127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817DF53-4C05-4E9C-9CF8-6D820223B593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352D7C1-98E4-4021-A419-345B4F917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497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7DF53-4C05-4E9C-9CF8-6D820223B593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2D7C1-98E4-4021-A419-345B4F917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746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817DF53-4C05-4E9C-9CF8-6D820223B593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352D7C1-98E4-4021-A419-345B4F9175FC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67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9674" y="-1888714"/>
            <a:ext cx="10058400" cy="356616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Great Britain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9674" y="5370021"/>
            <a:ext cx="11128343" cy="1143000"/>
          </a:xfrm>
        </p:spPr>
        <p:txBody>
          <a:bodyPr/>
          <a:lstStyle/>
          <a:p>
            <a:r>
              <a:rPr lang="ru-RU" dirty="0" smtClean="0"/>
              <a:t>Презентацию подготовила: Киселева Ирина Андреевна, учитель английского языка МАОУ «</a:t>
            </a:r>
            <a:r>
              <a:rPr lang="ru-RU" dirty="0" err="1" smtClean="0"/>
              <a:t>Ягринская</a:t>
            </a:r>
            <a:r>
              <a:rPr lang="ru-RU" dirty="0" smtClean="0"/>
              <a:t> гимназия» г. Северодвинска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398" y="1677446"/>
            <a:ext cx="5303999" cy="353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0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00B050"/>
                </a:solidFill>
              </a:rPr>
              <a:t>Tower Bridge</a:t>
            </a:r>
            <a:endParaRPr lang="ru-RU" sz="7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8" descr="Tower Bridg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2045" y="1536240"/>
            <a:ext cx="7027909" cy="4930107"/>
          </a:xfrm>
          <a:prstGeom prst="rect">
            <a:avLst/>
          </a:prstGeom>
          <a:noFill/>
          <a:ln w="25400">
            <a:solidFill>
              <a:srgbClr val="339966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71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00B050"/>
                </a:solidFill>
              </a:rPr>
              <a:t>What is it?</a:t>
            </a:r>
            <a:endParaRPr lang="ru-RU" sz="7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5" descr="St Paul's Cathedral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0555" y="1621926"/>
            <a:ext cx="4353636" cy="5076872"/>
          </a:xfrm>
          <a:prstGeom prst="rect">
            <a:avLst/>
          </a:prstGeom>
          <a:noFill/>
          <a:ln w="25400">
            <a:solidFill>
              <a:srgbClr val="339966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674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00B050"/>
                </a:solidFill>
              </a:rPr>
              <a:t>St. Paul’s Cathedral</a:t>
            </a:r>
            <a:endParaRPr lang="ru-RU" sz="7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5" descr="St Paul's Cathedral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7119" y="1566416"/>
            <a:ext cx="4537761" cy="5291584"/>
          </a:xfrm>
          <a:prstGeom prst="rect">
            <a:avLst/>
          </a:prstGeom>
          <a:noFill/>
          <a:ln w="25400">
            <a:solidFill>
              <a:srgbClr val="339966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378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00B050"/>
                </a:solidFill>
              </a:rPr>
              <a:t>What is it?</a:t>
            </a:r>
            <a:endParaRPr lang="ru-RU" sz="7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151" y="1435508"/>
            <a:ext cx="8623625" cy="517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49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00B050"/>
                </a:solidFill>
              </a:rPr>
              <a:t>Buckingham Palace</a:t>
            </a:r>
            <a:endParaRPr lang="ru-RU" sz="7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151" y="1435508"/>
            <a:ext cx="8623625" cy="517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38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5223074"/>
              </p:ext>
            </p:extLst>
          </p:nvPr>
        </p:nvGraphicFramePr>
        <p:xfrm>
          <a:off x="586854" y="0"/>
          <a:ext cx="11000096" cy="6687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8574"/>
                <a:gridCol w="8841522"/>
              </a:tblGrid>
              <a:tr h="680471">
                <a:tc gridSpan="2">
                  <a:txBody>
                    <a:bodyPr/>
                    <a:lstStyle/>
                    <a:p>
                      <a:r>
                        <a:rPr lang="en-US" sz="4000" b="1" dirty="0" smtClean="0">
                          <a:solidFill>
                            <a:srgbClr val="0070C0"/>
                          </a:solidFill>
                        </a:rPr>
                        <a:t>   Task: Write and act out your own dialogues!</a:t>
                      </a:r>
                      <a:endParaRPr lang="ru-RU" sz="40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31356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00B050"/>
                          </a:solidFill>
                          <a:latin typeface="Franklin Gothic Demi" panose="020B0703020102020204" pitchFamily="34" charset="0"/>
                        </a:rPr>
                        <a:t>Speaker 1: 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00B050"/>
                          </a:solidFill>
                          <a:latin typeface="Franklin Gothic Demi" panose="020B0703020102020204" pitchFamily="34" charset="0"/>
                        </a:rPr>
                        <a:t>Hello,</a:t>
                      </a:r>
                      <a:r>
                        <a:rPr lang="en-US" sz="2800" b="1" baseline="0" dirty="0" smtClean="0">
                          <a:solidFill>
                            <a:srgbClr val="00B050"/>
                          </a:solidFill>
                          <a:latin typeface="Franklin Gothic Demi" panose="020B0703020102020204" pitchFamily="34" charset="0"/>
                        </a:rPr>
                        <a:t> _____! Would you like to go to __________ with me tomorrow?</a:t>
                      </a:r>
                      <a:endParaRPr lang="en-US" sz="2800" b="1" dirty="0" smtClean="0">
                        <a:solidFill>
                          <a:srgbClr val="00B050"/>
                        </a:solidFill>
                        <a:latin typeface="Franklin Gothic Demi" panose="020B0703020102020204" pitchFamily="34" charset="0"/>
                      </a:endParaRPr>
                    </a:p>
                    <a:p>
                      <a:endParaRPr lang="ru-RU" sz="2800" b="1" dirty="0">
                        <a:solidFill>
                          <a:srgbClr val="00B05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</a:tr>
              <a:tr h="917156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Franklin Gothic Demi" panose="020B0703020102020204" pitchFamily="34" charset="0"/>
                        </a:rPr>
                        <a:t>Speaker 2: 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Franklin Gothic Demi" panose="020B0703020102020204" pitchFamily="34" charset="0"/>
                        </a:rPr>
                        <a:t>Certainly! How</a:t>
                      </a:r>
                      <a:r>
                        <a:rPr lang="en-US" sz="2800" b="1" baseline="0" dirty="0" smtClean="0">
                          <a:solidFill>
                            <a:srgbClr val="C00000"/>
                          </a:solidFill>
                          <a:latin typeface="Franklin Gothic Demi" panose="020B0703020102020204" pitchFamily="34" charset="0"/>
                        </a:rPr>
                        <a:t> much _________the ticket___________ ?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</a:tr>
              <a:tr h="602701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00B050"/>
                          </a:solidFill>
                          <a:latin typeface="Franklin Gothic Demi" panose="020B0703020102020204" pitchFamily="34" charset="0"/>
                        </a:rPr>
                        <a:t>Speaker 1: 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00B050"/>
                          </a:solidFill>
                          <a:latin typeface="Franklin Gothic Demi" panose="020B0703020102020204" pitchFamily="34" charset="0"/>
                        </a:rPr>
                        <a:t>It costs ___________. Is it __________ for you?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</a:tr>
              <a:tr h="602701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Franklin Gothic Demi" panose="020B0703020102020204" pitchFamily="34" charset="0"/>
                        </a:rPr>
                        <a:t>Speaker 2: 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Franklin Gothic Demi" panose="020B0703020102020204" pitchFamily="34" charset="0"/>
                        </a:rPr>
                        <a:t>No, it is cheap. What</a:t>
                      </a:r>
                      <a:r>
                        <a:rPr lang="en-US" sz="2800" b="1" baseline="0" dirty="0" smtClean="0">
                          <a:solidFill>
                            <a:srgbClr val="C00000"/>
                          </a:solidFill>
                          <a:latin typeface="Franklin Gothic Demi" panose="020B0703020102020204" pitchFamily="34" charset="0"/>
                        </a:rPr>
                        <a:t> sights _________________ ?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</a:tr>
              <a:tr h="917156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00B050"/>
                          </a:solidFill>
                          <a:latin typeface="Franklin Gothic Demi" panose="020B0703020102020204" pitchFamily="34" charset="0"/>
                        </a:rPr>
                        <a:t>Speaker 1: 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00B050"/>
                          </a:solidFill>
                          <a:latin typeface="Franklin Gothic Demi" panose="020B0703020102020204" pitchFamily="34" charset="0"/>
                        </a:rPr>
                        <a:t>We’ll visit Westminster Abbey, Warner Bros,</a:t>
                      </a:r>
                      <a:r>
                        <a:rPr lang="en-US" sz="2800" b="1" baseline="0" dirty="0" smtClean="0">
                          <a:solidFill>
                            <a:srgbClr val="00B050"/>
                          </a:solidFill>
                          <a:latin typeface="Franklin Gothic Demi" panose="020B0703020102020204" pitchFamily="34" charset="0"/>
                        </a:rPr>
                        <a:t> ___________ and ____________ .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</a:tr>
              <a:tr h="917156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Franklin Gothic Demi" panose="020B0703020102020204" pitchFamily="34" charset="0"/>
                        </a:rPr>
                        <a:t>Speaker 2: 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Franklin Gothic Demi" panose="020B0703020102020204" pitchFamily="34" charset="0"/>
                        </a:rPr>
                        <a:t>Wow! I think, our trip will be ___________! Bye!</a:t>
                      </a:r>
                      <a:r>
                        <a:rPr lang="en-US" sz="2800" b="1" baseline="0" dirty="0" smtClean="0">
                          <a:solidFill>
                            <a:srgbClr val="C00000"/>
                          </a:solidFill>
                          <a:latin typeface="Franklin Gothic Demi" panose="020B0703020102020204" pitchFamily="34" charset="0"/>
                        </a:rPr>
                        <a:t> See you tomorrow!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</a:tr>
              <a:tr h="602701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00B050"/>
                          </a:solidFill>
                          <a:latin typeface="Franklin Gothic Demi" panose="020B0703020102020204" pitchFamily="34" charset="0"/>
                        </a:rPr>
                        <a:t>Speaker 1: 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00B050"/>
                          </a:solidFill>
                          <a:latin typeface="Franklin Gothic Demi" panose="020B0703020102020204" pitchFamily="34" charset="0"/>
                        </a:rPr>
                        <a:t>Bye! 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Franklin Gothic Demi" panose="020B0703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02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682" y="-344731"/>
            <a:ext cx="10058400" cy="1450757"/>
          </a:xfrm>
        </p:spPr>
        <p:txBody>
          <a:bodyPr/>
          <a:lstStyle/>
          <a:p>
            <a:r>
              <a:rPr lang="en-US" b="1" i="1" dirty="0" smtClean="0">
                <a:solidFill>
                  <a:srgbClr val="002060"/>
                </a:solidFill>
              </a:rPr>
              <a:t>Would you like to </a:t>
            </a:r>
            <a:r>
              <a:rPr lang="en-US" b="1" i="1" dirty="0">
                <a:solidFill>
                  <a:srgbClr val="002060"/>
                </a:solidFill>
              </a:rPr>
              <a:t>travel to the UK? Why?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993" y="3857414"/>
            <a:ext cx="4838445" cy="32262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7432" y="4872250"/>
            <a:ext cx="3997745" cy="20988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39681"/>
            <a:ext cx="3187241" cy="22671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872250"/>
            <a:ext cx="3386998" cy="22680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6846" y="1128559"/>
            <a:ext cx="4109491" cy="28115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4948" y="1128559"/>
            <a:ext cx="5217993" cy="273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74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722" y="1061160"/>
            <a:ext cx="10515600" cy="1325563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A </a:t>
            </a:r>
            <a:r>
              <a:rPr lang="en-US" sz="6000" b="1" dirty="0">
                <a:solidFill>
                  <a:srgbClr val="002060"/>
                </a:solidFill>
              </a:rPr>
              <a:t>B</a:t>
            </a:r>
            <a:r>
              <a:rPr lang="en-US" sz="6000" b="1" dirty="0" smtClean="0">
                <a:solidFill>
                  <a:srgbClr val="002060"/>
                </a:solidFill>
              </a:rPr>
              <a:t>ritish builder built a building of brown bricks. 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639" y="2239244"/>
            <a:ext cx="3082120" cy="34245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4069" y="2239242"/>
            <a:ext cx="5141891" cy="342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17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00B050"/>
                </a:solidFill>
              </a:rPr>
              <a:t>What is it?</a:t>
            </a:r>
            <a:endParaRPr lang="ru-RU" sz="7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The Tow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7965" y="1690688"/>
            <a:ext cx="7276069" cy="4795470"/>
          </a:xfrm>
          <a:prstGeom prst="rect">
            <a:avLst/>
          </a:prstGeom>
          <a:noFill/>
          <a:ln w="25400">
            <a:solidFill>
              <a:srgbClr val="339966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37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>
                <a:solidFill>
                  <a:srgbClr val="00B050"/>
                </a:solidFill>
              </a:rPr>
              <a:t>T</a:t>
            </a:r>
            <a:r>
              <a:rPr lang="en-US" sz="7200" b="1" dirty="0" smtClean="0">
                <a:solidFill>
                  <a:srgbClr val="00B050"/>
                </a:solidFill>
              </a:rPr>
              <a:t>he Tower of London</a:t>
            </a:r>
            <a:endParaRPr lang="ru-RU" sz="7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The Tow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7965" y="1690688"/>
            <a:ext cx="7276069" cy="4795470"/>
          </a:xfrm>
          <a:prstGeom prst="rect">
            <a:avLst/>
          </a:prstGeom>
          <a:noFill/>
          <a:ln w="25400">
            <a:solidFill>
              <a:srgbClr val="339966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27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00B050"/>
                </a:solidFill>
              </a:rPr>
              <a:t>What is it?</a:t>
            </a:r>
            <a:endParaRPr lang="ru-RU" sz="7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134" y="1690688"/>
            <a:ext cx="4288558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82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00B050"/>
                </a:solidFill>
              </a:rPr>
              <a:t>Big Ben</a:t>
            </a:r>
            <a:endParaRPr lang="ru-RU" sz="7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134" y="1690688"/>
            <a:ext cx="4288558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7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00B050"/>
                </a:solidFill>
              </a:rPr>
              <a:t>What is it?</a:t>
            </a:r>
            <a:endParaRPr lang="ru-RU" sz="7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5" descr="London Eye From North Ban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9256" y="1690688"/>
            <a:ext cx="5286375" cy="4173538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052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00B050"/>
                </a:solidFill>
              </a:rPr>
              <a:t>The London Eye</a:t>
            </a:r>
            <a:endParaRPr lang="ru-RU" sz="7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5" descr="London Eye From North Ban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0891" y="1690688"/>
            <a:ext cx="6035169" cy="4764703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7266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00B050"/>
                </a:solidFill>
              </a:rPr>
              <a:t>What is it?</a:t>
            </a:r>
            <a:endParaRPr lang="ru-RU" sz="7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8" descr="Tower Bridg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2045" y="1536240"/>
            <a:ext cx="7027909" cy="4930107"/>
          </a:xfrm>
          <a:prstGeom prst="rect">
            <a:avLst/>
          </a:prstGeom>
          <a:noFill/>
          <a:ln w="25400">
            <a:solidFill>
              <a:srgbClr val="339966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4006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176</TotalTime>
  <Words>186</Words>
  <Application>Microsoft Office PowerPoint</Application>
  <PresentationFormat>Широкоэкранный</PresentationFormat>
  <Paragraphs>31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Calibri</vt:lpstr>
      <vt:lpstr>Calibri Light</vt:lpstr>
      <vt:lpstr>Franklin Gothic Demi</vt:lpstr>
      <vt:lpstr>Ретро</vt:lpstr>
      <vt:lpstr>Great Britain</vt:lpstr>
      <vt:lpstr>A British builder built a building of brown bricks. </vt:lpstr>
      <vt:lpstr>What is it?</vt:lpstr>
      <vt:lpstr>The Tower of London</vt:lpstr>
      <vt:lpstr>What is it?</vt:lpstr>
      <vt:lpstr>Big Ben</vt:lpstr>
      <vt:lpstr>What is it?</vt:lpstr>
      <vt:lpstr>The London Eye</vt:lpstr>
      <vt:lpstr>What is it?</vt:lpstr>
      <vt:lpstr>Tower Bridge</vt:lpstr>
      <vt:lpstr>What is it?</vt:lpstr>
      <vt:lpstr>St. Paul’s Cathedral</vt:lpstr>
      <vt:lpstr>What is it?</vt:lpstr>
      <vt:lpstr>Buckingham Palace</vt:lpstr>
      <vt:lpstr>Презентация PowerPoint</vt:lpstr>
      <vt:lpstr>Would you like to travel to the UK? Why?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23</cp:revision>
  <dcterms:created xsi:type="dcterms:W3CDTF">2022-11-02T07:28:12Z</dcterms:created>
  <dcterms:modified xsi:type="dcterms:W3CDTF">2022-11-05T17:18:18Z</dcterms:modified>
</cp:coreProperties>
</file>