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8" r:id="rId4"/>
    <p:sldId id="259" r:id="rId5"/>
    <p:sldId id="272" r:id="rId6"/>
    <p:sldId id="260" r:id="rId7"/>
    <p:sldId id="263" r:id="rId8"/>
    <p:sldId id="284" r:id="rId9"/>
    <p:sldId id="265" r:id="rId10"/>
    <p:sldId id="266" r:id="rId11"/>
    <p:sldId id="285" r:id="rId12"/>
    <p:sldId id="267" r:id="rId13"/>
    <p:sldId id="268" r:id="rId14"/>
    <p:sldId id="286" r:id="rId15"/>
    <p:sldId id="270" r:id="rId16"/>
    <p:sldId id="271" r:id="rId17"/>
    <p:sldId id="287" r:id="rId18"/>
  </p:sldIdLst>
  <p:sldSz cx="9144000" cy="6858000" type="screen4x3"/>
  <p:notesSz cx="6858000" cy="9144000"/>
  <p:defaultTex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0" d="100"/>
          <a:sy n="70" d="100"/>
        </p:scale>
        <p:origin x="-1374"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uk-UA"/>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uk-UA"/>
          </a:p>
        </p:txBody>
      </p:sp>
      <p:sp>
        <p:nvSpPr>
          <p:cNvPr id="4" name="Дата 3"/>
          <p:cNvSpPr>
            <a:spLocks noGrp="1"/>
          </p:cNvSpPr>
          <p:nvPr>
            <p:ph type="dt" sz="half" idx="10"/>
          </p:nvPr>
        </p:nvSpPr>
        <p:spPr/>
        <p:txBody>
          <a:bodyPr/>
          <a:lstStyle/>
          <a:p>
            <a:fld id="{394AC259-EBD3-4477-8ED1-9C4E8D32F78F}" type="datetimeFigureOut">
              <a:rPr lang="uk-UA" smtClean="0"/>
              <a:pPr/>
              <a:t>17.03.2017</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C52C2C70-2A90-47DD-B4C7-2A4AE87F3363}" type="slidenum">
              <a:rPr lang="uk-UA" smtClean="0"/>
              <a:pPr/>
              <a:t>‹#›</a:t>
            </a:fld>
            <a:endParaRPr lang="uk-UA"/>
          </a:p>
        </p:txBody>
      </p:sp>
    </p:spTree>
    <p:extLst>
      <p:ext uri="{BB962C8B-B14F-4D97-AF65-F5344CB8AC3E}">
        <p14:creationId xmlns:p14="http://schemas.microsoft.com/office/powerpoint/2010/main" val="35032850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394AC259-EBD3-4477-8ED1-9C4E8D32F78F}" type="datetimeFigureOut">
              <a:rPr lang="uk-UA" smtClean="0"/>
              <a:pPr/>
              <a:t>17.03.2017</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C52C2C70-2A90-47DD-B4C7-2A4AE87F3363}" type="slidenum">
              <a:rPr lang="uk-UA" smtClean="0"/>
              <a:pPr/>
              <a:t>‹#›</a:t>
            </a:fld>
            <a:endParaRPr lang="uk-UA"/>
          </a:p>
        </p:txBody>
      </p:sp>
    </p:spTree>
    <p:extLst>
      <p:ext uri="{BB962C8B-B14F-4D97-AF65-F5344CB8AC3E}">
        <p14:creationId xmlns:p14="http://schemas.microsoft.com/office/powerpoint/2010/main" val="5580411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394AC259-EBD3-4477-8ED1-9C4E8D32F78F}" type="datetimeFigureOut">
              <a:rPr lang="uk-UA" smtClean="0"/>
              <a:pPr/>
              <a:t>17.03.2017</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C52C2C70-2A90-47DD-B4C7-2A4AE87F3363}" type="slidenum">
              <a:rPr lang="uk-UA" smtClean="0"/>
              <a:pPr/>
              <a:t>‹#›</a:t>
            </a:fld>
            <a:endParaRPr lang="uk-UA"/>
          </a:p>
        </p:txBody>
      </p:sp>
    </p:spTree>
    <p:extLst>
      <p:ext uri="{BB962C8B-B14F-4D97-AF65-F5344CB8AC3E}">
        <p14:creationId xmlns:p14="http://schemas.microsoft.com/office/powerpoint/2010/main" val="952860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uk-UA"/>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uk-UA"/>
          </a:p>
        </p:txBody>
      </p:sp>
      <p:sp>
        <p:nvSpPr>
          <p:cNvPr id="4" name="Дата 3"/>
          <p:cNvSpPr>
            <a:spLocks noGrp="1"/>
          </p:cNvSpPr>
          <p:nvPr>
            <p:ph type="dt" sz="half" idx="10"/>
          </p:nvPr>
        </p:nvSpPr>
        <p:spPr/>
        <p:txBody>
          <a:bodyPr/>
          <a:lstStyle/>
          <a:p>
            <a:fld id="{9F9D1EDC-A2B1-4467-8D3F-4DFD9B83CAD8}" type="datetimeFigureOut">
              <a:rPr lang="uk-UA" smtClean="0"/>
              <a:pPr/>
              <a:t>17.03.2017</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12570F2-E200-4629-A09A-B32E2C0D788B}" type="slidenum">
              <a:rPr lang="uk-UA" smtClean="0"/>
              <a:pPr/>
              <a:t>‹#›</a:t>
            </a:fld>
            <a:endParaRPr lang="uk-UA"/>
          </a:p>
        </p:txBody>
      </p:sp>
    </p:spTree>
    <p:extLst>
      <p:ext uri="{BB962C8B-B14F-4D97-AF65-F5344CB8AC3E}">
        <p14:creationId xmlns:p14="http://schemas.microsoft.com/office/powerpoint/2010/main" val="29654966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9F9D1EDC-A2B1-4467-8D3F-4DFD9B83CAD8}" type="datetimeFigureOut">
              <a:rPr lang="uk-UA" smtClean="0"/>
              <a:pPr/>
              <a:t>17.03.2017</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12570F2-E200-4629-A09A-B32E2C0D788B}" type="slidenum">
              <a:rPr lang="uk-UA" smtClean="0"/>
              <a:pPr/>
              <a:t>‹#›</a:t>
            </a:fld>
            <a:endParaRPr lang="uk-UA"/>
          </a:p>
        </p:txBody>
      </p:sp>
    </p:spTree>
    <p:extLst>
      <p:ext uri="{BB962C8B-B14F-4D97-AF65-F5344CB8AC3E}">
        <p14:creationId xmlns:p14="http://schemas.microsoft.com/office/powerpoint/2010/main" val="1601060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uk-UA"/>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9F9D1EDC-A2B1-4467-8D3F-4DFD9B83CAD8}" type="datetimeFigureOut">
              <a:rPr lang="uk-UA" smtClean="0"/>
              <a:pPr/>
              <a:t>17.03.2017</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12570F2-E200-4629-A09A-B32E2C0D788B}" type="slidenum">
              <a:rPr lang="uk-UA" smtClean="0"/>
              <a:pPr/>
              <a:t>‹#›</a:t>
            </a:fld>
            <a:endParaRPr lang="uk-UA"/>
          </a:p>
        </p:txBody>
      </p:sp>
    </p:spTree>
    <p:extLst>
      <p:ext uri="{BB962C8B-B14F-4D97-AF65-F5344CB8AC3E}">
        <p14:creationId xmlns:p14="http://schemas.microsoft.com/office/powerpoint/2010/main" val="38019010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Дата 4"/>
          <p:cNvSpPr>
            <a:spLocks noGrp="1"/>
          </p:cNvSpPr>
          <p:nvPr>
            <p:ph type="dt" sz="half" idx="10"/>
          </p:nvPr>
        </p:nvSpPr>
        <p:spPr/>
        <p:txBody>
          <a:bodyPr/>
          <a:lstStyle/>
          <a:p>
            <a:fld id="{9F9D1EDC-A2B1-4467-8D3F-4DFD9B83CAD8}" type="datetimeFigureOut">
              <a:rPr lang="uk-UA" smtClean="0"/>
              <a:pPr/>
              <a:t>17.03.2017</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412570F2-E200-4629-A09A-B32E2C0D788B}" type="slidenum">
              <a:rPr lang="uk-UA" smtClean="0"/>
              <a:pPr/>
              <a:t>‹#›</a:t>
            </a:fld>
            <a:endParaRPr lang="uk-UA"/>
          </a:p>
        </p:txBody>
      </p:sp>
    </p:spTree>
    <p:extLst>
      <p:ext uri="{BB962C8B-B14F-4D97-AF65-F5344CB8AC3E}">
        <p14:creationId xmlns:p14="http://schemas.microsoft.com/office/powerpoint/2010/main" val="3218347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uk-UA"/>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Дата 6"/>
          <p:cNvSpPr>
            <a:spLocks noGrp="1"/>
          </p:cNvSpPr>
          <p:nvPr>
            <p:ph type="dt" sz="half" idx="10"/>
          </p:nvPr>
        </p:nvSpPr>
        <p:spPr/>
        <p:txBody>
          <a:bodyPr/>
          <a:lstStyle/>
          <a:p>
            <a:fld id="{9F9D1EDC-A2B1-4467-8D3F-4DFD9B83CAD8}" type="datetimeFigureOut">
              <a:rPr lang="uk-UA" smtClean="0"/>
              <a:pPr/>
              <a:t>17.03.2017</a:t>
            </a:fld>
            <a:endParaRPr lang="uk-UA"/>
          </a:p>
        </p:txBody>
      </p:sp>
      <p:sp>
        <p:nvSpPr>
          <p:cNvPr id="8" name="Нижний колонтитул 7"/>
          <p:cNvSpPr>
            <a:spLocks noGrp="1"/>
          </p:cNvSpPr>
          <p:nvPr>
            <p:ph type="ftr" sz="quarter" idx="11"/>
          </p:nvPr>
        </p:nvSpPr>
        <p:spPr/>
        <p:txBody>
          <a:bodyPr/>
          <a:lstStyle/>
          <a:p>
            <a:endParaRPr lang="uk-UA"/>
          </a:p>
        </p:txBody>
      </p:sp>
      <p:sp>
        <p:nvSpPr>
          <p:cNvPr id="9" name="Номер слайда 8"/>
          <p:cNvSpPr>
            <a:spLocks noGrp="1"/>
          </p:cNvSpPr>
          <p:nvPr>
            <p:ph type="sldNum" sz="quarter" idx="12"/>
          </p:nvPr>
        </p:nvSpPr>
        <p:spPr/>
        <p:txBody>
          <a:bodyPr/>
          <a:lstStyle/>
          <a:p>
            <a:fld id="{412570F2-E200-4629-A09A-B32E2C0D788B}" type="slidenum">
              <a:rPr lang="uk-UA" smtClean="0"/>
              <a:pPr/>
              <a:t>‹#›</a:t>
            </a:fld>
            <a:endParaRPr lang="uk-UA"/>
          </a:p>
        </p:txBody>
      </p:sp>
    </p:spTree>
    <p:extLst>
      <p:ext uri="{BB962C8B-B14F-4D97-AF65-F5344CB8AC3E}">
        <p14:creationId xmlns:p14="http://schemas.microsoft.com/office/powerpoint/2010/main" val="36357842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Дата 2"/>
          <p:cNvSpPr>
            <a:spLocks noGrp="1"/>
          </p:cNvSpPr>
          <p:nvPr>
            <p:ph type="dt" sz="half" idx="10"/>
          </p:nvPr>
        </p:nvSpPr>
        <p:spPr/>
        <p:txBody>
          <a:bodyPr/>
          <a:lstStyle/>
          <a:p>
            <a:fld id="{9F9D1EDC-A2B1-4467-8D3F-4DFD9B83CAD8}" type="datetimeFigureOut">
              <a:rPr lang="uk-UA" smtClean="0"/>
              <a:pPr/>
              <a:t>17.03.2017</a:t>
            </a:fld>
            <a:endParaRPr lang="uk-UA"/>
          </a:p>
        </p:txBody>
      </p:sp>
      <p:sp>
        <p:nvSpPr>
          <p:cNvPr id="4" name="Нижний колонтитул 3"/>
          <p:cNvSpPr>
            <a:spLocks noGrp="1"/>
          </p:cNvSpPr>
          <p:nvPr>
            <p:ph type="ftr" sz="quarter" idx="11"/>
          </p:nvPr>
        </p:nvSpPr>
        <p:spPr/>
        <p:txBody>
          <a:bodyPr/>
          <a:lstStyle/>
          <a:p>
            <a:endParaRPr lang="uk-UA"/>
          </a:p>
        </p:txBody>
      </p:sp>
      <p:sp>
        <p:nvSpPr>
          <p:cNvPr id="5" name="Номер слайда 4"/>
          <p:cNvSpPr>
            <a:spLocks noGrp="1"/>
          </p:cNvSpPr>
          <p:nvPr>
            <p:ph type="sldNum" sz="quarter" idx="12"/>
          </p:nvPr>
        </p:nvSpPr>
        <p:spPr/>
        <p:txBody>
          <a:bodyPr/>
          <a:lstStyle/>
          <a:p>
            <a:fld id="{412570F2-E200-4629-A09A-B32E2C0D788B}" type="slidenum">
              <a:rPr lang="uk-UA" smtClean="0"/>
              <a:pPr/>
              <a:t>‹#›</a:t>
            </a:fld>
            <a:endParaRPr lang="uk-UA"/>
          </a:p>
        </p:txBody>
      </p:sp>
    </p:spTree>
    <p:extLst>
      <p:ext uri="{BB962C8B-B14F-4D97-AF65-F5344CB8AC3E}">
        <p14:creationId xmlns:p14="http://schemas.microsoft.com/office/powerpoint/2010/main" val="31235159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9F9D1EDC-A2B1-4467-8D3F-4DFD9B83CAD8}" type="datetimeFigureOut">
              <a:rPr lang="uk-UA" smtClean="0"/>
              <a:pPr/>
              <a:t>17.03.2017</a:t>
            </a:fld>
            <a:endParaRPr lang="uk-UA"/>
          </a:p>
        </p:txBody>
      </p:sp>
      <p:sp>
        <p:nvSpPr>
          <p:cNvPr id="3" name="Нижний колонтитул 2"/>
          <p:cNvSpPr>
            <a:spLocks noGrp="1"/>
          </p:cNvSpPr>
          <p:nvPr>
            <p:ph type="ftr" sz="quarter" idx="11"/>
          </p:nvPr>
        </p:nvSpPr>
        <p:spPr/>
        <p:txBody>
          <a:bodyPr/>
          <a:lstStyle/>
          <a:p>
            <a:endParaRPr lang="uk-UA"/>
          </a:p>
        </p:txBody>
      </p:sp>
      <p:sp>
        <p:nvSpPr>
          <p:cNvPr id="4" name="Номер слайда 3"/>
          <p:cNvSpPr>
            <a:spLocks noGrp="1"/>
          </p:cNvSpPr>
          <p:nvPr>
            <p:ph type="sldNum" sz="quarter" idx="12"/>
          </p:nvPr>
        </p:nvSpPr>
        <p:spPr/>
        <p:txBody>
          <a:bodyPr/>
          <a:lstStyle/>
          <a:p>
            <a:fld id="{412570F2-E200-4629-A09A-B32E2C0D788B}" type="slidenum">
              <a:rPr lang="uk-UA" smtClean="0"/>
              <a:pPr/>
              <a:t>‹#›</a:t>
            </a:fld>
            <a:endParaRPr lang="uk-UA"/>
          </a:p>
        </p:txBody>
      </p:sp>
    </p:spTree>
    <p:extLst>
      <p:ext uri="{BB962C8B-B14F-4D97-AF65-F5344CB8AC3E}">
        <p14:creationId xmlns:p14="http://schemas.microsoft.com/office/powerpoint/2010/main" val="32512917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uk-UA"/>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9F9D1EDC-A2B1-4467-8D3F-4DFD9B83CAD8}" type="datetimeFigureOut">
              <a:rPr lang="uk-UA" smtClean="0"/>
              <a:pPr/>
              <a:t>17.03.2017</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412570F2-E200-4629-A09A-B32E2C0D788B}" type="slidenum">
              <a:rPr lang="uk-UA" smtClean="0"/>
              <a:pPr/>
              <a:t>‹#›</a:t>
            </a:fld>
            <a:endParaRPr lang="uk-UA"/>
          </a:p>
        </p:txBody>
      </p:sp>
    </p:spTree>
    <p:extLst>
      <p:ext uri="{BB962C8B-B14F-4D97-AF65-F5344CB8AC3E}">
        <p14:creationId xmlns:p14="http://schemas.microsoft.com/office/powerpoint/2010/main" val="2093366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394AC259-EBD3-4477-8ED1-9C4E8D32F78F}" type="datetimeFigureOut">
              <a:rPr lang="uk-UA" smtClean="0"/>
              <a:pPr/>
              <a:t>17.03.2017</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C52C2C70-2A90-47DD-B4C7-2A4AE87F3363}" type="slidenum">
              <a:rPr lang="uk-UA" smtClean="0"/>
              <a:pPr/>
              <a:t>‹#›</a:t>
            </a:fld>
            <a:endParaRPr lang="uk-UA"/>
          </a:p>
        </p:txBody>
      </p:sp>
    </p:spTree>
    <p:extLst>
      <p:ext uri="{BB962C8B-B14F-4D97-AF65-F5344CB8AC3E}">
        <p14:creationId xmlns:p14="http://schemas.microsoft.com/office/powerpoint/2010/main" val="10877894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uk-UA"/>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uk-UA"/>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9F9D1EDC-A2B1-4467-8D3F-4DFD9B83CAD8}" type="datetimeFigureOut">
              <a:rPr lang="uk-UA" smtClean="0"/>
              <a:pPr/>
              <a:t>17.03.2017</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412570F2-E200-4629-A09A-B32E2C0D788B}" type="slidenum">
              <a:rPr lang="uk-UA" smtClean="0"/>
              <a:pPr/>
              <a:t>‹#›</a:t>
            </a:fld>
            <a:endParaRPr lang="uk-UA"/>
          </a:p>
        </p:txBody>
      </p:sp>
    </p:spTree>
    <p:extLst>
      <p:ext uri="{BB962C8B-B14F-4D97-AF65-F5344CB8AC3E}">
        <p14:creationId xmlns:p14="http://schemas.microsoft.com/office/powerpoint/2010/main" val="39162493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9F9D1EDC-A2B1-4467-8D3F-4DFD9B83CAD8}" type="datetimeFigureOut">
              <a:rPr lang="uk-UA" smtClean="0"/>
              <a:pPr/>
              <a:t>17.03.2017</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12570F2-E200-4629-A09A-B32E2C0D788B}" type="slidenum">
              <a:rPr lang="uk-UA" smtClean="0"/>
              <a:pPr/>
              <a:t>‹#›</a:t>
            </a:fld>
            <a:endParaRPr lang="uk-UA"/>
          </a:p>
        </p:txBody>
      </p:sp>
    </p:spTree>
    <p:extLst>
      <p:ext uri="{BB962C8B-B14F-4D97-AF65-F5344CB8AC3E}">
        <p14:creationId xmlns:p14="http://schemas.microsoft.com/office/powerpoint/2010/main" val="59869988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9F9D1EDC-A2B1-4467-8D3F-4DFD9B83CAD8}" type="datetimeFigureOut">
              <a:rPr lang="uk-UA" smtClean="0"/>
              <a:pPr/>
              <a:t>17.03.2017</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12570F2-E200-4629-A09A-B32E2C0D788B}" type="slidenum">
              <a:rPr lang="uk-UA" smtClean="0"/>
              <a:pPr/>
              <a:t>‹#›</a:t>
            </a:fld>
            <a:endParaRPr lang="uk-UA"/>
          </a:p>
        </p:txBody>
      </p:sp>
    </p:spTree>
    <p:extLst>
      <p:ext uri="{BB962C8B-B14F-4D97-AF65-F5344CB8AC3E}">
        <p14:creationId xmlns:p14="http://schemas.microsoft.com/office/powerpoint/2010/main" val="40664872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uk-UA"/>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394AC259-EBD3-4477-8ED1-9C4E8D32F78F}" type="datetimeFigureOut">
              <a:rPr lang="uk-UA" smtClean="0"/>
              <a:pPr/>
              <a:t>17.03.2017</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C52C2C70-2A90-47DD-B4C7-2A4AE87F3363}" type="slidenum">
              <a:rPr lang="uk-UA" smtClean="0"/>
              <a:pPr/>
              <a:t>‹#›</a:t>
            </a:fld>
            <a:endParaRPr lang="uk-UA"/>
          </a:p>
        </p:txBody>
      </p:sp>
    </p:spTree>
    <p:extLst>
      <p:ext uri="{BB962C8B-B14F-4D97-AF65-F5344CB8AC3E}">
        <p14:creationId xmlns:p14="http://schemas.microsoft.com/office/powerpoint/2010/main" val="30584004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Дата 4"/>
          <p:cNvSpPr>
            <a:spLocks noGrp="1"/>
          </p:cNvSpPr>
          <p:nvPr>
            <p:ph type="dt" sz="half" idx="10"/>
          </p:nvPr>
        </p:nvSpPr>
        <p:spPr/>
        <p:txBody>
          <a:bodyPr/>
          <a:lstStyle/>
          <a:p>
            <a:fld id="{394AC259-EBD3-4477-8ED1-9C4E8D32F78F}" type="datetimeFigureOut">
              <a:rPr lang="uk-UA" smtClean="0"/>
              <a:pPr/>
              <a:t>17.03.2017</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C52C2C70-2A90-47DD-B4C7-2A4AE87F3363}" type="slidenum">
              <a:rPr lang="uk-UA" smtClean="0"/>
              <a:pPr/>
              <a:t>‹#›</a:t>
            </a:fld>
            <a:endParaRPr lang="uk-UA"/>
          </a:p>
        </p:txBody>
      </p:sp>
    </p:spTree>
    <p:extLst>
      <p:ext uri="{BB962C8B-B14F-4D97-AF65-F5344CB8AC3E}">
        <p14:creationId xmlns:p14="http://schemas.microsoft.com/office/powerpoint/2010/main" val="34517496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uk-UA"/>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Дата 6"/>
          <p:cNvSpPr>
            <a:spLocks noGrp="1"/>
          </p:cNvSpPr>
          <p:nvPr>
            <p:ph type="dt" sz="half" idx="10"/>
          </p:nvPr>
        </p:nvSpPr>
        <p:spPr/>
        <p:txBody>
          <a:bodyPr/>
          <a:lstStyle/>
          <a:p>
            <a:fld id="{394AC259-EBD3-4477-8ED1-9C4E8D32F78F}" type="datetimeFigureOut">
              <a:rPr lang="uk-UA" smtClean="0"/>
              <a:pPr/>
              <a:t>17.03.2017</a:t>
            </a:fld>
            <a:endParaRPr lang="uk-UA"/>
          </a:p>
        </p:txBody>
      </p:sp>
      <p:sp>
        <p:nvSpPr>
          <p:cNvPr id="8" name="Нижний колонтитул 7"/>
          <p:cNvSpPr>
            <a:spLocks noGrp="1"/>
          </p:cNvSpPr>
          <p:nvPr>
            <p:ph type="ftr" sz="quarter" idx="11"/>
          </p:nvPr>
        </p:nvSpPr>
        <p:spPr/>
        <p:txBody>
          <a:bodyPr/>
          <a:lstStyle/>
          <a:p>
            <a:endParaRPr lang="uk-UA"/>
          </a:p>
        </p:txBody>
      </p:sp>
      <p:sp>
        <p:nvSpPr>
          <p:cNvPr id="9" name="Номер слайда 8"/>
          <p:cNvSpPr>
            <a:spLocks noGrp="1"/>
          </p:cNvSpPr>
          <p:nvPr>
            <p:ph type="sldNum" sz="quarter" idx="12"/>
          </p:nvPr>
        </p:nvSpPr>
        <p:spPr/>
        <p:txBody>
          <a:bodyPr/>
          <a:lstStyle/>
          <a:p>
            <a:fld id="{C52C2C70-2A90-47DD-B4C7-2A4AE87F3363}" type="slidenum">
              <a:rPr lang="uk-UA" smtClean="0"/>
              <a:pPr/>
              <a:t>‹#›</a:t>
            </a:fld>
            <a:endParaRPr lang="uk-UA"/>
          </a:p>
        </p:txBody>
      </p:sp>
    </p:spTree>
    <p:extLst>
      <p:ext uri="{BB962C8B-B14F-4D97-AF65-F5344CB8AC3E}">
        <p14:creationId xmlns:p14="http://schemas.microsoft.com/office/powerpoint/2010/main" val="1325238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Дата 2"/>
          <p:cNvSpPr>
            <a:spLocks noGrp="1"/>
          </p:cNvSpPr>
          <p:nvPr>
            <p:ph type="dt" sz="half" idx="10"/>
          </p:nvPr>
        </p:nvSpPr>
        <p:spPr/>
        <p:txBody>
          <a:bodyPr/>
          <a:lstStyle/>
          <a:p>
            <a:fld id="{394AC259-EBD3-4477-8ED1-9C4E8D32F78F}" type="datetimeFigureOut">
              <a:rPr lang="uk-UA" smtClean="0"/>
              <a:pPr/>
              <a:t>17.03.2017</a:t>
            </a:fld>
            <a:endParaRPr lang="uk-UA"/>
          </a:p>
        </p:txBody>
      </p:sp>
      <p:sp>
        <p:nvSpPr>
          <p:cNvPr id="4" name="Нижний колонтитул 3"/>
          <p:cNvSpPr>
            <a:spLocks noGrp="1"/>
          </p:cNvSpPr>
          <p:nvPr>
            <p:ph type="ftr" sz="quarter" idx="11"/>
          </p:nvPr>
        </p:nvSpPr>
        <p:spPr/>
        <p:txBody>
          <a:bodyPr/>
          <a:lstStyle/>
          <a:p>
            <a:endParaRPr lang="uk-UA"/>
          </a:p>
        </p:txBody>
      </p:sp>
      <p:sp>
        <p:nvSpPr>
          <p:cNvPr id="5" name="Номер слайда 4"/>
          <p:cNvSpPr>
            <a:spLocks noGrp="1"/>
          </p:cNvSpPr>
          <p:nvPr>
            <p:ph type="sldNum" sz="quarter" idx="12"/>
          </p:nvPr>
        </p:nvSpPr>
        <p:spPr/>
        <p:txBody>
          <a:bodyPr/>
          <a:lstStyle/>
          <a:p>
            <a:fld id="{C52C2C70-2A90-47DD-B4C7-2A4AE87F3363}" type="slidenum">
              <a:rPr lang="uk-UA" smtClean="0"/>
              <a:pPr/>
              <a:t>‹#›</a:t>
            </a:fld>
            <a:endParaRPr lang="uk-UA"/>
          </a:p>
        </p:txBody>
      </p:sp>
    </p:spTree>
    <p:extLst>
      <p:ext uri="{BB962C8B-B14F-4D97-AF65-F5344CB8AC3E}">
        <p14:creationId xmlns:p14="http://schemas.microsoft.com/office/powerpoint/2010/main" val="4296947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94AC259-EBD3-4477-8ED1-9C4E8D32F78F}" type="datetimeFigureOut">
              <a:rPr lang="uk-UA" smtClean="0"/>
              <a:pPr/>
              <a:t>17.03.2017</a:t>
            </a:fld>
            <a:endParaRPr lang="uk-UA"/>
          </a:p>
        </p:txBody>
      </p:sp>
      <p:sp>
        <p:nvSpPr>
          <p:cNvPr id="3" name="Нижний колонтитул 2"/>
          <p:cNvSpPr>
            <a:spLocks noGrp="1"/>
          </p:cNvSpPr>
          <p:nvPr>
            <p:ph type="ftr" sz="quarter" idx="11"/>
          </p:nvPr>
        </p:nvSpPr>
        <p:spPr/>
        <p:txBody>
          <a:bodyPr/>
          <a:lstStyle/>
          <a:p>
            <a:endParaRPr lang="uk-UA"/>
          </a:p>
        </p:txBody>
      </p:sp>
      <p:sp>
        <p:nvSpPr>
          <p:cNvPr id="4" name="Номер слайда 3"/>
          <p:cNvSpPr>
            <a:spLocks noGrp="1"/>
          </p:cNvSpPr>
          <p:nvPr>
            <p:ph type="sldNum" sz="quarter" idx="12"/>
          </p:nvPr>
        </p:nvSpPr>
        <p:spPr/>
        <p:txBody>
          <a:bodyPr/>
          <a:lstStyle/>
          <a:p>
            <a:fld id="{C52C2C70-2A90-47DD-B4C7-2A4AE87F3363}" type="slidenum">
              <a:rPr lang="uk-UA" smtClean="0"/>
              <a:pPr/>
              <a:t>‹#›</a:t>
            </a:fld>
            <a:endParaRPr lang="uk-UA"/>
          </a:p>
        </p:txBody>
      </p:sp>
    </p:spTree>
    <p:extLst>
      <p:ext uri="{BB962C8B-B14F-4D97-AF65-F5344CB8AC3E}">
        <p14:creationId xmlns:p14="http://schemas.microsoft.com/office/powerpoint/2010/main" val="18543045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uk-UA"/>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94AC259-EBD3-4477-8ED1-9C4E8D32F78F}" type="datetimeFigureOut">
              <a:rPr lang="uk-UA" smtClean="0"/>
              <a:pPr/>
              <a:t>17.03.2017</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C52C2C70-2A90-47DD-B4C7-2A4AE87F3363}" type="slidenum">
              <a:rPr lang="uk-UA" smtClean="0"/>
              <a:pPr/>
              <a:t>‹#›</a:t>
            </a:fld>
            <a:endParaRPr lang="uk-UA"/>
          </a:p>
        </p:txBody>
      </p:sp>
    </p:spTree>
    <p:extLst>
      <p:ext uri="{BB962C8B-B14F-4D97-AF65-F5344CB8AC3E}">
        <p14:creationId xmlns:p14="http://schemas.microsoft.com/office/powerpoint/2010/main" val="4874311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uk-UA"/>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uk-UA"/>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94AC259-EBD3-4477-8ED1-9C4E8D32F78F}" type="datetimeFigureOut">
              <a:rPr lang="uk-UA" smtClean="0"/>
              <a:pPr/>
              <a:t>17.03.2017</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C52C2C70-2A90-47DD-B4C7-2A4AE87F3363}" type="slidenum">
              <a:rPr lang="uk-UA" smtClean="0"/>
              <a:pPr/>
              <a:t>‹#›</a:t>
            </a:fld>
            <a:endParaRPr lang="uk-UA"/>
          </a:p>
        </p:txBody>
      </p:sp>
    </p:spTree>
    <p:extLst>
      <p:ext uri="{BB962C8B-B14F-4D97-AF65-F5344CB8AC3E}">
        <p14:creationId xmlns:p14="http://schemas.microsoft.com/office/powerpoint/2010/main" val="36425740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Рисунок 6"/>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uk-UA"/>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94AC259-EBD3-4477-8ED1-9C4E8D32F78F}" type="datetimeFigureOut">
              <a:rPr lang="uk-UA" smtClean="0"/>
              <a:pPr/>
              <a:t>17.03.2017</a:t>
            </a:fld>
            <a:endParaRPr lang="uk-UA"/>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52C2C70-2A90-47DD-B4C7-2A4AE87F3363}" type="slidenum">
              <a:rPr lang="uk-UA" smtClean="0"/>
              <a:pPr/>
              <a:t>‹#›</a:t>
            </a:fld>
            <a:endParaRPr lang="uk-UA"/>
          </a:p>
        </p:txBody>
      </p:sp>
    </p:spTree>
    <p:extLst>
      <p:ext uri="{BB962C8B-B14F-4D97-AF65-F5344CB8AC3E}">
        <p14:creationId xmlns:p14="http://schemas.microsoft.com/office/powerpoint/2010/main" val="39910745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Рисунок 6"/>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1"/>
            <a:ext cx="9144000" cy="6853548"/>
          </a:xfrm>
          <a:prstGeom prst="rect">
            <a:avLst/>
          </a:prstGeom>
        </p:spPr>
      </p:pic>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uk-UA"/>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9D1EDC-A2B1-4467-8D3F-4DFD9B83CAD8}" type="datetimeFigureOut">
              <a:rPr lang="uk-UA" smtClean="0"/>
              <a:pPr/>
              <a:t>17.03.2017</a:t>
            </a:fld>
            <a:endParaRPr lang="uk-UA"/>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2570F2-E200-4629-A09A-B32E2C0D788B}" type="slidenum">
              <a:rPr lang="uk-UA" smtClean="0"/>
              <a:pPr/>
              <a:t>‹#›</a:t>
            </a:fld>
            <a:endParaRPr lang="uk-UA"/>
          </a:p>
        </p:txBody>
      </p:sp>
    </p:spTree>
    <p:extLst>
      <p:ext uri="{BB962C8B-B14F-4D97-AF65-F5344CB8AC3E}">
        <p14:creationId xmlns:p14="http://schemas.microsoft.com/office/powerpoint/2010/main" val="308539835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1043;&#1080;&#1084;&#1085;&#1072;&#1089;&#1090;&#1080;&#1082;&#1072;%20&#1076;&#1083;&#1103;%20&#1075;&#1083;&#1072;&#1079;.mp4" TargetMode="Externa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7.xml"/><Relationship Id="rId5" Type="http://schemas.openxmlformats.org/officeDocument/2006/relationships/image" Target="../media/image7.png"/><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52536" y="2708920"/>
            <a:ext cx="8208912" cy="1470025"/>
          </a:xfrm>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r"/>
            <a:r>
              <a:rPr lang="ru-RU"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Урок  решения  экспериментальных  задач</a:t>
            </a:r>
            <a:endParaRPr lang="uk-UA"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334236488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hlinkClick r:id="rId2" action="ppaction://hlinkfile"/>
              </a:rPr>
              <a:t>Гимнастика для глаз.</a:t>
            </a:r>
            <a:r>
              <a:rPr lang="en-US" dirty="0" smtClean="0">
                <a:hlinkClick r:id="rId2" action="ppaction://hlinkfile"/>
              </a:rPr>
              <a:t>mp4</a:t>
            </a:r>
            <a:endParaRPr lang="ru-RU" dirty="0"/>
          </a:p>
        </p:txBody>
      </p:sp>
    </p:spTree>
    <p:extLst>
      <p:ext uri="{BB962C8B-B14F-4D97-AF65-F5344CB8AC3E}">
        <p14:creationId xmlns:p14="http://schemas.microsoft.com/office/powerpoint/2010/main" val="405247999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666530"/>
          </a:xfrm>
        </p:spPr>
        <p:txBody>
          <a:bodyPr/>
          <a:lstStyle/>
          <a:p>
            <a:pPr algn="l"/>
            <a:r>
              <a:rPr lang="ru-RU" b="1" dirty="0" smtClean="0"/>
              <a:t>Задача:</a:t>
            </a:r>
            <a:r>
              <a:rPr lang="ru-RU" dirty="0" smtClean="0"/>
              <a:t>  </a:t>
            </a:r>
            <a:br>
              <a:rPr lang="ru-RU" dirty="0" smtClean="0"/>
            </a:br>
            <a:r>
              <a:rPr lang="ru-RU" smtClean="0"/>
              <a:t>Определите </a:t>
            </a:r>
            <a:r>
              <a:rPr lang="ru-RU" smtClean="0"/>
              <a:t>плотность  </a:t>
            </a:r>
            <a:r>
              <a:rPr lang="ru-RU" dirty="0" smtClean="0"/>
              <a:t>тела, частично погруженного в воду, если под водой находится одна треть его объема.</a:t>
            </a:r>
            <a:br>
              <a:rPr lang="ru-RU" dirty="0" smtClean="0"/>
            </a:br>
            <a:endParaRPr lang="ru-RU" dirty="0"/>
          </a:p>
        </p:txBody>
      </p:sp>
    </p:spTree>
    <p:extLst>
      <p:ext uri="{BB962C8B-B14F-4D97-AF65-F5344CB8AC3E}">
        <p14:creationId xmlns:p14="http://schemas.microsoft.com/office/powerpoint/2010/main" val="19714606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826770"/>
          </a:xfrm>
        </p:spPr>
        <p:txBody>
          <a:bodyPr>
            <a:normAutofit fontScale="90000"/>
          </a:bodyPr>
          <a:lstStyle/>
          <a:p>
            <a:pPr algn="l"/>
            <a:r>
              <a:rPr lang="ru-RU" sz="3200" b="1" dirty="0" smtClean="0"/>
              <a:t>Задача  на  дом: </a:t>
            </a:r>
            <a:r>
              <a:rPr lang="ru-RU" sz="3200" dirty="0"/>
              <a:t>Решите задачу  по произведению Н.А. Некрасова «Дедушка </a:t>
            </a:r>
            <a:r>
              <a:rPr lang="ru-RU" sz="3200" dirty="0" err="1"/>
              <a:t>Мазай</a:t>
            </a:r>
            <a:r>
              <a:rPr lang="ru-RU" sz="3200" dirty="0"/>
              <a:t> и зайцы</a:t>
            </a:r>
            <a:r>
              <a:rPr lang="ru-RU" sz="3200" dirty="0" smtClean="0"/>
              <a:t>»:</a:t>
            </a:r>
            <a:r>
              <a:rPr lang="ru-RU" sz="3200" dirty="0"/>
              <a:t/>
            </a:r>
            <a:br>
              <a:rPr lang="ru-RU" sz="3200" dirty="0"/>
            </a:br>
            <a:r>
              <a:rPr lang="ru-RU" sz="3200" dirty="0"/>
              <a:t>«Мимо бревно суковатое плыло, </a:t>
            </a:r>
            <a:br>
              <a:rPr lang="ru-RU" sz="3200" dirty="0"/>
            </a:br>
            <a:r>
              <a:rPr lang="ru-RU" sz="3200" dirty="0"/>
              <a:t>Сидя, и стоя, и лежа пластом, </a:t>
            </a:r>
            <a:br>
              <a:rPr lang="ru-RU" sz="3200" dirty="0"/>
            </a:br>
            <a:r>
              <a:rPr lang="ru-RU" sz="3200" dirty="0"/>
              <a:t>Зайцев с десяток спасалось на нем. </a:t>
            </a:r>
            <a:br>
              <a:rPr lang="ru-RU" sz="3200" dirty="0"/>
            </a:br>
            <a:r>
              <a:rPr lang="ru-RU" sz="3200" dirty="0"/>
              <a:t>«Взял бы я вас – да потопите лодку!» </a:t>
            </a:r>
            <a:br>
              <a:rPr lang="ru-RU" sz="3200" dirty="0"/>
            </a:br>
            <a:r>
              <a:rPr lang="ru-RU" sz="3200" dirty="0"/>
              <a:t>Жаль их однако, да жаль и находку – </a:t>
            </a:r>
            <a:br>
              <a:rPr lang="ru-RU" sz="3200" dirty="0"/>
            </a:br>
            <a:r>
              <a:rPr lang="ru-RU" sz="3200" dirty="0"/>
              <a:t>Я зацепился багром за сучек </a:t>
            </a:r>
            <a:br>
              <a:rPr lang="ru-RU" sz="3200" dirty="0"/>
            </a:br>
            <a:r>
              <a:rPr lang="ru-RU" sz="3200" dirty="0"/>
              <a:t>И за собою бревно поволок…» </a:t>
            </a:r>
            <a:br>
              <a:rPr lang="ru-RU" sz="3200" dirty="0"/>
            </a:br>
            <a:r>
              <a:rPr lang="ru-RU" sz="3200" dirty="0" smtClean="0"/>
              <a:t>       Оцените</a:t>
            </a:r>
            <a:r>
              <a:rPr lang="ru-RU" sz="3200" dirty="0"/>
              <a:t>, при каком наименьшем объеме бревна 10 зайцев могли на нем плыть? </a:t>
            </a:r>
            <a:br>
              <a:rPr lang="ru-RU" sz="3200" dirty="0"/>
            </a:br>
            <a:r>
              <a:rPr lang="en-US" sz="3200" dirty="0" smtClean="0"/>
              <a:t>(</a:t>
            </a:r>
            <a:r>
              <a:rPr lang="ru-RU" sz="3200" dirty="0" smtClean="0"/>
              <a:t>Средняя  масса  одного  зайца – 8 кг)</a:t>
            </a:r>
            <a:r>
              <a:rPr lang="ru-RU" sz="3200" dirty="0"/>
              <a:t/>
            </a:r>
            <a:br>
              <a:rPr lang="ru-RU" sz="3200" dirty="0"/>
            </a:br>
            <a:endParaRPr lang="ru-RU" sz="3200" dirty="0"/>
          </a:p>
        </p:txBody>
      </p:sp>
      <p:pic>
        <p:nvPicPr>
          <p:cNvPr id="1026" name="Picture 2" descr="http://razdeti.ru/images/photos/medium/article29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04248" y="1844824"/>
            <a:ext cx="1971675" cy="29241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923919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extLst>
              <p:ext uri="{D42A27DB-BD31-4B8C-83A1-F6EECF244321}">
                <p14:modId xmlns:p14="http://schemas.microsoft.com/office/powerpoint/2010/main" val="339433463"/>
              </p:ext>
            </p:extLst>
          </p:nvPr>
        </p:nvGraphicFramePr>
        <p:xfrm>
          <a:off x="683568" y="692697"/>
          <a:ext cx="7848872" cy="5616624"/>
        </p:xfrm>
        <a:graphic>
          <a:graphicData uri="http://schemas.openxmlformats.org/drawingml/2006/table">
            <a:tbl>
              <a:tblPr firstRow="1" firstCol="1" bandRow="1"/>
              <a:tblGrid>
                <a:gridCol w="3816424"/>
                <a:gridCol w="4032448"/>
              </a:tblGrid>
              <a:tr h="1639993">
                <a:tc rowSpan="3">
                  <a:txBody>
                    <a:bodyPr/>
                    <a:lstStyle/>
                    <a:p>
                      <a:pPr indent="-85725" algn="ctr" fontAlgn="base">
                        <a:lnSpc>
                          <a:spcPct val="115000"/>
                        </a:lnSpc>
                        <a:spcAft>
                          <a:spcPts val="0"/>
                        </a:spcAft>
                      </a:pPr>
                      <a:endParaRPr lang="ru-RU" sz="800" dirty="0">
                        <a:effectLst/>
                        <a:latin typeface="Calibri"/>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a:lnSpc>
                          <a:spcPct val="115000"/>
                        </a:lnSpc>
                        <a:spcAft>
                          <a:spcPts val="0"/>
                        </a:spcAft>
                      </a:pPr>
                      <a:r>
                        <a:rPr lang="ru-RU" sz="2400" dirty="0">
                          <a:effectLst/>
                          <a:latin typeface="Arial Black" panose="020B0A04020102020204" pitchFamily="34" charset="0"/>
                          <a:ea typeface="Times New Roman"/>
                          <a:cs typeface="Microsoft Sans Serif"/>
                        </a:rPr>
                        <a:t>Было трудно, учебный материал не понял.</a:t>
                      </a:r>
                      <a:endParaRPr lang="ru-RU" sz="4000" dirty="0">
                        <a:effectLst/>
                        <a:latin typeface="Arial Black" panose="020B0A04020102020204" pitchFamily="34" charset="0"/>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06651">
                <a:tc vMerge="1">
                  <a:txBody>
                    <a:bodyPr/>
                    <a:lstStyle/>
                    <a:p>
                      <a:endParaRPr lang="ru-RU"/>
                    </a:p>
                  </a:txBody>
                  <a:tcPr/>
                </a:tc>
                <a:tc>
                  <a:txBody>
                    <a:bodyPr/>
                    <a:lstStyle/>
                    <a:p>
                      <a:pPr fontAlgn="base">
                        <a:lnSpc>
                          <a:spcPct val="115000"/>
                        </a:lnSpc>
                        <a:spcAft>
                          <a:spcPts val="0"/>
                        </a:spcAft>
                      </a:pPr>
                      <a:r>
                        <a:rPr lang="ru-RU" sz="2400" dirty="0">
                          <a:effectLst/>
                          <a:latin typeface="Arial Black" panose="020B0A04020102020204" pitchFamily="34" charset="0"/>
                          <a:ea typeface="Times New Roman"/>
                          <a:cs typeface="Microsoft Sans Serif"/>
                        </a:rPr>
                        <a:t>Имеются небольшие трудности, </a:t>
                      </a:r>
                      <a:endParaRPr lang="ru-RU" sz="4000" dirty="0">
                        <a:effectLst/>
                        <a:latin typeface="Arial Black" panose="020B0A04020102020204" pitchFamily="34" charset="0"/>
                        <a:ea typeface="Times New Roman"/>
                        <a:cs typeface="Times New Roman"/>
                      </a:endParaRPr>
                    </a:p>
                    <a:p>
                      <a:pPr fontAlgn="base">
                        <a:lnSpc>
                          <a:spcPct val="115000"/>
                        </a:lnSpc>
                        <a:spcAft>
                          <a:spcPts val="0"/>
                        </a:spcAft>
                      </a:pPr>
                      <a:r>
                        <a:rPr lang="ru-RU" sz="2400" dirty="0">
                          <a:effectLst/>
                          <a:latin typeface="Arial Black" panose="020B0A04020102020204" pitchFamily="34" charset="0"/>
                          <a:ea typeface="Times New Roman"/>
                          <a:cs typeface="Microsoft Sans Serif"/>
                        </a:rPr>
                        <a:t>учебный материал надо повторить еще.</a:t>
                      </a:r>
                      <a:endParaRPr lang="ru-RU" sz="4000" dirty="0">
                        <a:effectLst/>
                        <a:latin typeface="Arial Black" panose="020B0A04020102020204" pitchFamily="34" charset="0"/>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9980">
                <a:tc vMerge="1">
                  <a:txBody>
                    <a:bodyPr/>
                    <a:lstStyle/>
                    <a:p>
                      <a:endParaRPr lang="ru-RU"/>
                    </a:p>
                  </a:txBody>
                  <a:tcPr/>
                </a:tc>
                <a:tc>
                  <a:txBody>
                    <a:bodyPr/>
                    <a:lstStyle/>
                    <a:p>
                      <a:pPr fontAlgn="base">
                        <a:lnSpc>
                          <a:spcPct val="115000"/>
                        </a:lnSpc>
                        <a:spcAft>
                          <a:spcPts val="0"/>
                        </a:spcAft>
                      </a:pPr>
                      <a:r>
                        <a:rPr lang="ru-RU" sz="2400" dirty="0">
                          <a:effectLst/>
                          <a:latin typeface="Arial Black" panose="020B0A04020102020204" pitchFamily="34" charset="0"/>
                          <a:ea typeface="Times New Roman"/>
                          <a:cs typeface="Microsoft Sans Serif"/>
                        </a:rPr>
                        <a:t>Было легко и просто, готов оказать помощь одноклассникам.</a:t>
                      </a:r>
                      <a:endParaRPr lang="ru-RU" sz="4000" dirty="0">
                        <a:effectLst/>
                        <a:latin typeface="Arial Black" panose="020B0A04020102020204" pitchFamily="34" charset="0"/>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027" name="Рисунок 3" descr="http://allday1.com/imagedb/4c/9/341865ac27f86c49e0906fcaf2902.jpg"/>
          <p:cNvPicPr>
            <a:picLocks noChangeAspect="1" noChangeArrowheads="1"/>
          </p:cNvPicPr>
          <p:nvPr/>
        </p:nvPicPr>
        <p:blipFill>
          <a:blip r:embed="rId2">
            <a:extLst>
              <a:ext uri="{28A0092B-C50C-407E-A947-70E740481C1C}">
                <a14:useLocalDpi xmlns:a14="http://schemas.microsoft.com/office/drawing/2010/main" val="0"/>
              </a:ext>
            </a:extLst>
          </a:blip>
          <a:srcRect b="6726"/>
          <a:stretch>
            <a:fillRect/>
          </a:stretch>
        </p:blipFill>
        <p:spPr bwMode="auto">
          <a:xfrm>
            <a:off x="899592" y="818797"/>
            <a:ext cx="3299908" cy="5256584"/>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1763688" y="116632"/>
            <a:ext cx="5112568" cy="646331"/>
          </a:xfrm>
          <a:prstGeom prst="rect">
            <a:avLst/>
          </a:prstGeom>
        </p:spPr>
        <p:txBody>
          <a:bodyPr wrap="square">
            <a:spAutoFit/>
          </a:bodyPr>
          <a:lstStyle/>
          <a:p>
            <a:pPr algn="ctr"/>
            <a:r>
              <a:rPr lang="ru-RU" sz="3600" b="1" dirty="0"/>
              <a:t>Оцените урок:</a:t>
            </a:r>
          </a:p>
        </p:txBody>
      </p:sp>
    </p:spTree>
    <p:extLst>
      <p:ext uri="{BB962C8B-B14F-4D97-AF65-F5344CB8AC3E}">
        <p14:creationId xmlns:p14="http://schemas.microsoft.com/office/powerpoint/2010/main" val="31276585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357166"/>
            <a:ext cx="8676456" cy="6286544"/>
          </a:xfrm>
        </p:spPr>
        <p:txBody>
          <a:bodyPr>
            <a:normAutofit fontScale="90000"/>
          </a:bodyPr>
          <a:lstStyle/>
          <a:p>
            <a:pPr algn="l"/>
            <a:r>
              <a:rPr lang="ru-RU" sz="3100" dirty="0"/>
              <a:t>Пожилые греки рассказывают, что </a:t>
            </a:r>
            <a:r>
              <a:rPr lang="ru-RU" sz="3100" dirty="0" smtClean="0"/>
              <a:t/>
            </a:r>
            <a:br>
              <a:rPr lang="ru-RU" sz="3100" dirty="0" smtClean="0"/>
            </a:br>
            <a:r>
              <a:rPr lang="ru-RU" sz="3100" dirty="0" smtClean="0"/>
              <a:t>Архимед </a:t>
            </a:r>
            <a:r>
              <a:rPr lang="ru-RU" sz="3100" dirty="0"/>
              <a:t>обладал чудовищной силой. </a:t>
            </a:r>
            <a:r>
              <a:rPr lang="ru-RU" sz="3100" dirty="0" smtClean="0"/>
              <a:t/>
            </a:r>
            <a:br>
              <a:rPr lang="ru-RU" sz="3100" dirty="0" smtClean="0"/>
            </a:br>
            <a:r>
              <a:rPr lang="ru-RU" sz="3100" dirty="0" smtClean="0"/>
              <a:t>Даже </a:t>
            </a:r>
            <a:r>
              <a:rPr lang="ru-RU" sz="3100" dirty="0"/>
              <a:t>стоя по пояс в воде, он одной </a:t>
            </a:r>
            <a:r>
              <a:rPr lang="ru-RU" sz="3100" dirty="0" smtClean="0"/>
              <a:t/>
            </a:r>
            <a:br>
              <a:rPr lang="ru-RU" sz="3100" dirty="0" smtClean="0"/>
            </a:br>
            <a:r>
              <a:rPr lang="ru-RU" sz="3100" dirty="0" smtClean="0"/>
              <a:t>левой </a:t>
            </a:r>
            <a:r>
              <a:rPr lang="ru-RU" sz="3100" dirty="0"/>
              <a:t>поднимал массу 1000 кг. </a:t>
            </a:r>
            <a:r>
              <a:rPr lang="ru-RU" sz="3100" dirty="0" smtClean="0"/>
              <a:t>  </a:t>
            </a:r>
            <a:br>
              <a:rPr lang="ru-RU" sz="3100" dirty="0" smtClean="0"/>
            </a:br>
            <a:r>
              <a:rPr lang="ru-RU" sz="3100" dirty="0" smtClean="0"/>
              <a:t>Правда</a:t>
            </a:r>
            <a:r>
              <a:rPr lang="ru-RU" sz="3100" dirty="0"/>
              <a:t>, только до пояса, выше поднимать отказывался. Могут ли быть правдой эти россказни?</a:t>
            </a:r>
            <a:br>
              <a:rPr lang="ru-RU" sz="3100" dirty="0"/>
            </a:br>
            <a:r>
              <a:rPr lang="ru-RU" sz="3100" dirty="0" smtClean="0"/>
              <a:t>А). Ложь, </a:t>
            </a:r>
            <a:r>
              <a:rPr lang="ru-RU" sz="3100" dirty="0"/>
              <a:t>1000 кг не поднимет ни один человек.</a:t>
            </a:r>
            <a:br>
              <a:rPr lang="ru-RU" sz="3100" dirty="0"/>
            </a:br>
            <a:r>
              <a:rPr lang="ru-RU" sz="3100" dirty="0"/>
              <a:t>Б).Правда, если масса 1000 кг имеет большой объём (например, в виде пустой лодки).</a:t>
            </a:r>
            <a:br>
              <a:rPr lang="ru-RU" sz="3100" dirty="0"/>
            </a:br>
            <a:r>
              <a:rPr lang="ru-RU" sz="3100" dirty="0"/>
              <a:t>В).Правда, если масса 1000 кг изготовлена из дерева, или другого плавающего вещества.</a:t>
            </a:r>
            <a:br>
              <a:rPr lang="ru-RU" sz="3100" dirty="0"/>
            </a:br>
            <a:r>
              <a:rPr lang="ru-RU" sz="3100" dirty="0" smtClean="0"/>
              <a:t>Г).Правда</a:t>
            </a:r>
            <a:r>
              <a:rPr lang="ru-RU" sz="3100" dirty="0"/>
              <a:t>, </a:t>
            </a:r>
            <a:r>
              <a:rPr lang="ru-RU" sz="3100" dirty="0" smtClean="0"/>
              <a:t>Архимед   </a:t>
            </a:r>
            <a:r>
              <a:rPr lang="ru-RU" sz="3100" dirty="0"/>
              <a:t>действительно </a:t>
            </a:r>
            <a:r>
              <a:rPr lang="ru-RU" sz="3100" dirty="0" smtClean="0"/>
              <a:t> был </a:t>
            </a:r>
            <a:r>
              <a:rPr lang="ru-RU" sz="3100" dirty="0"/>
              <a:t>силён, а поднимать выше он </a:t>
            </a:r>
            <a:r>
              <a:rPr lang="ru-RU" sz="3100" dirty="0" smtClean="0"/>
              <a:t>  не </a:t>
            </a:r>
            <a:r>
              <a:rPr lang="ru-RU" sz="3100" dirty="0"/>
              <a:t>соглашался просто из вредности.</a:t>
            </a:r>
            <a:r>
              <a:rPr lang="ru-RU" dirty="0"/>
              <a:t/>
            </a:r>
            <a:br>
              <a:rPr lang="ru-RU" dirty="0"/>
            </a:br>
            <a:endParaRPr lang="ru-RU" dirty="0"/>
          </a:p>
        </p:txBody>
      </p:sp>
      <p:pic>
        <p:nvPicPr>
          <p:cNvPr id="3" name="Рисунок 2" descr="12mnbv"/>
          <p:cNvPicPr/>
          <p:nvPr/>
        </p:nvPicPr>
        <p:blipFill>
          <a:blip r:embed="rId2">
            <a:extLst>
              <a:ext uri="{28A0092B-C50C-407E-A947-70E740481C1C}">
                <a14:useLocalDpi xmlns:a14="http://schemas.microsoft.com/office/drawing/2010/main" val="0"/>
              </a:ext>
            </a:extLst>
          </a:blip>
          <a:srcRect/>
          <a:stretch>
            <a:fillRect/>
          </a:stretch>
        </p:blipFill>
        <p:spPr bwMode="auto">
          <a:xfrm>
            <a:off x="6429388" y="285728"/>
            <a:ext cx="2476500" cy="1571636"/>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16255054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500042"/>
            <a:ext cx="8229600" cy="2631798"/>
          </a:xfrm>
        </p:spPr>
        <p:txBody>
          <a:bodyPr>
            <a:noAutofit/>
          </a:bodyPr>
          <a:lstStyle/>
          <a:p>
            <a:pPr lvl="0" algn="l"/>
            <a:r>
              <a:rPr lang="ru-RU" sz="2800" dirty="0" smtClean="0"/>
              <a:t/>
            </a:r>
            <a:br>
              <a:rPr lang="ru-RU" sz="2800" dirty="0" smtClean="0"/>
            </a:br>
            <a:r>
              <a:rPr lang="ru-RU" sz="2800" dirty="0" smtClean="0"/>
              <a:t/>
            </a:r>
            <a:br>
              <a:rPr lang="ru-RU" sz="2800" dirty="0" smtClean="0"/>
            </a:br>
            <a:r>
              <a:rPr lang="ru-RU" sz="2800" dirty="0" smtClean="0"/>
              <a:t>Почему </a:t>
            </a:r>
            <a:r>
              <a:rPr lang="ru-RU" sz="2800" dirty="0"/>
              <a:t>в недосоленном супе ощипанная курица тонет, а в пересолённом спасается вплавь?</a:t>
            </a:r>
            <a:br>
              <a:rPr lang="ru-RU" sz="2800" dirty="0"/>
            </a:br>
            <a:r>
              <a:rPr lang="ru-RU" sz="2800" dirty="0" smtClean="0"/>
              <a:t>А).Ей </a:t>
            </a:r>
            <a:r>
              <a:rPr lang="ru-RU" sz="2800" dirty="0"/>
              <a:t>не по вкусу пересолённый суп. А со вкусом не поспоришь!</a:t>
            </a:r>
            <a:br>
              <a:rPr lang="ru-RU" sz="2800" dirty="0"/>
            </a:br>
            <a:r>
              <a:rPr lang="ru-RU" sz="2800" dirty="0" smtClean="0"/>
              <a:t>Б).В </a:t>
            </a:r>
            <a:r>
              <a:rPr lang="ru-RU" sz="2800" dirty="0"/>
              <a:t>недосолённом супе курице не хватает сил чтобы уплыть, а в пересолённом супе ей помогает своей силой Архимед.</a:t>
            </a:r>
            <a:br>
              <a:rPr lang="ru-RU" sz="2800" dirty="0"/>
            </a:br>
            <a:endParaRPr lang="ru-RU" sz="2800" dirty="0"/>
          </a:p>
        </p:txBody>
      </p:sp>
      <p:pic>
        <p:nvPicPr>
          <p:cNvPr id="3" name="Рисунок 2" descr="11jkgk"/>
          <p:cNvPicPr/>
          <p:nvPr/>
        </p:nvPicPr>
        <p:blipFill>
          <a:blip r:embed="rId2">
            <a:extLst>
              <a:ext uri="{28A0092B-C50C-407E-A947-70E740481C1C}">
                <a14:useLocalDpi xmlns:a14="http://schemas.microsoft.com/office/drawing/2010/main" val="0"/>
              </a:ext>
            </a:extLst>
          </a:blip>
          <a:srcRect/>
          <a:stretch>
            <a:fillRect/>
          </a:stretch>
        </p:blipFill>
        <p:spPr bwMode="auto">
          <a:xfrm>
            <a:off x="3214678" y="3643314"/>
            <a:ext cx="3000396" cy="2857520"/>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334157216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Почему  водоплавающие  птицы  плавают?</a:t>
            </a:r>
            <a:endParaRPr lang="ru-RU" dirty="0"/>
          </a:p>
        </p:txBody>
      </p:sp>
      <p:sp>
        <p:nvSpPr>
          <p:cNvPr id="3" name="AutoShape 2" descr="http://ohoter.ru/uploads/posts/2011-08/vodoplavayuschie-pticy-utki.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4" name="AutoShape 4" descr="http://ohoter.ru/uploads/posts/2011-08/vodoplavayuschie-pticy-utki.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 name="AutoShape 6" descr="http://ohoter.ru/uploads/posts/2011-08/vodoplavayuschie-pticy-utki.jp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6" name="AutoShape 8" descr="http://ohoter.ru/uploads/posts/2011-08/vodoplavayuschie-pticy-utki.jp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7" name="AutoShape 10" descr="http://ohoter.ru/uploads/posts/2011-08/vodoplavayuschie-pticy-utki.jpg"/>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2060" name="Picture 12" descr="http://animalsfoto.com/photo/b6/b67b03d59cafaf4cfe1f68f941f6b24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1628800"/>
            <a:ext cx="6667500" cy="4524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31770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28596" y="2357430"/>
            <a:ext cx="8229600" cy="4071966"/>
          </a:xfrm>
        </p:spPr>
        <p:txBody>
          <a:bodyPr>
            <a:normAutofit fontScale="90000"/>
          </a:bodyPr>
          <a:lstStyle/>
          <a:p>
            <a:pPr algn="l"/>
            <a:r>
              <a:rPr lang="ru-RU" altLang="ru-RU" sz="2800" b="1" dirty="0" smtClean="0">
                <a:solidFill>
                  <a:srgbClr val="00153E"/>
                </a:solidFill>
                <a:latin typeface="Arial" panose="020B0604020202020204" pitchFamily="34" charset="0"/>
                <a:cs typeface="Arial" panose="020B0604020202020204" pitchFamily="34" charset="0"/>
              </a:rPr>
              <a:t>1.Силу  Архимеда  можно  найти  по  формуле:</a:t>
            </a:r>
            <a:r>
              <a:rPr lang="ru-RU" altLang="ru-RU" sz="2800" dirty="0" smtClean="0">
                <a:solidFill>
                  <a:srgbClr val="00153E"/>
                </a:solidFill>
                <a:latin typeface="Arial" panose="020B0604020202020204" pitchFamily="34" charset="0"/>
                <a:cs typeface="Arial" panose="020B0604020202020204" pitchFamily="34" charset="0"/>
              </a:rPr>
              <a:t/>
            </a:r>
            <a:br>
              <a:rPr lang="ru-RU" altLang="ru-RU" sz="2800" dirty="0" smtClean="0">
                <a:solidFill>
                  <a:srgbClr val="00153E"/>
                </a:solidFill>
                <a:latin typeface="Arial" panose="020B0604020202020204" pitchFamily="34" charset="0"/>
                <a:cs typeface="Arial" panose="020B0604020202020204" pitchFamily="34" charset="0"/>
              </a:rPr>
            </a:br>
            <a:r>
              <a:rPr lang="ru-RU" altLang="ru-RU" sz="2800" dirty="0" smtClean="0">
                <a:solidFill>
                  <a:srgbClr val="00153E"/>
                </a:solidFill>
                <a:latin typeface="Arial" panose="020B0604020202020204" pitchFamily="34" charset="0"/>
                <a:cs typeface="Arial" panose="020B0604020202020204" pitchFamily="34" charset="0"/>
              </a:rPr>
              <a:t>         а).   </a:t>
            </a:r>
            <a:r>
              <a:rPr lang="en-US" altLang="ru-RU" sz="2800" dirty="0" smtClean="0">
                <a:solidFill>
                  <a:srgbClr val="00153E"/>
                </a:solidFill>
                <a:latin typeface="Arial" panose="020B0604020202020204" pitchFamily="34" charset="0"/>
                <a:cs typeface="Arial" panose="020B0604020202020204" pitchFamily="34" charset="0"/>
              </a:rPr>
              <a:t>F</a:t>
            </a:r>
            <a:r>
              <a:rPr lang="ru-RU" altLang="ru-RU" sz="2800" dirty="0" smtClean="0">
                <a:solidFill>
                  <a:srgbClr val="00153E"/>
                </a:solidFill>
                <a:latin typeface="Arial" panose="020B0604020202020204" pitchFamily="34" charset="0"/>
                <a:cs typeface="Arial" panose="020B0604020202020204" pitchFamily="34" charset="0"/>
              </a:rPr>
              <a:t>=</a:t>
            </a:r>
            <a:r>
              <a:rPr lang="en-US" altLang="ru-RU" sz="2800" dirty="0" smtClean="0">
                <a:solidFill>
                  <a:srgbClr val="00153E"/>
                </a:solidFill>
                <a:latin typeface="Arial" panose="020B0604020202020204" pitchFamily="34" charset="0"/>
                <a:cs typeface="Arial" panose="020B0604020202020204" pitchFamily="34" charset="0"/>
              </a:rPr>
              <a:t>mg</a:t>
            </a:r>
            <a:r>
              <a:rPr lang="ru-RU" altLang="ru-RU" sz="2800" dirty="0" smtClean="0">
                <a:solidFill>
                  <a:srgbClr val="00153E"/>
                </a:solidFill>
                <a:latin typeface="Arial" panose="020B0604020202020204" pitchFamily="34" charset="0"/>
                <a:cs typeface="Arial" panose="020B0604020202020204" pitchFamily="34" charset="0"/>
              </a:rPr>
              <a:t>         </a:t>
            </a:r>
            <a:br>
              <a:rPr lang="ru-RU" altLang="ru-RU" sz="2800" dirty="0" smtClean="0">
                <a:solidFill>
                  <a:srgbClr val="00153E"/>
                </a:solidFill>
                <a:latin typeface="Arial" panose="020B0604020202020204" pitchFamily="34" charset="0"/>
                <a:cs typeface="Arial" panose="020B0604020202020204" pitchFamily="34" charset="0"/>
              </a:rPr>
            </a:br>
            <a:r>
              <a:rPr lang="ru-RU" altLang="ru-RU" sz="2800" dirty="0" smtClean="0">
                <a:solidFill>
                  <a:srgbClr val="00153E"/>
                </a:solidFill>
                <a:latin typeface="Arial" panose="020B0604020202020204" pitchFamily="34" charset="0"/>
                <a:cs typeface="Arial" panose="020B0604020202020204" pitchFamily="34" charset="0"/>
              </a:rPr>
              <a:t>         б).   </a:t>
            </a:r>
            <a:r>
              <a:rPr lang="en-US" altLang="ru-RU" sz="2800" dirty="0" smtClean="0">
                <a:solidFill>
                  <a:srgbClr val="00153E"/>
                </a:solidFill>
                <a:latin typeface="Arial" panose="020B0604020202020204" pitchFamily="34" charset="0"/>
                <a:cs typeface="Arial" panose="020B0604020202020204" pitchFamily="34" charset="0"/>
              </a:rPr>
              <a:t>F</a:t>
            </a:r>
            <a:r>
              <a:rPr lang="ru-RU" altLang="ru-RU" sz="2800" dirty="0" smtClean="0">
                <a:solidFill>
                  <a:srgbClr val="00153E"/>
                </a:solidFill>
                <a:latin typeface="Arial" panose="020B0604020202020204" pitchFamily="34" charset="0"/>
                <a:cs typeface="Arial" panose="020B0604020202020204" pitchFamily="34" charset="0"/>
              </a:rPr>
              <a:t>=</a:t>
            </a:r>
            <a:r>
              <a:rPr lang="en-US" altLang="ru-RU" sz="2800" dirty="0" err="1" smtClean="0">
                <a:solidFill>
                  <a:srgbClr val="00153E"/>
                </a:solidFill>
                <a:latin typeface="Arial" panose="020B0604020202020204" pitchFamily="34" charset="0"/>
                <a:cs typeface="Arial" panose="020B0604020202020204" pitchFamily="34" charset="0"/>
              </a:rPr>
              <a:t>ρgh</a:t>
            </a:r>
            <a:r>
              <a:rPr lang="ru-RU" altLang="ru-RU" sz="2800" dirty="0" smtClean="0">
                <a:solidFill>
                  <a:srgbClr val="00153E"/>
                </a:solidFill>
                <a:latin typeface="Arial" panose="020B0604020202020204" pitchFamily="34" charset="0"/>
                <a:cs typeface="Arial" panose="020B0604020202020204" pitchFamily="34" charset="0"/>
              </a:rPr>
              <a:t>           </a:t>
            </a:r>
            <a:br>
              <a:rPr lang="ru-RU" altLang="ru-RU" sz="2800" dirty="0" smtClean="0">
                <a:solidFill>
                  <a:srgbClr val="00153E"/>
                </a:solidFill>
                <a:latin typeface="Arial" panose="020B0604020202020204" pitchFamily="34" charset="0"/>
                <a:cs typeface="Arial" panose="020B0604020202020204" pitchFamily="34" charset="0"/>
              </a:rPr>
            </a:br>
            <a:r>
              <a:rPr lang="ru-RU" altLang="ru-RU" sz="2800" dirty="0" smtClean="0">
                <a:solidFill>
                  <a:srgbClr val="00153E"/>
                </a:solidFill>
                <a:latin typeface="Arial" panose="020B0604020202020204" pitchFamily="34" charset="0"/>
                <a:cs typeface="Arial" panose="020B0604020202020204" pitchFamily="34" charset="0"/>
              </a:rPr>
              <a:t>         в).   </a:t>
            </a:r>
            <a:r>
              <a:rPr lang="en-US" altLang="ru-RU" sz="2800" dirty="0" smtClean="0">
                <a:solidFill>
                  <a:srgbClr val="00153E"/>
                </a:solidFill>
                <a:latin typeface="Arial" panose="020B0604020202020204" pitchFamily="34" charset="0"/>
                <a:cs typeface="Arial" panose="020B0604020202020204" pitchFamily="34" charset="0"/>
              </a:rPr>
              <a:t>F</a:t>
            </a:r>
            <a:r>
              <a:rPr lang="ru-RU" altLang="ru-RU" sz="2800" dirty="0" smtClean="0">
                <a:solidFill>
                  <a:srgbClr val="00153E"/>
                </a:solidFill>
                <a:latin typeface="Arial" panose="020B0604020202020204" pitchFamily="34" charset="0"/>
                <a:cs typeface="Arial" panose="020B0604020202020204" pitchFamily="34" charset="0"/>
              </a:rPr>
              <a:t>=</a:t>
            </a:r>
            <a:r>
              <a:rPr lang="en-US" altLang="ru-RU" sz="2800" dirty="0" smtClean="0">
                <a:solidFill>
                  <a:srgbClr val="00153E"/>
                </a:solidFill>
                <a:latin typeface="Arial" panose="020B0604020202020204" pitchFamily="34" charset="0"/>
                <a:cs typeface="Arial" panose="020B0604020202020204" pitchFamily="34" charset="0"/>
              </a:rPr>
              <a:t>ρ</a:t>
            </a:r>
            <a:r>
              <a:rPr lang="ru-RU" altLang="ru-RU" sz="1600" dirty="0" smtClean="0">
                <a:solidFill>
                  <a:srgbClr val="00153E"/>
                </a:solidFill>
                <a:latin typeface="Arial" panose="020B0604020202020204" pitchFamily="34" charset="0"/>
                <a:cs typeface="Arial" panose="020B0604020202020204" pitchFamily="34" charset="0"/>
              </a:rPr>
              <a:t>ж</a:t>
            </a:r>
            <a:r>
              <a:rPr lang="en-US" altLang="ru-RU" sz="2800" dirty="0" err="1" smtClean="0">
                <a:solidFill>
                  <a:srgbClr val="00153E"/>
                </a:solidFill>
                <a:latin typeface="Arial" panose="020B0604020202020204" pitchFamily="34" charset="0"/>
                <a:cs typeface="Arial" panose="020B0604020202020204" pitchFamily="34" charset="0"/>
              </a:rPr>
              <a:t>gV</a:t>
            </a:r>
            <a:r>
              <a:rPr lang="en-US" altLang="ru-RU" sz="2800" dirty="0" smtClean="0">
                <a:solidFill>
                  <a:srgbClr val="00153E"/>
                </a:solidFill>
                <a:latin typeface="Arial" panose="020B0604020202020204" pitchFamily="34" charset="0"/>
                <a:cs typeface="Arial" panose="020B0604020202020204" pitchFamily="34" charset="0"/>
              </a:rPr>
              <a:t>                                                    </a:t>
            </a:r>
            <a:r>
              <a:rPr lang="en-US" altLang="ru-RU" sz="2800" dirty="0" smtClean="0">
                <a:solidFill>
                  <a:srgbClr val="00153E"/>
                </a:solidFill>
                <a:latin typeface="Arial" panose="020B0604020202020204" pitchFamily="34" charset="0"/>
                <a:cs typeface="Arial" panose="020B0604020202020204" pitchFamily="34" charset="0"/>
              </a:rPr>
              <a:t> </a:t>
            </a:r>
            <a:r>
              <a:rPr lang="en-US" sz="2800" b="1" dirty="0" smtClean="0">
                <a:solidFill>
                  <a:srgbClr val="00153E"/>
                </a:solidFill>
              </a:rPr>
              <a:t>F</a:t>
            </a:r>
            <a:r>
              <a:rPr lang="ru-RU" sz="2800" b="1" baseline="-25000" dirty="0" smtClean="0">
                <a:solidFill>
                  <a:srgbClr val="00153E"/>
                </a:solidFill>
              </a:rPr>
              <a:t>1</a:t>
            </a:r>
            <a:r>
              <a:rPr lang="ru-RU" altLang="ru-RU" sz="2800" dirty="0" smtClean="0">
                <a:solidFill>
                  <a:srgbClr val="00153E"/>
                </a:solidFill>
                <a:latin typeface="Arial" panose="020B0604020202020204" pitchFamily="34" charset="0"/>
                <a:cs typeface="Arial" panose="020B0604020202020204" pitchFamily="34" charset="0"/>
              </a:rPr>
              <a:t/>
            </a:r>
            <a:br>
              <a:rPr lang="ru-RU" altLang="ru-RU" sz="2800" dirty="0" smtClean="0">
                <a:solidFill>
                  <a:srgbClr val="00153E"/>
                </a:solidFill>
                <a:latin typeface="Arial" panose="020B0604020202020204" pitchFamily="34" charset="0"/>
                <a:cs typeface="Arial" panose="020B0604020202020204" pitchFamily="34" charset="0"/>
              </a:rPr>
            </a:br>
            <a:r>
              <a:rPr lang="ru-RU" altLang="ru-RU" sz="2800" b="1" i="1" dirty="0" smtClean="0">
                <a:solidFill>
                  <a:srgbClr val="00153E"/>
                </a:solidFill>
                <a:latin typeface="+mn-lt"/>
                <a:cs typeface="Arial" panose="020B0604020202020204" pitchFamily="34" charset="0"/>
              </a:rPr>
              <a:t>2.</a:t>
            </a:r>
            <a:r>
              <a:rPr lang="ru-RU" altLang="ru-RU" sz="2800" b="1" i="1" dirty="0" smtClean="0">
                <a:solidFill>
                  <a:srgbClr val="00153E"/>
                </a:solidFill>
                <a:latin typeface="+mn-lt"/>
              </a:rPr>
              <a:t> </a:t>
            </a:r>
            <a:r>
              <a:rPr lang="ru-RU" altLang="ru-RU" sz="2800" b="1" dirty="0" smtClean="0">
                <a:solidFill>
                  <a:srgbClr val="00153E"/>
                </a:solidFill>
                <a:latin typeface="+mn-lt"/>
              </a:rPr>
              <a:t>Определите направление   равнодействующей</a:t>
            </a:r>
            <a:r>
              <a:rPr lang="en-US" altLang="ru-RU" sz="2800" b="1" dirty="0" smtClean="0">
                <a:solidFill>
                  <a:srgbClr val="00153E"/>
                </a:solidFill>
                <a:latin typeface="+mn-lt"/>
              </a:rPr>
              <a:t/>
            </a:r>
            <a:br>
              <a:rPr lang="en-US" altLang="ru-RU" sz="2800" b="1" dirty="0" smtClean="0">
                <a:solidFill>
                  <a:srgbClr val="00153E"/>
                </a:solidFill>
                <a:latin typeface="+mn-lt"/>
              </a:rPr>
            </a:br>
            <a:r>
              <a:rPr lang="ru-RU" altLang="ru-RU" sz="2800" b="1" dirty="0" smtClean="0">
                <a:solidFill>
                  <a:srgbClr val="00153E"/>
                </a:solidFill>
                <a:latin typeface="+mn-lt"/>
              </a:rPr>
              <a:t> сил </a:t>
            </a:r>
            <a:r>
              <a:rPr lang="en-US" altLang="ru-RU" sz="2800" b="1" dirty="0" smtClean="0">
                <a:solidFill>
                  <a:srgbClr val="00153E"/>
                </a:solidFill>
                <a:latin typeface="+mn-lt"/>
              </a:rPr>
              <a:t>F</a:t>
            </a:r>
            <a:r>
              <a:rPr lang="ru-RU" altLang="ru-RU" sz="2800" b="1" baseline="-25000" dirty="0" smtClean="0">
                <a:solidFill>
                  <a:srgbClr val="00153E"/>
                </a:solidFill>
                <a:latin typeface="+mn-lt"/>
              </a:rPr>
              <a:t>1</a:t>
            </a:r>
            <a:r>
              <a:rPr lang="ru-RU" altLang="ru-RU" sz="2800" b="1" dirty="0" smtClean="0">
                <a:solidFill>
                  <a:srgbClr val="00153E"/>
                </a:solidFill>
                <a:latin typeface="+mn-lt"/>
              </a:rPr>
              <a:t>   и </a:t>
            </a:r>
            <a:r>
              <a:rPr lang="en-US" altLang="ru-RU" sz="2800" b="1" dirty="0" smtClean="0">
                <a:solidFill>
                  <a:srgbClr val="00153E"/>
                </a:solidFill>
                <a:latin typeface="+mn-lt"/>
              </a:rPr>
              <a:t>F</a:t>
            </a:r>
            <a:r>
              <a:rPr lang="ru-RU" altLang="ru-RU" sz="2800" b="1" baseline="-25000" dirty="0" smtClean="0">
                <a:solidFill>
                  <a:srgbClr val="00153E"/>
                </a:solidFill>
                <a:latin typeface="+mn-lt"/>
              </a:rPr>
              <a:t>2</a:t>
            </a:r>
            <a:r>
              <a:rPr lang="ru-RU" altLang="ru-RU" sz="2800" b="1" dirty="0" smtClean="0">
                <a:solidFill>
                  <a:srgbClr val="00153E"/>
                </a:solidFill>
                <a:latin typeface="+mn-lt"/>
              </a:rPr>
              <a:t>  </a:t>
            </a:r>
            <a:r>
              <a:rPr lang="ru-RU" altLang="ru-RU" sz="2800" b="1" i="1" dirty="0" smtClean="0">
                <a:solidFill>
                  <a:srgbClr val="00153E"/>
                </a:solidFill>
                <a:latin typeface="+mn-lt"/>
              </a:rPr>
              <a:t> :</a:t>
            </a:r>
            <a:r>
              <a:rPr lang="ru-RU" altLang="ru-RU" sz="2800" i="1" dirty="0" smtClean="0">
                <a:solidFill>
                  <a:srgbClr val="00153E"/>
                </a:solidFill>
                <a:latin typeface="+mn-lt"/>
              </a:rPr>
              <a:t/>
            </a:r>
            <a:br>
              <a:rPr lang="ru-RU" altLang="ru-RU" sz="2800" i="1" dirty="0" smtClean="0">
                <a:solidFill>
                  <a:srgbClr val="00153E"/>
                </a:solidFill>
                <a:latin typeface="+mn-lt"/>
              </a:rPr>
            </a:br>
            <a:r>
              <a:rPr lang="ru-RU" altLang="ru-RU" sz="2800" dirty="0" smtClean="0">
                <a:solidFill>
                  <a:srgbClr val="00153E"/>
                </a:solidFill>
                <a:latin typeface="+mn-lt"/>
              </a:rPr>
              <a:t>    </a:t>
            </a:r>
            <a:r>
              <a:rPr lang="en-US" altLang="ru-RU" sz="2800" dirty="0" smtClean="0">
                <a:solidFill>
                  <a:srgbClr val="00153E"/>
                </a:solidFill>
                <a:latin typeface="+mn-lt"/>
              </a:rPr>
              <a:t>       </a:t>
            </a:r>
            <a:r>
              <a:rPr lang="ru-RU" altLang="ru-RU" sz="2800" dirty="0" err="1" smtClean="0">
                <a:solidFill>
                  <a:srgbClr val="00153E"/>
                </a:solidFill>
                <a:latin typeface="+mn-lt"/>
              </a:rPr>
              <a:t>д</a:t>
            </a:r>
            <a:r>
              <a:rPr lang="ru-RU" altLang="ru-RU" sz="2800" dirty="0" smtClean="0">
                <a:solidFill>
                  <a:srgbClr val="00153E"/>
                </a:solidFill>
                <a:latin typeface="+mn-lt"/>
              </a:rPr>
              <a:t>).  вверх</a:t>
            </a:r>
            <a:br>
              <a:rPr lang="ru-RU" altLang="ru-RU" sz="2800" dirty="0" smtClean="0">
                <a:solidFill>
                  <a:srgbClr val="00153E"/>
                </a:solidFill>
                <a:latin typeface="+mn-lt"/>
              </a:rPr>
            </a:br>
            <a:r>
              <a:rPr lang="ru-RU" altLang="ru-RU" sz="2800" dirty="0" smtClean="0">
                <a:solidFill>
                  <a:srgbClr val="00153E"/>
                </a:solidFill>
                <a:latin typeface="+mn-lt"/>
              </a:rPr>
              <a:t>           е).   вниз</a:t>
            </a:r>
            <a:br>
              <a:rPr lang="ru-RU" altLang="ru-RU" sz="2800" dirty="0" smtClean="0">
                <a:solidFill>
                  <a:srgbClr val="00153E"/>
                </a:solidFill>
                <a:latin typeface="+mn-lt"/>
              </a:rPr>
            </a:br>
            <a:r>
              <a:rPr lang="ru-RU" altLang="ru-RU" sz="2800" dirty="0" smtClean="0">
                <a:solidFill>
                  <a:srgbClr val="00153E"/>
                </a:solidFill>
                <a:latin typeface="+mn-lt"/>
              </a:rPr>
              <a:t>           ж).  Равнодействующая  равна  нулю.      </a:t>
            </a:r>
            <a:r>
              <a:rPr lang="en-US" altLang="ru-RU" sz="2800" dirty="0" smtClean="0">
                <a:solidFill>
                  <a:srgbClr val="00153E"/>
                </a:solidFill>
                <a:latin typeface="+mn-lt"/>
              </a:rPr>
              <a:t>                                        </a:t>
            </a:r>
            <a:r>
              <a:rPr lang="en-US" altLang="ru-RU" sz="2800" i="1" dirty="0" smtClean="0">
                <a:solidFill>
                  <a:srgbClr val="00153E"/>
                </a:solidFill>
                <a:latin typeface="+mn-lt"/>
              </a:rPr>
              <a:t/>
            </a:r>
            <a:br>
              <a:rPr lang="en-US" altLang="ru-RU" sz="2800" i="1" dirty="0" smtClean="0">
                <a:solidFill>
                  <a:srgbClr val="00153E"/>
                </a:solidFill>
                <a:latin typeface="+mn-lt"/>
              </a:rPr>
            </a:br>
            <a:r>
              <a:rPr lang="en-US" altLang="ru-RU" sz="2800" i="1" dirty="0" smtClean="0">
                <a:solidFill>
                  <a:srgbClr val="00153E"/>
                </a:solidFill>
                <a:latin typeface="+mn-lt"/>
              </a:rPr>
              <a:t>                                                                                                         </a:t>
            </a:r>
            <a:br>
              <a:rPr lang="en-US" altLang="ru-RU" sz="2800" i="1" dirty="0" smtClean="0">
                <a:solidFill>
                  <a:srgbClr val="00153E"/>
                </a:solidFill>
                <a:latin typeface="+mn-lt"/>
              </a:rPr>
            </a:br>
            <a:r>
              <a:rPr lang="en-US" altLang="ru-RU" sz="2800" i="1" dirty="0" smtClean="0">
                <a:solidFill>
                  <a:srgbClr val="00153E"/>
                </a:solidFill>
                <a:latin typeface="+mn-lt"/>
              </a:rPr>
              <a:t>                                                                                                       </a:t>
            </a:r>
            <a:r>
              <a:rPr lang="en-US" sz="2800" b="1" dirty="0" smtClean="0">
                <a:solidFill>
                  <a:srgbClr val="00153E"/>
                </a:solidFill>
              </a:rPr>
              <a:t>F</a:t>
            </a:r>
            <a:r>
              <a:rPr lang="en-US" sz="2800" b="1" baseline="-25000" dirty="0" smtClean="0">
                <a:solidFill>
                  <a:srgbClr val="00153E"/>
                </a:solidFill>
              </a:rPr>
              <a:t>2</a:t>
            </a:r>
            <a:r>
              <a:rPr lang="ru-RU" sz="2800" b="1" baseline="-25000" dirty="0" smtClean="0">
                <a:solidFill>
                  <a:srgbClr val="00153E"/>
                </a:solidFill>
              </a:rPr>
              <a:t/>
            </a:r>
            <a:br>
              <a:rPr lang="ru-RU" sz="2800" b="1" baseline="-25000" dirty="0" smtClean="0">
                <a:solidFill>
                  <a:srgbClr val="00153E"/>
                </a:solidFill>
              </a:rPr>
            </a:br>
            <a:r>
              <a:rPr lang="en-US" sz="2800" b="1" baseline="-25000" dirty="0" smtClean="0">
                <a:solidFill>
                  <a:srgbClr val="00153E"/>
                </a:solidFill>
              </a:rPr>
              <a:t>        </a:t>
            </a:r>
            <a:endParaRPr lang="ru-RU" sz="2800" dirty="0">
              <a:latin typeface="+mn-lt"/>
            </a:endParaRPr>
          </a:p>
        </p:txBody>
      </p:sp>
      <p:sp>
        <p:nvSpPr>
          <p:cNvPr id="5" name="Текст 4"/>
          <p:cNvSpPr>
            <a:spLocks noGrp="1"/>
          </p:cNvSpPr>
          <p:nvPr>
            <p:ph idx="1"/>
          </p:nvPr>
        </p:nvSpPr>
        <p:spPr>
          <a:xfrm>
            <a:off x="251520" y="332656"/>
            <a:ext cx="8229600" cy="1428760"/>
          </a:xfrm>
        </p:spPr>
        <p:txBody>
          <a:bodyPr>
            <a:noAutofit/>
          </a:bodyPr>
          <a:lstStyle/>
          <a:p>
            <a:pPr>
              <a:buNone/>
            </a:pPr>
            <a:r>
              <a:rPr lang="ru-RU" sz="4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Проверим  </a:t>
            </a:r>
            <a:r>
              <a:rPr lang="ru-RU" sz="4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домашнее  </a:t>
            </a:r>
            <a:r>
              <a:rPr lang="ru-RU" sz="4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p>
          <a:p>
            <a:pPr>
              <a:buNone/>
            </a:pPr>
            <a:r>
              <a:rPr lang="ru-RU" sz="4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ru-RU" sz="4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задание:</a:t>
            </a:r>
            <a:endParaRPr lang="ru-RU" sz="4800" dirty="0"/>
          </a:p>
        </p:txBody>
      </p:sp>
      <p:sp>
        <p:nvSpPr>
          <p:cNvPr id="6" name="Прямоугольник 5"/>
          <p:cNvSpPr/>
          <p:nvPr/>
        </p:nvSpPr>
        <p:spPr>
          <a:xfrm>
            <a:off x="6895146" y="4055332"/>
            <a:ext cx="1285884" cy="1285884"/>
          </a:xfrm>
          <a:prstGeom prst="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верх 6"/>
          <p:cNvSpPr/>
          <p:nvPr/>
        </p:nvSpPr>
        <p:spPr>
          <a:xfrm>
            <a:off x="7359493" y="3593550"/>
            <a:ext cx="357190" cy="923564"/>
          </a:xfrm>
          <a:prstGeom prst="up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Стрелка вниз 7"/>
          <p:cNvSpPr/>
          <p:nvPr/>
        </p:nvSpPr>
        <p:spPr>
          <a:xfrm>
            <a:off x="7369004" y="4517114"/>
            <a:ext cx="357190" cy="1785926"/>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11" name="Прямая со стрелкой 10"/>
          <p:cNvCxnSpPr/>
          <p:nvPr/>
        </p:nvCxnSpPr>
        <p:spPr>
          <a:xfrm>
            <a:off x="7643834" y="3214686"/>
            <a:ext cx="35719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3" name="Прямая со стрелкой 12"/>
          <p:cNvCxnSpPr/>
          <p:nvPr/>
        </p:nvCxnSpPr>
        <p:spPr>
          <a:xfrm>
            <a:off x="7858148" y="5929330"/>
            <a:ext cx="285752"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4219794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357158" y="785794"/>
            <a:ext cx="8786842" cy="5643602"/>
          </a:xfrm>
        </p:spPr>
        <p:txBody>
          <a:bodyPr>
            <a:normAutofit fontScale="90000"/>
          </a:bodyPr>
          <a:lstStyle/>
          <a:p>
            <a:pPr algn="l"/>
            <a:r>
              <a:rPr lang="ru-RU" sz="3100" b="1" dirty="0" smtClean="0">
                <a:latin typeface="+mn-lt"/>
              </a:rPr>
              <a:t>З</a:t>
            </a:r>
            <a:r>
              <a:rPr lang="ru-RU" sz="2200" b="1" dirty="0" smtClean="0">
                <a:latin typeface="+mn-lt"/>
              </a:rPr>
              <a:t>.  </a:t>
            </a:r>
            <a:r>
              <a:rPr lang="ru-RU" sz="3100" b="1" dirty="0" smtClean="0">
                <a:latin typeface="+mn-lt"/>
              </a:rPr>
              <a:t>Силу </a:t>
            </a:r>
            <a:r>
              <a:rPr lang="ru-RU" sz="3100" b="1" dirty="0">
                <a:latin typeface="+mn-lt"/>
              </a:rPr>
              <a:t>Архимеда, действующую на нас в воде, мы чувствуем, почему же силу Архимеда, действующую на нас в воздухе, мы не чувствуем?</a:t>
            </a:r>
            <a:r>
              <a:rPr lang="ru-RU" sz="3100" dirty="0">
                <a:latin typeface="+mn-lt"/>
              </a:rPr>
              <a:t/>
            </a:r>
            <a:br>
              <a:rPr lang="ru-RU" sz="3100" dirty="0">
                <a:latin typeface="+mn-lt"/>
              </a:rPr>
            </a:br>
            <a:r>
              <a:rPr lang="ru-RU" sz="3100" dirty="0" smtClean="0">
                <a:latin typeface="+mn-lt"/>
              </a:rPr>
              <a:t>    </a:t>
            </a:r>
            <a:r>
              <a:rPr lang="ru-RU" sz="3100" dirty="0" err="1" smtClean="0">
                <a:latin typeface="+mn-lt"/>
              </a:rPr>
              <a:t>п</a:t>
            </a:r>
            <a:r>
              <a:rPr lang="ru-RU" sz="3100" dirty="0" smtClean="0">
                <a:latin typeface="+mn-lt"/>
              </a:rPr>
              <a:t>). Мы </a:t>
            </a:r>
            <a:r>
              <a:rPr lang="ru-RU" sz="3100" dirty="0">
                <a:latin typeface="+mn-lt"/>
              </a:rPr>
              <a:t>привыкли к ней, как к атмосферному давлению, поэтому не чувствуем.</a:t>
            </a:r>
            <a:br>
              <a:rPr lang="ru-RU" sz="3100" dirty="0">
                <a:latin typeface="+mn-lt"/>
              </a:rPr>
            </a:br>
            <a:r>
              <a:rPr lang="ru-RU" sz="3100" dirty="0" smtClean="0">
                <a:latin typeface="+mn-lt"/>
              </a:rPr>
              <a:t>    </a:t>
            </a:r>
            <a:r>
              <a:rPr lang="ru-RU" sz="3100" dirty="0" err="1" smtClean="0">
                <a:latin typeface="+mn-lt"/>
              </a:rPr>
              <a:t>р</a:t>
            </a:r>
            <a:r>
              <a:rPr lang="ru-RU" sz="3100" dirty="0" smtClean="0">
                <a:latin typeface="+mn-lt"/>
              </a:rPr>
              <a:t>).Сила </a:t>
            </a:r>
            <a:r>
              <a:rPr lang="ru-RU" sz="3100" dirty="0">
                <a:latin typeface="+mn-lt"/>
              </a:rPr>
              <a:t>Архимеда, действующая на нас в воздухе почти в 1000 раз меньше, чем в воде, т.к. плотность воздуха в 1000 раз меньше плотности воды. Поэтому мы её не чувствуем.</a:t>
            </a:r>
            <a:br>
              <a:rPr lang="ru-RU" sz="3100" dirty="0">
                <a:latin typeface="+mn-lt"/>
              </a:rPr>
            </a:br>
            <a:r>
              <a:rPr lang="ru-RU" sz="3100" dirty="0" smtClean="0">
                <a:latin typeface="+mn-lt"/>
              </a:rPr>
              <a:t>    с).Сила </a:t>
            </a:r>
            <a:r>
              <a:rPr lang="ru-RU" sz="3100" dirty="0">
                <a:latin typeface="+mn-lt"/>
              </a:rPr>
              <a:t>Архимеда, действующая на человека в воздухе, не действует, иначе мы бы плавали по воздуху.</a:t>
            </a:r>
            <a:r>
              <a:rPr lang="ru-RU" sz="3100" dirty="0"/>
              <a:t/>
            </a:r>
            <a:br>
              <a:rPr lang="ru-RU" sz="3100" dirty="0"/>
            </a:br>
            <a:endParaRPr lang="ru-RU" sz="3100" dirty="0"/>
          </a:p>
        </p:txBody>
      </p:sp>
    </p:spTree>
    <p:extLst>
      <p:ext uri="{BB962C8B-B14F-4D97-AF65-F5344CB8AC3E}">
        <p14:creationId xmlns:p14="http://schemas.microsoft.com/office/powerpoint/2010/main" val="255222946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725998"/>
          </a:xfrm>
        </p:spPr>
        <p:txBody>
          <a:bodyPr/>
          <a:lstStyle/>
          <a:p>
            <a:pPr algn="l"/>
            <a:r>
              <a:rPr lang="ru-RU" b="1" dirty="0">
                <a:solidFill>
                  <a:srgbClr val="00153E"/>
                </a:solidFill>
              </a:rPr>
              <a:t>4</a:t>
            </a:r>
            <a:r>
              <a:rPr lang="ru-RU" b="1" dirty="0" smtClean="0">
                <a:solidFill>
                  <a:srgbClr val="00153E"/>
                </a:solidFill>
              </a:rPr>
              <a:t>.  Сила Архимеда направлена…</a:t>
            </a:r>
            <a:br>
              <a:rPr lang="ru-RU" b="1" dirty="0" smtClean="0">
                <a:solidFill>
                  <a:srgbClr val="00153E"/>
                </a:solidFill>
              </a:rPr>
            </a:br>
            <a:r>
              <a:rPr lang="ru-RU" b="1" dirty="0" smtClean="0">
                <a:solidFill>
                  <a:srgbClr val="00153E"/>
                </a:solidFill>
              </a:rPr>
              <a:t>        </a:t>
            </a:r>
            <a:r>
              <a:rPr lang="ru-RU" dirty="0" err="1" smtClean="0">
                <a:solidFill>
                  <a:srgbClr val="00153E"/>
                </a:solidFill>
              </a:rPr>
              <a:t>н</a:t>
            </a:r>
            <a:r>
              <a:rPr lang="ru-RU" dirty="0" smtClean="0">
                <a:solidFill>
                  <a:srgbClr val="00153E"/>
                </a:solidFill>
              </a:rPr>
              <a:t>). Вверх                               </a:t>
            </a:r>
            <a:br>
              <a:rPr lang="ru-RU" dirty="0" smtClean="0">
                <a:solidFill>
                  <a:srgbClr val="00153E"/>
                </a:solidFill>
              </a:rPr>
            </a:br>
            <a:r>
              <a:rPr lang="ru-RU" dirty="0" smtClean="0">
                <a:solidFill>
                  <a:srgbClr val="00153E"/>
                </a:solidFill>
              </a:rPr>
              <a:t>        о). Вниз                             </a:t>
            </a:r>
            <a:br>
              <a:rPr lang="ru-RU" dirty="0" smtClean="0">
                <a:solidFill>
                  <a:srgbClr val="00153E"/>
                </a:solidFill>
              </a:rPr>
            </a:br>
            <a:r>
              <a:rPr lang="ru-RU" dirty="0" smtClean="0">
                <a:solidFill>
                  <a:srgbClr val="00153E"/>
                </a:solidFill>
              </a:rPr>
              <a:t>        </a:t>
            </a:r>
            <a:r>
              <a:rPr lang="ru-RU" dirty="0" err="1" smtClean="0">
                <a:solidFill>
                  <a:srgbClr val="00153E"/>
                </a:solidFill>
              </a:rPr>
              <a:t>п</a:t>
            </a:r>
            <a:r>
              <a:rPr lang="ru-RU" dirty="0" smtClean="0">
                <a:solidFill>
                  <a:srgbClr val="00153E"/>
                </a:solidFill>
              </a:rPr>
              <a:t>). Горизонтально</a:t>
            </a:r>
            <a:br>
              <a:rPr lang="ru-RU" dirty="0" smtClean="0">
                <a:solidFill>
                  <a:srgbClr val="00153E"/>
                </a:solidFill>
              </a:rPr>
            </a:br>
            <a:endParaRPr lang="ru-RU"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28596" y="1500174"/>
            <a:ext cx="8229600" cy="2357454"/>
          </a:xfrm>
        </p:spPr>
        <p:txBody>
          <a:bodyPr>
            <a:noAutofit/>
          </a:bodyPr>
          <a:lstStyle/>
          <a:p>
            <a:pPr algn="l"/>
            <a:r>
              <a:rPr lang="ru-RU" sz="3200" b="1" dirty="0"/>
              <a:t>5</a:t>
            </a:r>
            <a:r>
              <a:rPr lang="ru-RU" sz="3200" b="1" dirty="0" smtClean="0"/>
              <a:t>. </a:t>
            </a:r>
            <a:r>
              <a:rPr lang="ru-RU" sz="3200" b="1" dirty="0"/>
              <a:t>На какое тело действует большая сила Архимеда?</a:t>
            </a:r>
            <a:r>
              <a:rPr lang="ru-RU" sz="3200" dirty="0"/>
              <a:t/>
            </a:r>
            <a:br>
              <a:rPr lang="ru-RU" sz="3200" dirty="0"/>
            </a:br>
            <a:r>
              <a:rPr lang="ru-RU" sz="3200" dirty="0" smtClean="0"/>
              <a:t>     у). На </a:t>
            </a:r>
            <a:r>
              <a:rPr lang="ru-RU" sz="3200" dirty="0"/>
              <a:t>2 т.к. оно выше</a:t>
            </a:r>
            <a:r>
              <a:rPr lang="ru-RU" sz="3200" dirty="0" smtClean="0"/>
              <a:t>.</a:t>
            </a:r>
            <a:r>
              <a:rPr lang="ru-RU" sz="3200" dirty="0"/>
              <a:t/>
            </a:r>
            <a:br>
              <a:rPr lang="ru-RU" sz="3200" dirty="0"/>
            </a:br>
            <a:r>
              <a:rPr lang="ru-RU" sz="3200" dirty="0" smtClean="0"/>
              <a:t>     Ф).На </a:t>
            </a:r>
            <a:r>
              <a:rPr lang="ru-RU" sz="3200" dirty="0"/>
              <a:t>1 т.к. оно ниже и давление там выше.</a:t>
            </a:r>
            <a:br>
              <a:rPr lang="ru-RU" sz="3200" dirty="0"/>
            </a:br>
            <a:r>
              <a:rPr lang="ru-RU" sz="3200" dirty="0" smtClean="0"/>
              <a:t>     О). На </a:t>
            </a:r>
            <a:r>
              <a:rPr lang="ru-RU" sz="3200" dirty="0"/>
              <a:t>1 т.к. его объём больше, соответственно оно вытесняет больше жидкости.</a:t>
            </a:r>
            <a:br>
              <a:rPr lang="ru-RU" sz="3200" dirty="0"/>
            </a:br>
            <a:endParaRPr lang="ru-RU" sz="3200" dirty="0"/>
          </a:p>
        </p:txBody>
      </p:sp>
      <p:pic>
        <p:nvPicPr>
          <p:cNvPr id="2050" name="Picture 2" descr="http://biblo-ok.ru/referat-ok/images/image-m8b82fd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3768" y="4005064"/>
            <a:ext cx="4176464" cy="2482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037603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74638"/>
            <a:ext cx="8712968" cy="5314602"/>
          </a:xfrm>
        </p:spPr>
        <p:txBody>
          <a:bodyPr>
            <a:normAutofit/>
          </a:bodyPr>
          <a:lstStyle/>
          <a:p>
            <a:pPr algn="l"/>
            <a:r>
              <a:rPr lang="ru-RU" b="1" dirty="0" smtClean="0"/>
              <a:t>          Прочитайте  </a:t>
            </a:r>
            <a:r>
              <a:rPr lang="ru-RU" b="1" dirty="0"/>
              <a:t>по - порядку </a:t>
            </a:r>
            <a:r>
              <a:rPr lang="ru-RU" b="1" dirty="0" smtClean="0"/>
              <a:t>        </a:t>
            </a:r>
            <a:br>
              <a:rPr lang="ru-RU" b="1" dirty="0" smtClean="0"/>
            </a:br>
            <a:r>
              <a:rPr lang="ru-RU" b="1" dirty="0"/>
              <a:t> </a:t>
            </a:r>
            <a:r>
              <a:rPr lang="ru-RU" b="1" dirty="0" smtClean="0"/>
              <a:t>                выбранные  буквы  </a:t>
            </a:r>
            <a:br>
              <a:rPr lang="ru-RU" b="1" dirty="0" smtClean="0"/>
            </a:br>
            <a:r>
              <a:rPr lang="ru-RU" sz="3600" dirty="0" smtClean="0"/>
              <a:t>«</a:t>
            </a:r>
            <a:r>
              <a:rPr lang="ru-RU" sz="3600" dirty="0"/>
              <a:t>5</a:t>
            </a:r>
            <a:r>
              <a:rPr lang="ru-RU" sz="3600" dirty="0" smtClean="0"/>
              <a:t>» - если  получилось  </a:t>
            </a:r>
            <a:r>
              <a:rPr lang="ru-RU" sz="3600" dirty="0"/>
              <a:t>слово  </a:t>
            </a:r>
            <a:r>
              <a:rPr lang="ru-RU" sz="3600" dirty="0" smtClean="0"/>
              <a:t>«</a:t>
            </a:r>
            <a:r>
              <a:rPr lang="ru-RU" sz="3600" b="1" dirty="0" smtClean="0">
                <a:solidFill>
                  <a:srgbClr val="FF0000"/>
                </a:solidFill>
              </a:rPr>
              <a:t>ВЕРНО</a:t>
            </a:r>
            <a:r>
              <a:rPr lang="ru-RU" sz="3600" dirty="0" smtClean="0"/>
              <a:t>» </a:t>
            </a:r>
            <a:br>
              <a:rPr lang="ru-RU" sz="3600" dirty="0" smtClean="0"/>
            </a:br>
            <a:r>
              <a:rPr lang="ru-RU" sz="3600" dirty="0" smtClean="0"/>
              <a:t>«</a:t>
            </a:r>
            <a:r>
              <a:rPr lang="ru-RU" sz="3600" dirty="0"/>
              <a:t>4</a:t>
            </a:r>
            <a:r>
              <a:rPr lang="ru-RU" sz="3600" dirty="0" smtClean="0"/>
              <a:t>» - если  </a:t>
            </a:r>
            <a:r>
              <a:rPr lang="ru-RU" sz="3600" dirty="0"/>
              <a:t>не  подходит </a:t>
            </a:r>
            <a:r>
              <a:rPr lang="ru-RU" sz="3600" dirty="0" smtClean="0"/>
              <a:t> только </a:t>
            </a:r>
            <a:r>
              <a:rPr lang="ru-RU" sz="3600" dirty="0"/>
              <a:t>одна  </a:t>
            </a:r>
            <a:r>
              <a:rPr lang="ru-RU" sz="3600" dirty="0" smtClean="0"/>
              <a:t>буква  </a:t>
            </a:r>
            <a:r>
              <a:rPr lang="ru-RU" sz="3600" dirty="0"/>
              <a:t>«3</a:t>
            </a:r>
            <a:r>
              <a:rPr lang="ru-RU" sz="3600" dirty="0" smtClean="0"/>
              <a:t>» -   не  подходит  две  буквы </a:t>
            </a:r>
            <a:br>
              <a:rPr lang="ru-RU" sz="3600" dirty="0" smtClean="0"/>
            </a:br>
            <a:r>
              <a:rPr lang="ru-RU" sz="3600" dirty="0" smtClean="0"/>
              <a:t>«</a:t>
            </a:r>
            <a:r>
              <a:rPr lang="ru-RU" sz="3600" dirty="0"/>
              <a:t>2</a:t>
            </a:r>
            <a:r>
              <a:rPr lang="ru-RU" sz="3600" dirty="0" smtClean="0"/>
              <a:t>» - не  подходит  три и  </a:t>
            </a:r>
            <a:r>
              <a:rPr lang="ru-RU" sz="3600" dirty="0"/>
              <a:t>более </a:t>
            </a:r>
            <a:r>
              <a:rPr lang="ru-RU" sz="3600" dirty="0" smtClean="0"/>
              <a:t>букв</a:t>
            </a:r>
            <a:endParaRPr lang="ru-RU" sz="3600" dirty="0"/>
          </a:p>
        </p:txBody>
      </p:sp>
    </p:spTree>
    <p:extLst>
      <p:ext uri="{BB962C8B-B14F-4D97-AF65-F5344CB8AC3E}">
        <p14:creationId xmlns:p14="http://schemas.microsoft.com/office/powerpoint/2010/main" val="401023543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1030" y="350837"/>
            <a:ext cx="8229600" cy="1143000"/>
          </a:xfrm>
        </p:spPr>
        <p:txBody>
          <a:bodyPr/>
          <a:lstStyle/>
          <a:p>
            <a:r>
              <a:rPr lang="ru-RU" b="1" dirty="0" smtClean="0">
                <a:solidFill>
                  <a:srgbClr val="FF0000"/>
                </a:solidFill>
              </a:rPr>
              <a:t>Условия  плавания  тел</a:t>
            </a:r>
            <a:endParaRPr lang="ru-RU" b="1" dirty="0">
              <a:solidFill>
                <a:srgbClr val="FF0000"/>
              </a:solidFill>
            </a:endParaRPr>
          </a:p>
        </p:txBody>
      </p:sp>
      <p:pic>
        <p:nvPicPr>
          <p:cNvPr id="1026" name="Picture 2" descr="http://rudocs.exdat.com/data/343/342465/342465_html_m529da05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9093" y="1307395"/>
            <a:ext cx="3479493" cy="256447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028" name="Picture 4" descr="http://rudocs.exdat.com/data/343/342465/342465_html_m47baa0d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8440" y="1272525"/>
            <a:ext cx="3453753" cy="259934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030" name="Picture 6" descr="http://rudocs.exdat.com/data/343/342465/342465_html_m47914aa9.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9092" y="4212956"/>
            <a:ext cx="3479493" cy="244047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3" name="AutoShape 8" descr="https://i.ytimg.com/vi/-ROE-KmvX2o/mqdefault.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4" name="AutoShape 10" descr="https://i.ytimg.com/vi/-ROE-KmvX2o/mqdefault.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 name="AutoShape 12" descr="https://i.ytimg.com/vi/-ROE-KmvX2o/mqdefault.jp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6" name="AutoShape 16" descr="https://v1.std3.ru/ec/a2/1429273529-eca25933a4cdb73e5ed165fec984830f.jp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7" name="AutoShape 18" descr="https://v1.std3.ru/ec/a2/1429273529-eca25933a4cdb73e5ed165fec984830f.jpg"/>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8" name="AutoShape 20" descr="https://i.ytimg.com/vi/kDfEkuJZV-M/hqdefault.jpg"/>
          <p:cNvSpPr>
            <a:spLocks noChangeAspect="1" noChangeArrowheads="1"/>
          </p:cNvSpPr>
          <p:nvPr/>
        </p:nvSpPr>
        <p:spPr bwMode="auto">
          <a:xfrm>
            <a:off x="917575" y="617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9" name="AutoShape 22" descr="https://upload.wikimedia.org/wikipedia/commons/thumb/0/09/Log_driving_in_Vancouver.jpg/220px-Log_driving_in_Vancouver.jpg"/>
          <p:cNvSpPr>
            <a:spLocks noChangeAspect="1" noChangeArrowheads="1"/>
          </p:cNvSpPr>
          <p:nvPr/>
        </p:nvSpPr>
        <p:spPr bwMode="auto">
          <a:xfrm>
            <a:off x="1069975" y="769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1047" name="Picture 2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08441" y="3998721"/>
            <a:ext cx="3453752" cy="265471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48782300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836712"/>
            <a:ext cx="8676456" cy="5674642"/>
          </a:xfrm>
        </p:spPr>
        <p:txBody>
          <a:bodyPr>
            <a:normAutofit fontScale="90000"/>
          </a:bodyPr>
          <a:lstStyle/>
          <a:p>
            <a:pPr algn="l"/>
            <a:r>
              <a:rPr lang="ru-RU" sz="4000" b="1" dirty="0" smtClean="0"/>
              <a:t>         Задание  </a:t>
            </a:r>
            <a:r>
              <a:rPr lang="ru-RU" sz="4000" b="1" dirty="0"/>
              <a:t>для  первой группы:</a:t>
            </a:r>
            <a:r>
              <a:rPr lang="ru-RU" sz="4000" dirty="0"/>
              <a:t>  подберите  такое  тело,  которое  будет  плавать.  Рассчитайте  для  него  силу  тяжести  и  силу  Архимеда  и  сравните  их.</a:t>
            </a:r>
            <a:br>
              <a:rPr lang="ru-RU" sz="4000" dirty="0"/>
            </a:br>
            <a:r>
              <a:rPr lang="ru-RU" sz="4000" dirty="0" smtClean="0"/>
              <a:t>         </a:t>
            </a:r>
            <a:r>
              <a:rPr lang="ru-RU" sz="4000" b="1" dirty="0" smtClean="0"/>
              <a:t>Задание  </a:t>
            </a:r>
            <a:r>
              <a:rPr lang="ru-RU" sz="4000" b="1" dirty="0"/>
              <a:t>для  второй  группы</a:t>
            </a:r>
            <a:r>
              <a:rPr lang="ru-RU" sz="4000" dirty="0"/>
              <a:t>:  </a:t>
            </a:r>
            <a:r>
              <a:rPr lang="ru-RU" sz="4000" dirty="0" smtClean="0"/>
              <a:t/>
            </a:r>
            <a:br>
              <a:rPr lang="ru-RU" sz="4000" dirty="0" smtClean="0"/>
            </a:br>
            <a:r>
              <a:rPr lang="ru-RU" sz="4000" dirty="0" smtClean="0"/>
              <a:t>подберите    </a:t>
            </a:r>
            <a:r>
              <a:rPr lang="ru-RU" sz="4000" dirty="0"/>
              <a:t>такое  тело,  которое  будет  тонуть.  Рассчитайте  для  него  силу  тяжести  и  силу  Архимеда  и  сравните  их.</a:t>
            </a:r>
            <a:r>
              <a:rPr lang="ru-RU" dirty="0"/>
              <a:t/>
            </a:r>
            <a:br>
              <a:rPr lang="ru-RU" dirty="0"/>
            </a:br>
            <a:endParaRPr lang="ru-RU" dirty="0"/>
          </a:p>
        </p:txBody>
      </p:sp>
    </p:spTree>
    <p:extLst>
      <p:ext uri="{BB962C8B-B14F-4D97-AF65-F5344CB8AC3E}">
        <p14:creationId xmlns:p14="http://schemas.microsoft.com/office/powerpoint/2010/main" val="179695318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620688"/>
            <a:ext cx="8229600" cy="5832648"/>
          </a:xfrm>
        </p:spPr>
        <p:txBody>
          <a:bodyPr>
            <a:normAutofit fontScale="90000"/>
          </a:bodyPr>
          <a:lstStyle/>
          <a:p>
            <a:pPr algn="l"/>
            <a:r>
              <a:rPr lang="ru-RU" sz="4000" b="1" dirty="0"/>
              <a:t>Первая  группа:</a:t>
            </a:r>
            <a:r>
              <a:rPr lang="ru-RU" sz="4000" dirty="0"/>
              <a:t>  добейтесь  такой  плотности  жидкости,  чтобы  </a:t>
            </a:r>
            <a:r>
              <a:rPr lang="ru-RU" sz="4000" dirty="0" smtClean="0"/>
              <a:t>тело (яйцо)  </a:t>
            </a:r>
            <a:r>
              <a:rPr lang="ru-RU" sz="4000" dirty="0"/>
              <a:t>плавало  внутри  жидкости.  Сравните  плотность  яйца  и  жидкости.  Сделайте  вывод.  </a:t>
            </a:r>
            <a:br>
              <a:rPr lang="ru-RU" sz="4000" dirty="0"/>
            </a:br>
            <a:r>
              <a:rPr lang="ru-RU" sz="4000" dirty="0" smtClean="0"/>
              <a:t/>
            </a:r>
            <a:br>
              <a:rPr lang="ru-RU" sz="4000" dirty="0" smtClean="0"/>
            </a:br>
            <a:r>
              <a:rPr lang="ru-RU" sz="4000" b="1" dirty="0" smtClean="0"/>
              <a:t>Вторая  </a:t>
            </a:r>
            <a:r>
              <a:rPr lang="ru-RU" sz="4000" b="1" dirty="0"/>
              <a:t>группа:</a:t>
            </a:r>
            <a:r>
              <a:rPr lang="ru-RU" sz="4000" dirty="0"/>
              <a:t>  добейтесь  такой  плотности  жидкости,  чтобы  яйцо  всплывало.  Сравните  плотность  яйца  и  жидкости.  Сделайте  вывод.  </a:t>
            </a:r>
            <a:r>
              <a:rPr lang="ru-RU" dirty="0"/>
              <a:t/>
            </a:r>
            <a:br>
              <a:rPr lang="ru-RU" dirty="0"/>
            </a:br>
            <a:endParaRPr lang="ru-RU" dirty="0"/>
          </a:p>
        </p:txBody>
      </p:sp>
    </p:spTree>
    <p:extLst>
      <p:ext uri="{BB962C8B-B14F-4D97-AF65-F5344CB8AC3E}">
        <p14:creationId xmlns:p14="http://schemas.microsoft.com/office/powerpoint/2010/main" val="2295424857"/>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Специальное оформление">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282</TotalTime>
  <Words>186</Words>
  <Application>Microsoft Office PowerPoint</Application>
  <PresentationFormat>Экран (4:3)</PresentationFormat>
  <Paragraphs>22</Paragraphs>
  <Slides>16</Slides>
  <Notes>0</Notes>
  <HiddenSlides>0</HiddenSlides>
  <MMClips>0</MMClips>
  <ScaleCrop>false</ScaleCrop>
  <HeadingPairs>
    <vt:vector size="4" baseType="variant">
      <vt:variant>
        <vt:lpstr>Тема</vt:lpstr>
      </vt:variant>
      <vt:variant>
        <vt:i4>2</vt:i4>
      </vt:variant>
      <vt:variant>
        <vt:lpstr>Заголовки слайдов</vt:lpstr>
      </vt:variant>
      <vt:variant>
        <vt:i4>16</vt:i4>
      </vt:variant>
    </vt:vector>
  </HeadingPairs>
  <TitlesOfParts>
    <vt:vector size="18" baseType="lpstr">
      <vt:lpstr>Тема Office</vt:lpstr>
      <vt:lpstr>Специальное оформление</vt:lpstr>
      <vt:lpstr>Урок  решения  экспериментальных  задач</vt:lpstr>
      <vt:lpstr>1.Силу  Архимеда  можно  найти  по  формуле:          а).   F=mg                   б).   F=ρgh                     в).   F=ρжgV                                                     F1 2. Определите направление   равнодействующей  сил F1   и F2   :            д).  вверх            е).   вниз            ж).  Равнодействующая  равна  нулю.                                                                                                                                                                                                                                                                F2         </vt:lpstr>
      <vt:lpstr>З.  Силу Архимеда, действующую на нас в воде, мы чувствуем, почему же силу Архимеда, действующую на нас в воздухе, мы не чувствуем?     п). Мы привыкли к ней, как к атмосферному давлению, поэтому не чувствуем.     р).Сила Архимеда, действующая на нас в воздухе почти в 1000 раз меньше, чем в воде, т.к. плотность воздуха в 1000 раз меньше плотности воды. Поэтому мы её не чувствуем.     с).Сила Архимеда, действующая на человека в воздухе, не действует, иначе мы бы плавали по воздуху. </vt:lpstr>
      <vt:lpstr>4.  Сила Архимеда направлена…         н). Вверх                                        о). Вниз                                      п). Горизонтально </vt:lpstr>
      <vt:lpstr>5. На какое тело действует большая сила Архимеда?      у). На 2 т.к. оно выше.      Ф).На 1 т.к. оно ниже и давление там выше.      О). На 1 т.к. его объём больше, соответственно оно вытесняет больше жидкости. </vt:lpstr>
      <vt:lpstr>          Прочитайте  по - порядку                           выбранные  буквы   «5» - если  получилось  слово  «ВЕРНО»  «4» - если  не  подходит  только одна  буква  «3» -   не  подходит  две  буквы  «2» - не  подходит  три и  более букв</vt:lpstr>
      <vt:lpstr>Условия  плавания  тел</vt:lpstr>
      <vt:lpstr>         Задание  для  первой группы:  подберите  такое  тело,  которое  будет  плавать.  Рассчитайте  для  него  силу  тяжести  и  силу  Архимеда  и  сравните  их.          Задание  для  второй  группы:   подберите    такое  тело,  которое  будет  тонуть.  Рассчитайте  для  него  силу  тяжести  и  силу  Архимеда  и  сравните  их. </vt:lpstr>
      <vt:lpstr>Первая  группа:  добейтесь  такой  плотности  жидкости,  чтобы  тело (яйцо)  плавало  внутри  жидкости.  Сравните  плотность  яйца  и  жидкости.  Сделайте  вывод.    Вторая  группа:  добейтесь  такой  плотности  жидкости,  чтобы  яйцо  всплывало.  Сравните  плотность  яйца  и  жидкости.  Сделайте  вывод.   </vt:lpstr>
      <vt:lpstr>Гимнастика для глаз.mp4</vt:lpstr>
      <vt:lpstr>Задача:   Определите плотность  тела, частично погруженного в воду, если под водой находится одна треть его объема. </vt:lpstr>
      <vt:lpstr>Задача  на  дом: Решите задачу  по произведению Н.А. Некрасова «Дедушка Мазай и зайцы»: «Мимо бревно суковатое плыло,  Сидя, и стоя, и лежа пластом,  Зайцев с десяток спасалось на нем.  «Взял бы я вас – да потопите лодку!»  Жаль их однако, да жаль и находку –  Я зацепился багром за сучек  И за собою бревно поволок…»         Оцените, при каком наименьшем объеме бревна 10 зайцев могли на нем плыть?  (Средняя  масса  одного  зайца – 8 кг) </vt:lpstr>
      <vt:lpstr>Презентация PowerPoint</vt:lpstr>
      <vt:lpstr>Пожилые греки рассказывают, что  Архимед обладал чудовищной силой.  Даже стоя по пояс в воде, он одной  левой поднимал массу 1000 кг.    Правда, только до пояса, выше поднимать отказывался. Могут ли быть правдой эти россказни? А). Ложь, 1000 кг не поднимет ни один человек. Б).Правда, если масса 1000 кг имеет большой объём (например, в виде пустой лодки). В).Правда, если масса 1000 кг изготовлена из дерева, или другого плавающего вещества. Г).Правда, Архимед   действительно  был силён, а поднимать выше он   не соглашался просто из вредности. </vt:lpstr>
      <vt:lpstr>  Почему в недосоленном супе ощипанная курица тонет, а в пересолённом спасается вплавь? А).Ей не по вкусу пересолённый суп. А со вкусом не поспоришь! Б).В недосолённом супе курице не хватает сил чтобы уплыть, а в пересолённом супе ей помогает своей силой Архимед. </vt:lpstr>
      <vt:lpstr>Почему  водоплавающие  птицы  плавают?</vt:lpstr>
    </vt:vector>
  </TitlesOfParts>
  <Company>SPecialiST RePack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Название  презентации</dc:title>
  <dc:creator>Павел</dc:creator>
  <cp:lastModifiedBy>Инна</cp:lastModifiedBy>
  <cp:revision>35</cp:revision>
  <dcterms:created xsi:type="dcterms:W3CDTF">2009-01-08T12:15:48Z</dcterms:created>
  <dcterms:modified xsi:type="dcterms:W3CDTF">2017-03-17T14:06:20Z</dcterms:modified>
</cp:coreProperties>
</file>