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95" r:id="rId2"/>
    <p:sldId id="257" r:id="rId3"/>
    <p:sldId id="265" r:id="rId4"/>
    <p:sldId id="259" r:id="rId5"/>
    <p:sldId id="258" r:id="rId6"/>
    <p:sldId id="261" r:id="rId7"/>
    <p:sldId id="263" r:id="rId8"/>
    <p:sldId id="264" r:id="rId9"/>
    <p:sldId id="262" r:id="rId10"/>
    <p:sldId id="296" r:id="rId11"/>
    <p:sldId id="297" r:id="rId12"/>
    <p:sldId id="292" r:id="rId13"/>
    <p:sldId id="267" r:id="rId14"/>
    <p:sldId id="266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8" r:id="rId24"/>
    <p:sldId id="279" r:id="rId25"/>
    <p:sldId id="280" r:id="rId26"/>
    <p:sldId id="302" r:id="rId27"/>
    <p:sldId id="298" r:id="rId28"/>
    <p:sldId id="289" r:id="rId29"/>
    <p:sldId id="299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90" r:id="rId39"/>
    <p:sldId id="293" r:id="rId40"/>
    <p:sldId id="300" r:id="rId41"/>
    <p:sldId id="291" r:id="rId42"/>
    <p:sldId id="301" r:id="rId43"/>
    <p:sldId id="260" r:id="rId44"/>
    <p:sldId id="269" r:id="rId45"/>
    <p:sldId id="276" r:id="rId46"/>
    <p:sldId id="294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" initials="П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82" autoAdjust="0"/>
  </p:normalViewPr>
  <p:slideViewPr>
    <p:cSldViewPr>
      <p:cViewPr varScale="1">
        <p:scale>
          <a:sx n="100" d="100"/>
          <a:sy n="100" d="100"/>
        </p:scale>
        <p:origin x="-2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258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C3F747-A613-4902-97A0-68F90FF1D02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0D7E3-D6FC-444A-945B-99E447628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0D7E3-D6FC-444A-945B-99E447628AB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1BBEF-1E8C-44AC-A3FF-D22021A9326E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8675A-2DED-47DD-AE42-C0D827FB2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youtube.com/watch?v=Xgh9_-nDYmI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slide" Target="slide25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12" Type="http://schemas.openxmlformats.org/officeDocument/2006/relationships/slide" Target="slide24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3.xml"/><Relationship Id="rId5" Type="http://schemas.openxmlformats.org/officeDocument/2006/relationships/slide" Target="slide17.xml"/><Relationship Id="rId10" Type="http://schemas.openxmlformats.org/officeDocument/2006/relationships/slide" Target="slide22.xml"/><Relationship Id="rId4" Type="http://schemas.openxmlformats.org/officeDocument/2006/relationships/slide" Target="slide16.xml"/><Relationship Id="rId9" Type="http://schemas.openxmlformats.org/officeDocument/2006/relationships/slide" Target="slide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_3N2ykbEF34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4.xml"/><Relationship Id="rId7" Type="http://schemas.openxmlformats.org/officeDocument/2006/relationships/slide" Target="slide2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7.xml"/><Relationship Id="rId5" Type="http://schemas.openxmlformats.org/officeDocument/2006/relationships/slide" Target="slide10.xml"/><Relationship Id="rId4" Type="http://schemas.openxmlformats.org/officeDocument/2006/relationships/slide" Target="slide7.xml"/><Relationship Id="rId9" Type="http://schemas.openxmlformats.org/officeDocument/2006/relationships/slide" Target="slide4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://vsevkurse.ru/images/board/medium/c9d3d45e6667f7d9f6c6a860c8876054.jpg" TargetMode="External"/><Relationship Id="rId13" Type="http://schemas.openxmlformats.org/officeDocument/2006/relationships/hyperlink" Target="http://shkatylochka.ru/wp-content/uploads/2013/02/Hands-washing.jpg" TargetMode="External"/><Relationship Id="rId18" Type="http://schemas.openxmlformats.org/officeDocument/2006/relationships/hyperlink" Target="http://otveklik.com/uploads/posts/2013-02/kak-delayut-appetitnuyu-edu-iz-reklamy_6.jpeg" TargetMode="External"/><Relationship Id="rId3" Type="http://schemas.openxmlformats.org/officeDocument/2006/relationships/hyperlink" Target="http://2krota.ru/uploads/posts/2009-01/thumbs/1232544551_uusrkakak-008.jpg" TargetMode="External"/><Relationship Id="rId7" Type="http://schemas.openxmlformats.org/officeDocument/2006/relationships/hyperlink" Target="http://uch.znate.ru/tw_files2/urls_38/5/d-4052/img5.jpg" TargetMode="External"/><Relationship Id="rId12" Type="http://schemas.openxmlformats.org/officeDocument/2006/relationships/hyperlink" Target="http://selsi.ru/getimg/800/600/crop/null/w/files/core/66395_image.jpg" TargetMode="External"/><Relationship Id="rId17" Type="http://schemas.openxmlformats.org/officeDocument/2006/relationships/hyperlink" Target="http://img0.liveinternet.ru/images/attach/c/6/90/104/90104486_kabachki.jpg" TargetMode="External"/><Relationship Id="rId2" Type="http://schemas.openxmlformats.org/officeDocument/2006/relationships/hyperlink" Target="http://blogs.scholastic.com/.a/6a00e54faaf86b88330120a501ad9b970b-800wi" TargetMode="External"/><Relationship Id="rId16" Type="http://schemas.openxmlformats.org/officeDocument/2006/relationships/hyperlink" Target="http://biophoton.ru/wascha_kniga/images/17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nons33.ru/img/art/729.jpg" TargetMode="External"/><Relationship Id="rId11" Type="http://schemas.openxmlformats.org/officeDocument/2006/relationships/hyperlink" Target="http://fuza.ru/uploads/posts/2012-01/1326856518_4-photo.jpg" TargetMode="External"/><Relationship Id="rId5" Type="http://schemas.openxmlformats.org/officeDocument/2006/relationships/hyperlink" Target="http://medinfo.ua/images/content/0001/4e19/108d/4c87/547c/3830/00014e19108d4c87547c3830e81e08dc.jpg" TargetMode="External"/><Relationship Id="rId15" Type="http://schemas.openxmlformats.org/officeDocument/2006/relationships/hyperlink" Target="http://gorodkerch.com/media/blog/image_orig/0.861348835527.jpg" TargetMode="External"/><Relationship Id="rId10" Type="http://schemas.openxmlformats.org/officeDocument/2006/relationships/hyperlink" Target="http://ustimochka.ru/wp-content/uploads/2013/02/o-chem-rasskazhet-soderzhimoe-tovara-lichnoj_1-1024x726.jpg" TargetMode="External"/><Relationship Id="rId4" Type="http://schemas.openxmlformats.org/officeDocument/2006/relationships/hyperlink" Target="http://img-fotki.yandex.ru/get/52/sergei1967.4/0_dac6_831bf457_XL" TargetMode="External"/><Relationship Id="rId9" Type="http://schemas.openxmlformats.org/officeDocument/2006/relationships/hyperlink" Target="http://static.arbooz.com/usr_data/photos/album/386/600x600/934386_92172718.jpg" TargetMode="External"/><Relationship Id="rId14" Type="http://schemas.openxmlformats.org/officeDocument/2006/relationships/hyperlink" Target="http://img0.liveinternet.ru/images/attach/c/6/93/593/93593506_Immunitet.jpg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fezona.ru/kulinaria/images/1710files/039463f82ecbb6f8d51eb6c6b7aprev.jpg" TargetMode="External"/><Relationship Id="rId13" Type="http://schemas.openxmlformats.org/officeDocument/2006/relationships/hyperlink" Target="http://img1.liveinternet.ru/images/attach/c/0/47/184/47184863_0_72c_95b428cf_XL.jpg" TargetMode="External"/><Relationship Id="rId18" Type="http://schemas.openxmlformats.org/officeDocument/2006/relationships/hyperlink" Target="http://mursaloglutarim.com/img/16.jpg" TargetMode="External"/><Relationship Id="rId3" Type="http://schemas.openxmlformats.org/officeDocument/2006/relationships/hyperlink" Target="http://russiafaq.ru/netcat_files/89/105/6ac2acd097b7a90fb937e9bfe48a6850" TargetMode="External"/><Relationship Id="rId7" Type="http://schemas.openxmlformats.org/officeDocument/2006/relationships/hyperlink" Target="http://beautise.com/wp-content/uploads/2011/10/Ginger.jpg" TargetMode="External"/><Relationship Id="rId12" Type="http://schemas.openxmlformats.org/officeDocument/2006/relationships/hyperlink" Target="http://fruitinfo.ru/data/tradeboard/18415/tradeboardjSBuFb_img.jpg" TargetMode="External"/><Relationship Id="rId17" Type="http://schemas.openxmlformats.org/officeDocument/2006/relationships/hyperlink" Target="http://udacha.unovi.com/files/products/original/1329911736_refrnsru_10.jpg" TargetMode="External"/><Relationship Id="rId2" Type="http://schemas.openxmlformats.org/officeDocument/2006/relationships/hyperlink" Target="http://img0.liveinternet.ru/images/attach/c/6/92/547/92547372_798506381.jpg" TargetMode="External"/><Relationship Id="rId16" Type="http://schemas.openxmlformats.org/officeDocument/2006/relationships/hyperlink" Target="http://www.1semena.ru/published/publicdata/SHOPDB/attachments/SC/products_pictures/solo_f1_enl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humbs.ifood.tv/files/images/editor/images/growing%20jerusalem%20artichoke.jpg" TargetMode="External"/><Relationship Id="rId11" Type="http://schemas.openxmlformats.org/officeDocument/2006/relationships/hyperlink" Target="http://diz.tunnel.ru/i/attachments/1/1281012096693835_large.jpg" TargetMode="External"/><Relationship Id="rId5" Type="http://schemas.openxmlformats.org/officeDocument/2006/relationships/hyperlink" Target="http://st2-fashiony.ru/pic/beauty/pic/22277/10.jpg" TargetMode="External"/><Relationship Id="rId15" Type="http://schemas.openxmlformats.org/officeDocument/2006/relationships/hyperlink" Target="http://900igr.net/datai/eda/Ovoschi-1.files/0019-022-Baklazhan.png" TargetMode="External"/><Relationship Id="rId10" Type="http://schemas.openxmlformats.org/officeDocument/2006/relationships/hyperlink" Target="http://s017.radikal.ru/i423/1110/b7/36efd673e57a.jpg" TargetMode="External"/><Relationship Id="rId4" Type="http://schemas.openxmlformats.org/officeDocument/2006/relationships/hyperlink" Target="http://www.thewannabefoodie.com/wp-content/uploads/2013/06/celery.jpg" TargetMode="External"/><Relationship Id="rId9" Type="http://schemas.openxmlformats.org/officeDocument/2006/relationships/hyperlink" Target="http://www.trk7.ru/static/uploaded/images/user/resized/1312293210_1277148022_kak_radikalno_i_bystro_poxudet_s_pomoshhyu_diet.jpg" TargetMode="External"/><Relationship Id="rId14" Type="http://schemas.openxmlformats.org/officeDocument/2006/relationships/hyperlink" Target="http://barnaul.freeadsin.ru/content/root/users/2012/20120829/osa-ola-mail-ru/offers/201208/f20120829062429-kartofeli.jpg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://img11.nnm.ru/c/a/a/7/0/caa70f95c4e51084f7c4ebe2ee980ca2_full.jpg" TargetMode="External"/><Relationship Id="rId13" Type="http://schemas.openxmlformats.org/officeDocument/2006/relationships/hyperlink" Target="http://im2-tub-ru.yandex.net/i?id=155212162-02-72&amp;n=21" TargetMode="External"/><Relationship Id="rId18" Type="http://schemas.openxmlformats.org/officeDocument/2006/relationships/hyperlink" Target="http://stat20.privet.ru/lr/0c0c912ee533931e24fa760979a2d8a0" TargetMode="External"/><Relationship Id="rId3" Type="http://schemas.openxmlformats.org/officeDocument/2006/relationships/hyperlink" Target="http://www.promsteklo.com/netcat_files/Image/fruit(55)%20na%20sayt.jpg" TargetMode="External"/><Relationship Id="rId21" Type="http://schemas.openxmlformats.org/officeDocument/2006/relationships/hyperlink" Target="http://www.raut.ru/files/tato/gallery/sport/5301a0721aed.jpg" TargetMode="External"/><Relationship Id="rId7" Type="http://schemas.openxmlformats.org/officeDocument/2006/relationships/hyperlink" Target="http://img1.liveinternet.ru/images/attach/c/0/46/599/46599338_192.JPG" TargetMode="External"/><Relationship Id="rId12" Type="http://schemas.openxmlformats.org/officeDocument/2006/relationships/hyperlink" Target="http://copypast.ru/uploads/posts/1255756619_12556759.jpg" TargetMode="External"/><Relationship Id="rId17" Type="http://schemas.openxmlformats.org/officeDocument/2006/relationships/hyperlink" Target="http://www.zastavki.com/pictures/640x480/2012/Sport_Hokkey_002259_29.jpg" TargetMode="External"/><Relationship Id="rId2" Type="http://schemas.openxmlformats.org/officeDocument/2006/relationships/hyperlink" Target="http://stat16.privet.ru/lr/0b34bedd301d94163d368eca593d5c37" TargetMode="External"/><Relationship Id="rId16" Type="http://schemas.openxmlformats.org/officeDocument/2006/relationships/hyperlink" Target="http://img1.liveinternet.ru/images/attach/c/0/31/303/31303866_0_8012_5698a872_XL.jpg" TargetMode="External"/><Relationship Id="rId20" Type="http://schemas.openxmlformats.org/officeDocument/2006/relationships/hyperlink" Target="http://static.mg.uz/images/57139_09.15.06.07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rsn-msk.ru/files/news/news_1317836521.jpg" TargetMode="External"/><Relationship Id="rId11" Type="http://schemas.openxmlformats.org/officeDocument/2006/relationships/hyperlink" Target="http://yahooeu.ru/uploads/posts/2011-03/1301595362_420952.jpg" TargetMode="External"/><Relationship Id="rId5" Type="http://schemas.openxmlformats.org/officeDocument/2006/relationships/hyperlink" Target="http://stat11.privet.ru/lr/0806d3125b0d9fe83968e2fcae3b75be" TargetMode="External"/><Relationship Id="rId15" Type="http://schemas.openxmlformats.org/officeDocument/2006/relationships/hyperlink" Target="http://s017.radikal.ru/i443/1111/e9/79d9e53625ae.jpg" TargetMode="External"/><Relationship Id="rId23" Type="http://schemas.openxmlformats.org/officeDocument/2006/relationships/hyperlink" Target="http://www.pochemu-chka.ru/wp-content/uploads/2012/02/1.jpg" TargetMode="External"/><Relationship Id="rId10" Type="http://schemas.openxmlformats.org/officeDocument/2006/relationships/hyperlink" Target="http://stat18.privet.ru/lr/0a15caa090011b0134c2f26ff5745236" TargetMode="External"/><Relationship Id="rId19" Type="http://schemas.openxmlformats.org/officeDocument/2006/relationships/hyperlink" Target="http://www.tsogu.ru/media/photos/2012/05_28/basketbol.jpg" TargetMode="External"/><Relationship Id="rId4" Type="http://schemas.openxmlformats.org/officeDocument/2006/relationships/hyperlink" Target="http://wlmx.info/uploads/posts/2011-08/29gm96xbv7.jpg" TargetMode="External"/><Relationship Id="rId9" Type="http://schemas.openxmlformats.org/officeDocument/2006/relationships/hyperlink" Target="http://top-desktop.ru/files/eda/1280/2.jpg" TargetMode="External"/><Relationship Id="rId14" Type="http://schemas.openxmlformats.org/officeDocument/2006/relationships/hyperlink" Target="http://nevseoboi.com.ua/uploads/posts/2010-01/1264429069_0d0t2643-2.jpg" TargetMode="External"/><Relationship Id="rId22" Type="http://schemas.openxmlformats.org/officeDocument/2006/relationships/hyperlink" Target="http://www.zastavki.com/pictures/640x480/2012/Sport_Snowboard_035608_.jpg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iets.ru/data/cache/2010dec/23/53/29150_16352-700x500.jpg" TargetMode="External"/><Relationship Id="rId13" Type="http://schemas.openxmlformats.org/officeDocument/2006/relationships/hyperlink" Target="http://im2-tub-ru.yandex.net/i?id=349123354-08-72&amp;n=21" TargetMode="External"/><Relationship Id="rId18" Type="http://schemas.openxmlformats.org/officeDocument/2006/relationships/hyperlink" Target="http://www.gorod.cn.ua/image/news/gorod_4/gr_23.09.12_krujki_011.jpg" TargetMode="External"/><Relationship Id="rId3" Type="http://schemas.openxmlformats.org/officeDocument/2006/relationships/hyperlink" Target="http://www.nlk.ru/upload/iblock/b7c/twinski_3.jpg" TargetMode="External"/><Relationship Id="rId7" Type="http://schemas.openxmlformats.org/officeDocument/2006/relationships/hyperlink" Target="http://viskol.ucoz.ru/zp/artleo.com-3590.jpg" TargetMode="External"/><Relationship Id="rId12" Type="http://schemas.openxmlformats.org/officeDocument/2006/relationships/hyperlink" Target="http://iranvij.ir/wp-content/uploads/2012/09/%DA%A9%D8%A7%D9%86%D9%88%D9%86-%D8%AE%D8%A7%D9%86%D9%88%D8%A7%D8%AF%D9%87.jpg" TargetMode="External"/><Relationship Id="rId17" Type="http://schemas.openxmlformats.org/officeDocument/2006/relationships/hyperlink" Target="http://content.foto.mail.ru/mail/kristina_vergi/_answers/i-2375.jpg" TargetMode="External"/><Relationship Id="rId2" Type="http://schemas.openxmlformats.org/officeDocument/2006/relationships/hyperlink" Target="http://www.download3k.com/screenshots/38/6489/0.png" TargetMode="External"/><Relationship Id="rId16" Type="http://schemas.openxmlformats.org/officeDocument/2006/relationships/hyperlink" Target="http://duma.cherinfo.ru/u/pages/2011/08/18/0-713a-744464d8-xl.jpg" TargetMode="External"/><Relationship Id="rId20" Type="http://schemas.openxmlformats.org/officeDocument/2006/relationships/hyperlink" Target="http://www.youtube.com/watch?v=Xgh9_-nDYmI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hudo-udo.com/images/5.jpg" TargetMode="External"/><Relationship Id="rId11" Type="http://schemas.openxmlformats.org/officeDocument/2006/relationships/hyperlink" Target="http://versal-online.com.ua/wp-content/uploads/816.jpg" TargetMode="External"/><Relationship Id="rId5" Type="http://schemas.openxmlformats.org/officeDocument/2006/relationships/hyperlink" Target="http://f7.ifotki.info/org/c66f735e11b3bb475412d47e9c5aadbe5f390677417839.jpg" TargetMode="External"/><Relationship Id="rId15" Type="http://schemas.openxmlformats.org/officeDocument/2006/relationships/hyperlink" Target="http://lifeglobe.net/media/entry/416/morninggym4_3.jpg" TargetMode="External"/><Relationship Id="rId10" Type="http://schemas.openxmlformats.org/officeDocument/2006/relationships/hyperlink" Target="http://s1.tchkcdn.com/g2-6R-oPOFjsOwL0FQZoFFaUw/lady/640x480/f/0/1-0-8-9-15089/86967_husband3.jpg" TargetMode="External"/><Relationship Id="rId19" Type="http://schemas.openxmlformats.org/officeDocument/2006/relationships/hyperlink" Target="http://www.youtube.com/watch?v=_3N2ykbEF34" TargetMode="External"/><Relationship Id="rId4" Type="http://schemas.openxmlformats.org/officeDocument/2006/relationships/hyperlink" Target="http://sportkras.ru/content/product/329.jpg" TargetMode="External"/><Relationship Id="rId9" Type="http://schemas.openxmlformats.org/officeDocument/2006/relationships/hyperlink" Target="http://optiua.net/adv_img/05707_1.jpg" TargetMode="External"/><Relationship Id="rId14" Type="http://schemas.openxmlformats.org/officeDocument/2006/relationships/hyperlink" Target="http://900igr.net/data/chtenie/CHto-delajut-deti-2.files/0028-055-Deti-igrajut-v-vode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857496"/>
            <a:ext cx="88571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«Мы за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ЗДОРОВЫЙ ОБРАЗ ЖИЗНИ!»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4581128"/>
            <a:ext cx="4357718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английског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языка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ООШ 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 им. И.А. Кочубея</a:t>
            </a: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станицы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Александроневской</a:t>
            </a: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Костюченко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Алевтина Александровна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1214422"/>
            <a:ext cx="49003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Классный час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2214554"/>
            <a:ext cx="24381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Для 6 класса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78581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Здоровое питание</a:t>
            </a:r>
            <a:endParaRPr lang="ru-RU" sz="6600" b="1" cap="all" dirty="0">
              <a:ln w="0"/>
              <a:solidFill>
                <a:schemeClr val="accent6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4274" name="Picture 2" descr="http://f7.ifotki.info/org/c66f735e11b3bb475412d47e9c5aadbe5f39067741783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143240" y="1571612"/>
            <a:ext cx="2857519" cy="2857520"/>
          </a:xfrm>
          <a:prstGeom prst="rect">
            <a:avLst/>
          </a:prstGeom>
          <a:noFill/>
        </p:spPr>
      </p:pic>
      <p:pic>
        <p:nvPicPr>
          <p:cNvPr id="54276" name="Picture 4" descr="http://chudo-udo.com/images/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43570" y="3929066"/>
            <a:ext cx="3362428" cy="2500330"/>
          </a:xfrm>
          <a:prstGeom prst="rect">
            <a:avLst/>
          </a:prstGeom>
          <a:noFill/>
        </p:spPr>
      </p:pic>
      <p:pic>
        <p:nvPicPr>
          <p:cNvPr id="54278" name="Picture 6" descr="http://viskol.ucoz.ru/zp/artleo.com-359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4282" y="3929066"/>
            <a:ext cx="3143272" cy="2517598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357166"/>
            <a:ext cx="65406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питания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2000" y="1357298"/>
            <a:ext cx="8643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не есть с избытком, выходя из-за стола  необходимо испытывать лёгкое насыщение; </a:t>
            </a:r>
            <a:endParaRPr lang="ru-RU" sz="24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52000" y="2285992"/>
            <a:ext cx="81439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1" i="1" u="none" strike="noStrike" normalizeH="0" baseline="0" dirty="0" smtClean="0">
                <a:ln w="1905">
                  <a:noFill/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есть нужно регулярно (3-4 раза в день примерно в одни и те же часы);</a:t>
            </a:r>
            <a:endParaRPr kumimoji="0" lang="ru-RU" sz="3200" b="1" i="0" u="none" strike="noStrike" normalizeH="0" baseline="0" dirty="0" smtClean="0">
              <a:ln w="1905">
                <a:noFill/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252000" y="3214686"/>
            <a:ext cx="46434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1" i="1" u="none" strike="noStrike" normalizeH="0" baseline="0" dirty="0" smtClean="0">
                <a:ln w="1905">
                  <a:noFill/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есть обильно перед сном;</a:t>
            </a:r>
            <a:endParaRPr kumimoji="0" lang="ru-RU" sz="3200" b="1" i="0" u="none" strike="noStrike" normalizeH="0" baseline="0" dirty="0" smtClean="0">
              <a:ln w="1905">
                <a:noFill/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2000" y="3786190"/>
            <a:ext cx="8786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i="1" dirty="0" smtClean="0">
                <a:ln w="1905">
                  <a:noFill/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ограничить употребление соли, сахара, животных жиров;</a:t>
            </a:r>
            <a:endParaRPr lang="ru-RU" sz="2400" b="1" dirty="0">
              <a:ln w="1905">
                <a:noFill/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2000" y="4429132"/>
            <a:ext cx="59285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i="1" dirty="0" smtClean="0">
                <a:ln w="1905">
                  <a:noFill/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-не допускать полного вегетарианства;</a:t>
            </a:r>
            <a:endParaRPr lang="ru-RU" sz="2400" b="1" dirty="0">
              <a:ln w="1905">
                <a:noFill/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2000" y="5072074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тщательно пережёвывать пищу, не торопиться во время еды;</a:t>
            </a:r>
            <a:endParaRPr lang="ru-RU" sz="24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252000" y="5857892"/>
            <a:ext cx="87154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1" i="1" u="none" strike="noStrike" normalizeH="0" baseline="0" dirty="0" smtClean="0">
                <a:ln w="1905">
                  <a:noFill/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стараться употреблять только свежие продукты после тщательного мытья или иной обработки.</a:t>
            </a:r>
            <a:endParaRPr kumimoji="0" lang="ru-RU" sz="3200" b="1" i="0" u="none" strike="noStrike" normalizeH="0" baseline="0" dirty="0" smtClean="0">
              <a:ln w="1905">
                <a:noFill/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6321" grpId="0"/>
      <p:bldP spid="56322" grpId="0"/>
      <p:bldP spid="6" grpId="0"/>
      <p:bldP spid="7" grpId="0"/>
      <p:bldP spid="8" grpId="0"/>
      <p:bldP spid="563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0232" y="6000768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hlinkClick r:id="rId2"/>
              </a:rPr>
              <a:t> </a:t>
            </a:r>
            <a:r>
              <a:rPr lang="en-US" dirty="0" smtClean="0">
                <a:hlinkClick r:id="rId2"/>
              </a:rPr>
              <a:t>http://www.youtube.com/watch?v=Xgh9_-nDYmI</a:t>
            </a:r>
            <a:endParaRPr lang="ru-RU" dirty="0" smtClean="0"/>
          </a:p>
        </p:txBody>
      </p:sp>
      <p:pic>
        <p:nvPicPr>
          <p:cNvPr id="34818" name="Picture 2" descr="http://s53.radikal.ru/i140/1008/2a/2539375afb6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285727"/>
            <a:ext cx="5572164" cy="537410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14284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92866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171448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5" action="ppaction://hlinksldjump"/>
          </p:cNvPr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6" name="Скругленный прямоугольник 5">
            <a:hlinkClick r:id="rId6" action="ppaction://hlinksldjump"/>
          </p:cNvPr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385762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8" name="Скругленный прямоугольник 7">
            <a:hlinkClick r:id="rId8" action="ppaction://hlinksldjump"/>
          </p:cNvPr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9" name="Скругленный прямоугольник 8">
            <a:hlinkClick r:id="rId9" action="ppaction://hlinksldjump"/>
          </p:cNvPr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0" name="Скругленный прямоугольник 9">
            <a:hlinkClick r:id="rId10" action="ppaction://hlinksldjump"/>
          </p:cNvPr>
          <p:cNvSpPr/>
          <p:nvPr/>
        </p:nvSpPr>
        <p:spPr>
          <a:xfrm>
            <a:off x="621507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1" name="Скругленный прямоугольник 10">
            <a:hlinkClick r:id="rId11" action="ppaction://hlinksldjump"/>
          </p:cNvPr>
          <p:cNvSpPr/>
          <p:nvPr/>
        </p:nvSpPr>
        <p:spPr>
          <a:xfrm>
            <a:off x="700089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2" name="Скругленный прямоугольник 11">
            <a:hlinkClick r:id="rId12" action="ppaction://hlinksldjump"/>
          </p:cNvPr>
          <p:cNvSpPr/>
          <p:nvPr/>
        </p:nvSpPr>
        <p:spPr>
          <a:xfrm>
            <a:off x="771527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rId13" action="ppaction://hlinksldjump"/>
          </p:cNvPr>
          <p:cNvSpPr/>
          <p:nvPr/>
        </p:nvSpPr>
        <p:spPr>
          <a:xfrm>
            <a:off x="842965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357166"/>
            <a:ext cx="8572560" cy="51706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Запрещенные – Е103, Е105, Е111, Е121, Е123, Е125, Е126, Е130, Е152. </a:t>
            </a:r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Опасные – Е102, Е110, Е120, Е124, Е127. </a:t>
            </a:r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Подозрительные – Е104, Е122, Е141, Е150, Е171, Е173, Е180, Е241, Е477. </a:t>
            </a:r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Ракообразующие</a:t>
            </a:r>
            <a:r>
              <a:rPr lang="ru-RU" sz="2400" b="1" u="sng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Е131, Е210-217, Е240, Е330. </a:t>
            </a:r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Вызывающие расстройство кишечника – Е221-226. </a:t>
            </a:r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Вредные для кожи – Е230-232, Е239. </a:t>
            </a:r>
            <a:b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Вызывающие нарушение давления – Е250, Е251. </a:t>
            </a:r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Провоцирующие появление сыпи – Е311, Е312. </a:t>
            </a:r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Повышающие холестерин – Е320, Е321. </a:t>
            </a:r>
            <a: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Вызывающие расстройство желудка – Е338-341, Е407, Е450, Е461-466 </a:t>
            </a:r>
            <a:r>
              <a:rPr lang="ru-RU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14290"/>
            <a:ext cx="65722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Является </a:t>
            </a: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хорошей профилактикой инфаркта,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улучшает водный баланс, благотворно влияет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малокровии, авитаминозе.</a:t>
            </a:r>
            <a:endParaRPr kumimoji="0" lang="ru-RU" sz="32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http://otveklik.com/uploads/posts/2013-02/kak-delayut-appetitnuyu-edu-iz-reklamy_6.jpe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643702" y="3143248"/>
            <a:ext cx="2247303" cy="1501753"/>
          </a:xfrm>
          <a:prstGeom prst="rect">
            <a:avLst/>
          </a:prstGeom>
          <a:noFill/>
        </p:spPr>
      </p:pic>
      <p:pic>
        <p:nvPicPr>
          <p:cNvPr id="1029" name="Picture 5" descr="http://im6-tub-ru.yandex.net/i?id=80501440-15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0792" y="3143248"/>
            <a:ext cx="2205866" cy="1500198"/>
          </a:xfrm>
          <a:prstGeom prst="rect">
            <a:avLst/>
          </a:prstGeom>
          <a:noFill/>
        </p:spPr>
      </p:pic>
      <p:pic>
        <p:nvPicPr>
          <p:cNvPr id="1031" name="Picture 7" descr="http://im7-tub-ru.yandex.net/i?id=251773392-04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3143248"/>
            <a:ext cx="2133110" cy="1516429"/>
          </a:xfrm>
          <a:prstGeom prst="rect">
            <a:avLst/>
          </a:prstGeom>
          <a:noFill/>
        </p:spPr>
      </p:pic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21428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Скругленный прямоугольник 6">
            <a:hlinkClick r:id="rId6" action="ppaction://hlinksldjump"/>
          </p:cNvPr>
          <p:cNvSpPr/>
          <p:nvPr/>
        </p:nvSpPr>
        <p:spPr>
          <a:xfrm>
            <a:off x="92866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4304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2905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5781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4363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5801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64383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35821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572264" y="285728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00760" y="1071546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6F877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29 -0.025 C 0.16597 -0.20463 0.34392 -0.38379 0.34566 -0.38009 C 0.34792 -0.37615 0.05764 -0.06412 5.55556E-7 -3.33333E-6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" y="-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C 0.12622 -0.15949 0.25295 -0.31852 0.25573 -0.31713 C 0.25886 -0.31528 0.05591 -0.04375 0.01615 0.01157 " pathEditMode="relative" rAng="0" ptsTypes="aaA">
                                      <p:cBhvr>
                                        <p:cTn id="2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" y="-15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66 -0.12037 L -0.0974 -0.30926 " pathEditMode="relative" ptsTypes="AA">
                                      <p:cBhvr>
                                        <p:cTn id="3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  <p:bldP spid="20" grpId="2"/>
      <p:bldP spid="20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4282" y="214290"/>
            <a:ext cx="578647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Древние греки и римляне не обходились без него ни в будни, ни в праздники. Высокие пищевые и целебные достоинства этого растения определяют более чем сорок вкусовых, витаминных и биологически активных веществ. Исследования американских ученых показали, что корни этого растения – идеальное средство для снижения артериального давления.</a:t>
            </a:r>
            <a:endParaRPr kumimoji="0" lang="ru-RU" sz="3200" b="1" i="0" u="none" strike="noStrike" normalizeH="0" baseline="0" dirty="0" smtClean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35715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3" action="ppaction://hlinksldjump"/>
          </p:cNvPr>
          <p:cNvSpPr/>
          <p:nvPr/>
        </p:nvSpPr>
        <p:spPr>
          <a:xfrm>
            <a:off x="10715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178591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0029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1467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0049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487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4363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5801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64383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35821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pic>
        <p:nvPicPr>
          <p:cNvPr id="25603" name="Picture 3" descr="http://img0.liveinternet.ru/images/attach/c/6/92/547/92547372_79850638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15140" y="4000504"/>
            <a:ext cx="2212191" cy="1876417"/>
          </a:xfrm>
          <a:prstGeom prst="rect">
            <a:avLst/>
          </a:prstGeom>
          <a:noFill/>
        </p:spPr>
      </p:pic>
      <p:pic>
        <p:nvPicPr>
          <p:cNvPr id="25605" name="Picture 5" descr="http://russiafaq.ru/netcat_files/89/105/6ac2acd097b7a90fb937e9bfe48a685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928794" y="4000504"/>
            <a:ext cx="2133590" cy="1970363"/>
          </a:xfrm>
          <a:prstGeom prst="rect">
            <a:avLst/>
          </a:prstGeom>
          <a:noFill/>
        </p:spPr>
      </p:pic>
      <p:pic>
        <p:nvPicPr>
          <p:cNvPr id="25607" name="Picture 7" descr="http://www.thewannabefoodie.com/wp-content/uploads/2013/06/celery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214810" y="4000504"/>
            <a:ext cx="2286016" cy="1881168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429388" y="357166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00760" y="1142984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57752" y="535782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сельдерей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6F877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56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84 -0.01782 C 0.2132 -0.23657 0.44341 -0.45394 0.44636 -0.45162 C 0.44948 -0.44884 0.22466 -0.22454 -2.77778E-6 0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" y="-20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6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0.22847 -0.46203 " pathEditMode="relative" ptsTypes="AA">
                                      <p:cBhvr>
                                        <p:cTn id="24" dur="2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81481E-6 L 0.18212 -0.409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20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56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47 -0.01435 C -0.05833 -0.22268 -0.08767 -0.43009 -0.08333 -0.4287 C -0.07864 -0.42662 -0.01423 -0.07199 -4.16667E-6 -7.40741E-7 " pathEditMode="relative" rAng="0" ptsTypes="aaA">
                                      <p:cBhvr>
                                        <p:cTn id="34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-20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3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  <p:bldP spid="20" grpId="2"/>
      <p:bldP spid="20" grpId="3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42844" y="214290"/>
            <a:ext cx="585788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клубнях этого растения витаминов С и В вдвое, а солей железа втрое больше, чем в картофельных.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Особенно полезно это растение для больных диабетом, страдающих малокровием, нарушениями обмена веществ и желудочными заболеваниями.</a:t>
            </a:r>
            <a:endParaRPr kumimoji="0" lang="ru-RU" sz="24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28572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0010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1448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905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1507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92945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64383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35821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pic>
        <p:nvPicPr>
          <p:cNvPr id="28677" name="Picture 5" descr="http://thumbs.ifood.tv/files/images/editor/images/growing%20jerusalem%20artichok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286124"/>
            <a:ext cx="2428892" cy="2286016"/>
          </a:xfrm>
          <a:prstGeom prst="rect">
            <a:avLst/>
          </a:prstGeom>
          <a:noFill/>
        </p:spPr>
      </p:pic>
      <p:pic>
        <p:nvPicPr>
          <p:cNvPr id="28679" name="Picture 7" descr="http://st2-fashiony.ru/pic/beauty/pic/22277/10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143372" y="3286124"/>
            <a:ext cx="2457440" cy="2286016"/>
          </a:xfrm>
          <a:prstGeom prst="rect">
            <a:avLst/>
          </a:prstGeom>
          <a:noFill/>
        </p:spPr>
      </p:pic>
      <p:pic>
        <p:nvPicPr>
          <p:cNvPr id="28681" name="Picture 9" descr="http://beautise.com/wp-content/uploads/2011/10/Ginger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715140" y="3286124"/>
            <a:ext cx="2286016" cy="2286016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6572264" y="142852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86446" y="1142984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14480" y="5500702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топинамбур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72330" y="5572140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имбирь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6F877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46 -0.0199 L 0.51024 -0.4293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-20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0.43941 -0.4196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-21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86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65 -0.03009 C 0.05521 -0.19375 0.13923 -0.35741 0.14392 -0.35231 C 0.14861 -0.34722 0.0743 -0.17361 3.33333E-6 -3.7037E-7 " pathEditMode="relative" rAng="0" ptsTypes="aaA">
                                      <p:cBhvr>
                                        <p:cTn id="23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" y="-14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7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6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6 0.00949 C -0.06805 -0.13333 -0.11944 -0.27615 -0.11666 -0.27777 C -0.11389 -0.27939 -0.05694 -0.13981 -1.66667E-6 -4.07407E-6 " pathEditMode="relative" rAng="0" ptsTypes="aaA">
                                      <p:cBhvr>
                                        <p:cTn id="34" dur="2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-14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2.96296E-6 C -0.06232 -0.19074 -0.12465 -0.38125 -0.12031 -0.38102 C -0.11597 -0.38079 0.00192 -0.06134 0.02622 0.00162 " pathEditMode="relative" ptsTypes="aaA"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1"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1" grpId="1"/>
      <p:bldP spid="21" grpId="2"/>
      <p:bldP spid="21" grpId="3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214290"/>
            <a:ext cx="56436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Употребление этого овоща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очень полезно для зрения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для профилактики раковых заболеваний. </a:t>
            </a:r>
            <a:endParaRPr kumimoji="0" lang="ru-RU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14284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1448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5762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1507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0089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71527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42965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pic>
        <p:nvPicPr>
          <p:cNvPr id="1027" name="Picture 3" descr="http://www.trk7.ru/static/uploaded/images/user/resized/1312293210_1277148022_kak_radikalno_i_bystro_poxudet_s_pomoshhyu_diet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28992" y="3429000"/>
            <a:ext cx="2526698" cy="1898017"/>
          </a:xfrm>
          <a:prstGeom prst="rect">
            <a:avLst/>
          </a:prstGeom>
          <a:noFill/>
        </p:spPr>
      </p:pic>
      <p:pic>
        <p:nvPicPr>
          <p:cNvPr id="1029" name="Picture 5" descr="http://www.life-zona.ru/kulinaria/images/1710_files/039463f82ecbb6f8d51eb6c6b7a_prev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928662" y="3418166"/>
            <a:ext cx="2271403" cy="1926925"/>
          </a:xfrm>
          <a:prstGeom prst="rect">
            <a:avLst/>
          </a:prstGeom>
          <a:noFill/>
        </p:spPr>
      </p:pic>
      <p:pic>
        <p:nvPicPr>
          <p:cNvPr id="1031" name="Picture 7" descr="http://im5-tub-ru.yandex.net/i?id=108599685-33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3464550"/>
            <a:ext cx="2559037" cy="1916246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429388" y="357166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00760" y="1142984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AC45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9 -0.01065 C 0.21181 -0.20694 0.43403 -0.40069 0.43576 -0.39977 C 0.43767 -0.39838 0.21875 -0.20023 -2.77778E-7 -1.11111E-6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-19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0.23889 -0.3905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" y="-19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25 -0.03958 C -0.02482 -0.18588 -0.02239 -0.33195 -0.01788 -0.32546 C -0.01337 -0.31898 -0.00295 -0.05417 -2.5E-6 1.11111E-6 " pathEditMode="relative" rAng="0" ptsTypes="aaA">
                                      <p:cBhvr>
                                        <p:cTn id="32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-12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  <p:bldP spid="20" grpId="2"/>
      <p:bldP spid="20" grpId="3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14284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2866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1448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85762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1507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0089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71527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2965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42844" y="214290"/>
            <a:ext cx="492922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овощ улучшает обмен холестерина и является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сильным </a:t>
            </a:r>
            <a:r>
              <a:rPr kumimoji="0" lang="ru-RU" sz="2800" b="1" i="0" u="none" strike="noStrik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антиаллергеном</a:t>
            </a:r>
            <a:r>
              <a:rPr kumimoji="0" lang="ru-RU" sz="2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6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</p:txBody>
      </p:sp>
      <p:pic>
        <p:nvPicPr>
          <p:cNvPr id="30723" name="Picture 3" descr="http://s017.radikal.ru/i423/1110/b7/36efd673e57a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7158" y="3143248"/>
            <a:ext cx="2590790" cy="2154898"/>
          </a:xfrm>
          <a:prstGeom prst="rect">
            <a:avLst/>
          </a:prstGeom>
          <a:noFill/>
        </p:spPr>
      </p:pic>
      <p:pic>
        <p:nvPicPr>
          <p:cNvPr id="30725" name="Picture 5" descr="http://fruitinfo.ru/data/tradeboard/18415/tradeboardjSBuFb_img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143240" y="3143248"/>
            <a:ext cx="2761969" cy="2074749"/>
          </a:xfrm>
          <a:prstGeom prst="rect">
            <a:avLst/>
          </a:prstGeom>
          <a:noFill/>
        </p:spPr>
      </p:pic>
      <p:pic>
        <p:nvPicPr>
          <p:cNvPr id="30727" name="Picture 7" descr="http://img1.liveinternet.ru/images/attach/c/0/47/184/47184863_0_72c_95b428cf_XL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143636" y="3214686"/>
            <a:ext cx="2734118" cy="204735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429388" y="357166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00760" y="1142984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AC45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 -0.01921 C 0.2257 -0.24329 0.47934 -0.46713 0.48386 -0.46412 C 0.48855 -0.46111 0.08056 -0.07755 -3.33333E-6 1.11022E-16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" y="-21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57 -0.03496 C 0.09444 -0.19352 0.21163 -0.35185 0.21545 -0.34607 C 0.21927 -0.34028 0.03593 -0.05764 4.16667E-6 1.48148E-6 " pathEditMode="relative" rAng="0" ptsTypes="aaA">
                                      <p:cBhvr>
                                        <p:cTn id="24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-14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07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1111E-6 -4.44444E-6 L 0.02362 -0.34653 " pathEditMode="relative" ptsTypes="AA">
                                      <p:cBhvr>
                                        <p:cTn id="35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7"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9" grpId="1"/>
      <p:bldP spid="19" grpId="2"/>
      <p:bldP spid="19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4282" y="142852"/>
            <a:ext cx="550069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этот овощ улучшает работу кишечника, снижает артериальное давление. Наличие йода в этом корнеплоде делает ее ценным для профилактики заболевания щитовидной железы и укрепления иммунитета. Обеспечивает организм фосфором, калием, кальцием, натрием и хлором.</a:t>
            </a:r>
            <a:endParaRPr kumimoji="0" lang="ru-RU" sz="32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14284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866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1448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762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1507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0089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71527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42965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pic>
        <p:nvPicPr>
          <p:cNvPr id="31747" name="Picture 3" descr="http://barnaul.freeadsin.ru/content/root/users/2012/20120829/osa-ola-mail-ru/offers/201208/f20120829062429-kartofeli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28728" y="3571876"/>
            <a:ext cx="2430442" cy="2216129"/>
          </a:xfrm>
          <a:prstGeom prst="rect">
            <a:avLst/>
          </a:prstGeom>
          <a:noFill/>
        </p:spPr>
      </p:pic>
      <p:pic>
        <p:nvPicPr>
          <p:cNvPr id="31751" name="Picture 7" descr="http://www.1semena.ru/published/publicdata/SHOPDB/attachments/SC/products_pictures/solo_f1_enl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357950" y="3571876"/>
            <a:ext cx="2263431" cy="2214578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357950" y="285728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29322" y="1142984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1753" name="Picture 9" descr="http://udacha.unovi.com/files/products/original/1329911736_refrnsru_10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071934" y="3571876"/>
            <a:ext cx="2019286" cy="2216129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AC45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17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9 -0.01111 C 0.15746 -0.17245 0.346 -0.33379 0.35121 -0.33194 C 0.35642 -0.33009 0.17812 -0.16504 2.22222E-6 -2.59259E-6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" y="-15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4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7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-3.33333E-6 -0.3676 " pathEditMode="relative" ptsTypes="AA">
                                      <p:cBhvr>
                                        <p:cTn id="24" dur="2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17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35 -0.03495 C 0.05052 -0.20069 0.12257 -0.3662 0.12622 -0.36042 C 0.12987 -0.35463 0.02101 -0.05995 -3.88889E-6 -1.48148E-6 " pathEditMode="relative" rAng="0" ptsTypes="aaA">
                                      <p:cBhvr>
                                        <p:cTn id="32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-14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3"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9" grpId="1"/>
      <p:bldP spid="19" grpId="2"/>
      <p:bldP spid="19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500042"/>
            <a:ext cx="8786874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6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«Единственная красота, которую я знаю - это здоровье»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kumimoji="0" lang="ru-RU" sz="6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Г. Гейне</a:t>
            </a:r>
            <a:r>
              <a:rPr kumimoji="0" lang="ru-RU" sz="48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6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42844" y="142852"/>
            <a:ext cx="542928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овощ малокалориен, зато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нем много </a:t>
            </a:r>
            <a:r>
              <a:rPr kumimoji="0" lang="ru-RU" sz="2400" b="1" i="0" u="none" strike="noStrike" normalizeH="0" baseline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фолиевой</a:t>
            </a: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кислоты,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это значит, что он ускоряет вывод из организма холестерина,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избытка воды и поваренной соли, усиливает способность инсулина понижать уровень сахара и способствует процессу образования эритроцитов в крови.</a:t>
            </a:r>
            <a:endParaRPr kumimoji="0" lang="ru-RU" sz="3200" b="1" i="0" u="none" strike="noStrike" normalizeH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14284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866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1448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762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1507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0089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71527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42965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pic>
        <p:nvPicPr>
          <p:cNvPr id="15" name="Picture 5" descr="http://900igr.net/datai/eda/Ovoschi-1.files/0019-022-Baklazha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3714753"/>
            <a:ext cx="2122880" cy="2071702"/>
          </a:xfrm>
          <a:prstGeom prst="rect">
            <a:avLst/>
          </a:prstGeom>
          <a:noFill/>
        </p:spPr>
      </p:pic>
      <p:pic>
        <p:nvPicPr>
          <p:cNvPr id="32771" name="Picture 3" descr="http://mursaloglutarim.com/img/16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000496" y="3714752"/>
            <a:ext cx="2447914" cy="2143140"/>
          </a:xfrm>
          <a:prstGeom prst="rect">
            <a:avLst/>
          </a:prstGeom>
          <a:noFill/>
        </p:spPr>
      </p:pic>
      <p:pic>
        <p:nvPicPr>
          <p:cNvPr id="32773" name="Picture 5" descr="http://eat.by/imagecache/medium/i4104-radish-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643702" y="3714752"/>
            <a:ext cx="2357454" cy="214314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357950" y="285728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29322" y="1142984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AC45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89 -0.06643 L 0.52726 -0.4131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-17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7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21 -0.02385 C 0.03143 -0.20371 0.11424 -0.38334 0.12275 -0.3794 C 0.13125 -0.37547 0.02049 -0.0632 -3.61111E-6 3.7037E-6 " pathEditMode="relative" rAng="0" ptsTypes="aaA">
                                      <p:cBhvr>
                                        <p:cTn id="21" dur="2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16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27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2 0.00278 C -0.02638 -0.16944 -0.02239 -0.34143 -0.01718 -0.33935 C -0.01198 -0.33703 -0.00173 -0.03958 0.00122 0.0169 C 0.00417 0.07361 0.00191 0.03658 5E-6 -2.96296E-6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13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3"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9" grpId="1"/>
      <p:bldP spid="19" grpId="2"/>
      <p:bldP spid="19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14284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2866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1448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5762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621507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0089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71527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2965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42844" y="142852"/>
            <a:ext cx="492922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фрукт обладает общеукрепляющим действием. Хорош для почек, </a:t>
            </a:r>
            <a:r>
              <a:rPr kumimoji="0" lang="ru-RU" sz="2400" b="1" i="0" u="none" strike="noStrike" cap="all" normalizeH="0" baseline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сердечно-сосудистой</a:t>
            </a:r>
            <a:r>
              <a:rPr kumimoji="0" lang="ru-RU" sz="2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системы,</a:t>
            </a:r>
            <a:r>
              <a:rPr kumimoji="0" lang="ru-RU" sz="2400" b="1" i="0" u="none" strike="noStrike" cap="all" normalizeH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2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бмена веществ.</a:t>
            </a:r>
            <a:endParaRPr kumimoji="0" lang="ru-RU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33795" name="Picture 3" descr="http://www.promsteklo.com/netcat_files/Image/fruit%2855%29%20na%20sayt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714744" y="3214686"/>
            <a:ext cx="2438432" cy="2066906"/>
          </a:xfrm>
          <a:prstGeom prst="rect">
            <a:avLst/>
          </a:prstGeom>
          <a:noFill/>
        </p:spPr>
      </p:pic>
      <p:pic>
        <p:nvPicPr>
          <p:cNvPr id="33799" name="Picture 7" descr="http://wlmx.info/uploads/posts/2011-08/29gm96xbv7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357950" y="3214686"/>
            <a:ext cx="2473812" cy="2090718"/>
          </a:xfrm>
          <a:prstGeom prst="rect">
            <a:avLst/>
          </a:prstGeom>
          <a:noFill/>
        </p:spPr>
      </p:pic>
      <p:pic>
        <p:nvPicPr>
          <p:cNvPr id="33801" name="Picture 9" descr="http://stat16.privet.ru/lr/0b34bedd301d94163d368eca593d5c37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85786" y="3214686"/>
            <a:ext cx="2759114" cy="2072605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357950" y="285728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00760" y="1000108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AC45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38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41 -0.03472 C 0.2092 -0.22824 0.43298 -0.4213 0.43541 -0.41574 C 0.43784 -0.41019 0.21875 -0.20509 4.72222E-6 3.7037E-7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-17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7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38 -0.01458 L 0.2125 -0.3504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-16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37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45 -0.00487 C -0.0493 -0.20672 -0.05799 -0.40857 -0.05121 -0.40788 C -0.04444 -0.40718 -0.00851 -0.06806 -5.55556E-7 4.81481E-6 " pathEditMode="relative" rAng="0" ptsTypes="aaA">
                                      <p:cBhvr>
                                        <p:cTn id="32" dur="2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-2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9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  <p:bldP spid="20" grpId="2"/>
      <p:bldP spid="20" grpId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42844" y="214290"/>
            <a:ext cx="378621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</a:t>
            </a:r>
            <a:r>
              <a:rPr kumimoji="0" lang="ru-RU" sz="2400" b="1" i="0" u="none" strike="noStrike" normalizeH="0" baseline="0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фруктповышает</a:t>
            </a:r>
            <a:r>
              <a:rPr kumimoji="0" lang="ru-RU" sz="2400" b="1" i="0" u="none" strike="noStrike" normalizeH="0" baseline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прочность капиллярных сосудов, оказывают </a:t>
            </a:r>
            <a:r>
              <a:rPr kumimoji="0" lang="ru-RU" sz="2400" b="1" i="0" u="none" strike="noStrike" normalizeH="0" baseline="0" dirty="0" err="1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противосклеротическое</a:t>
            </a:r>
            <a:r>
              <a:rPr kumimoji="0" lang="ru-RU" sz="2400" b="1" i="0" u="none" strike="noStrike" normalizeH="0" baseline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действие, способствует выведению из организма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normalizeH="0" baseline="0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воды и поваренной соли.</a:t>
            </a:r>
            <a:endParaRPr kumimoji="0" lang="ru-RU" sz="3200" b="1" i="0" u="none" strike="noStrike" normalizeH="0" baseline="0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14284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866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1448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762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1507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700089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71527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42965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pic>
        <p:nvPicPr>
          <p:cNvPr id="34819" name="Picture 3" descr="http://stat11.privet.ru/lr/0806d3125b0d9fe83968e2fcae3b75be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28728" y="3429000"/>
            <a:ext cx="2373049" cy="1947842"/>
          </a:xfrm>
          <a:prstGeom prst="rect">
            <a:avLst/>
          </a:prstGeom>
          <a:noFill/>
        </p:spPr>
      </p:pic>
      <p:pic>
        <p:nvPicPr>
          <p:cNvPr id="34821" name="Picture 5" descr="http://www.rsn-msk.ru/files/news/news_131783652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632676" y="3429000"/>
            <a:ext cx="2308986" cy="2000264"/>
          </a:xfrm>
          <a:prstGeom prst="rect">
            <a:avLst/>
          </a:prstGeom>
          <a:noFill/>
        </p:spPr>
      </p:pic>
      <p:pic>
        <p:nvPicPr>
          <p:cNvPr id="34823" name="Picture 7" descr="http://im1-tub-ru.yandex.net/i?id=24018238-21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3429000"/>
            <a:ext cx="2416161" cy="202963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357950" y="285728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00760" y="1000108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AC45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48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92 -0.02292 C 0.17552 -0.23403 0.36997 -0.44467 0.37309 -0.44097 C 0.37622 -0.43704 0.06233 -0.07361 -1.11111E-6 -1.11111E-6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-2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8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59 -0.03472 C 0.03368 -0.22801 0.10312 -0.42107 0.1092 -0.41528 C 0.11528 -0.40949 0.05764 -0.20486 1.66667E-6 3.7037E-7 " pathEditMode="relative" rAng="0" ptsTypes="aaA">
                                      <p:cBhvr>
                                        <p:cTn id="24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17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48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-0.01302 -0.3453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-17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821"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9" grpId="1"/>
      <p:bldP spid="19" grpId="2"/>
      <p:bldP spid="19" grpId="3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42844" y="285728"/>
            <a:ext cx="44291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Общеукрепляющие фрукты, полезные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малокровии.</a:t>
            </a:r>
            <a:endParaRPr kumimoji="0" lang="ru-RU" sz="32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 action="ppaction://hlinksldjump"/>
          </p:cNvPr>
          <p:cNvSpPr/>
          <p:nvPr/>
        </p:nvSpPr>
        <p:spPr>
          <a:xfrm>
            <a:off x="14284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866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1448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762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1507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00089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771527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42965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pic>
        <p:nvPicPr>
          <p:cNvPr id="36867" name="Picture 3" descr="http://img11.nnm.ru/c/a/a/7/0/caa70f95c4e51084f7c4ebe2ee980ca2_full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357950" y="3429000"/>
            <a:ext cx="2590945" cy="1938919"/>
          </a:xfrm>
          <a:prstGeom prst="rect">
            <a:avLst/>
          </a:prstGeom>
          <a:noFill/>
        </p:spPr>
      </p:pic>
      <p:pic>
        <p:nvPicPr>
          <p:cNvPr id="36871" name="Picture 7" descr="http://top-desktop.ru/files/eda/1280/2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786182" y="3429000"/>
            <a:ext cx="2399253" cy="1921677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357950" y="214290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00760" y="1000108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6873" name="Picture 9" descr="http://stat18.privet.ru/lr/0a15caa090011b0134c2f26ff574523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357290" y="3429000"/>
            <a:ext cx="2123434" cy="191209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AC45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68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25 -0.04885 C 0.15191 -0.24468 0.33542 -0.44005 0.34063 -0.43218 C 0.34584 -0.42431 0.05677 -0.07199 -3.33333E-6 3.7037E-6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-17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8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07 -0.01759 C -0.05608 -0.20902 -0.05174 -0.4 -0.04149 -0.39722 C -0.03142 -0.39444 -0.0158 -0.19722 1.11022E-16 -4.81481E-6 " pathEditMode="relative" rAng="0" ptsTypes="aaA">
                                      <p:cBhvr>
                                        <p:cTn id="24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-18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6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68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6 L 0.26198 -0.3710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-18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1"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9" grpId="1"/>
      <p:bldP spid="19" grpId="2"/>
      <p:bldP spid="19" grpId="3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14284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2866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1448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5762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1507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0089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71527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842965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14282" y="214290"/>
            <a:ext cx="471490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Улучшает пищеварение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 атеросклерозе и гипертонической болезни.</a:t>
            </a:r>
            <a:endParaRPr kumimoji="0" lang="ru-RU" sz="3600" b="1" i="0" u="none" strike="noStrike" normalizeH="0" baseline="0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00760" y="1000108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57950" y="285728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8915" name="Picture 3" descr="http://yahooeu.ru/uploads/posts/2011-03/1301595362_42095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643702" y="3500438"/>
            <a:ext cx="2307292" cy="1947855"/>
          </a:xfrm>
          <a:prstGeom prst="rect">
            <a:avLst/>
          </a:prstGeom>
          <a:noFill/>
        </p:spPr>
      </p:pic>
      <p:pic>
        <p:nvPicPr>
          <p:cNvPr id="38917" name="Picture 5" descr="http://copypast.ru/uploads/posts/1255756619_1255675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000496" y="3500438"/>
            <a:ext cx="2429941" cy="1957380"/>
          </a:xfrm>
          <a:prstGeom prst="rect">
            <a:avLst/>
          </a:prstGeom>
          <a:noFill/>
        </p:spPr>
      </p:pic>
      <p:pic>
        <p:nvPicPr>
          <p:cNvPr id="38919" name="Picture 7" descr="http://img213.imageshack.us/img213/7240/malina2qx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214414" y="3500438"/>
            <a:ext cx="2426037" cy="198339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AC45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89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11111E-6 L 0.56528 -0.3648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" y="-18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89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11 -0.02662 C 0.02031 -0.2331 0.0809 -0.43935 0.0875 -0.43518 C 0.09427 -0.43079 0.04705 -0.21551 3.33333E-6 -1.85185E-6 " pathEditMode="relative" rAng="0" ptsTypes="aaA">
                                      <p:cBhvr>
                                        <p:cTn id="21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19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89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52 -0.00695 C -0.06354 -0.20371 -0.07639 -0.40024 -0.06806 -0.39908 C -0.05955 -0.39792 -0.01163 -0.06713 3.05556E-6 3.7037E-6 " pathEditMode="relative" rAng="0" ptsTypes="aaA">
                                      <p:cBhvr>
                                        <p:cTn id="32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19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5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5" grpId="2"/>
      <p:bldP spid="15" grpId="3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14284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2866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1448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2886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4324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57620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43438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29256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15074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0089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71527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29652" y="6072206"/>
            <a:ext cx="576000" cy="57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85720" y="357166"/>
            <a:ext cx="335758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Этот фрукт богата</a:t>
            </a:r>
            <a:r>
              <a:rPr kumimoji="0" lang="ru-RU" sz="2800" b="1" i="0" u="none" strike="noStrike" normalizeH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общеукрепляющим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витамином С.</a:t>
            </a:r>
            <a:endParaRPr kumimoji="0" lang="ru-RU" sz="36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00760" y="1000108"/>
            <a:ext cx="30003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неверно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57950" y="214290"/>
            <a:ext cx="241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ВЕРНО!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7891" name="Picture 3" descr="http://im5-tub-ru.yandex.net/i?id=217596431-0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143248"/>
            <a:ext cx="2571768" cy="2244590"/>
          </a:xfrm>
          <a:prstGeom prst="rect">
            <a:avLst/>
          </a:prstGeom>
          <a:noFill/>
        </p:spPr>
      </p:pic>
      <p:pic>
        <p:nvPicPr>
          <p:cNvPr id="37893" name="Picture 5" descr="http://s017.radikal.ru/i443/1111/e9/79d9e53625ae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000495" y="3069968"/>
            <a:ext cx="2357455" cy="2387846"/>
          </a:xfrm>
          <a:prstGeom prst="rect">
            <a:avLst/>
          </a:prstGeom>
          <a:noFill/>
        </p:spPr>
      </p:pic>
      <p:pic>
        <p:nvPicPr>
          <p:cNvPr id="37897" name="Picture 9" descr="http://im2-tub-ru.yandex.net/i?id=267520660-27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3071810"/>
            <a:ext cx="2504762" cy="2357454"/>
          </a:xfrm>
          <a:prstGeom prst="rect">
            <a:avLst/>
          </a:prstGeom>
          <a:noFill/>
        </p:spPr>
      </p:pic>
      <p:sp>
        <p:nvSpPr>
          <p:cNvPr id="21" name="Стрелка вправо 20">
            <a:hlinkClick r:id="rId6" action="ppaction://hlinksldjump"/>
          </p:cNvPr>
          <p:cNvSpPr/>
          <p:nvPr/>
        </p:nvSpPr>
        <p:spPr>
          <a:xfrm>
            <a:off x="8286776" y="5500702"/>
            <a:ext cx="714380" cy="42862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AC456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78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1 -0.02592 C 0.16007 -0.22615 0.36441 -0.42615 0.37187 -0.42199 C 0.37934 -0.41759 0.06198 -0.07037 2.77778E-6 -2.59259E-6 " pathEditMode="relative" rAng="0" ptsTypes="aaA">
                                      <p:cBhvr>
                                        <p:cTn id="13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" y="-18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8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37 -0.03403 C 0.03611 -0.20694 0.11059 -0.37986 0.11701 -0.37453 C 0.12361 -0.36898 0.0618 -0.18472 2.5E-6 -2.59259E-6 " pathEditMode="relative" rAng="0" ptsTypes="aaA">
                                      <p:cBhvr>
                                        <p:cTn id="24" dur="2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-15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78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-0.00938 -0.2877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14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7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5" grpId="2"/>
      <p:bldP spid="15" grpId="3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35757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42852"/>
            <a:ext cx="7358114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42852"/>
            <a:ext cx="72387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изическая активность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7346" name="Picture 2" descr="http://www.diets.ru/data/cache/2010dec/23/53/29150_16352-700x50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143504" y="4071942"/>
            <a:ext cx="3794705" cy="2571768"/>
          </a:xfrm>
          <a:prstGeom prst="rect">
            <a:avLst/>
          </a:prstGeom>
          <a:noFill/>
        </p:spPr>
      </p:pic>
      <p:pic>
        <p:nvPicPr>
          <p:cNvPr id="57348" name="Picture 4" descr="http://optiua.net/adv_img/05707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786058"/>
            <a:ext cx="3500462" cy="2571768"/>
          </a:xfrm>
          <a:prstGeom prst="rect">
            <a:avLst/>
          </a:prstGeom>
          <a:noFill/>
        </p:spPr>
      </p:pic>
      <p:pic>
        <p:nvPicPr>
          <p:cNvPr id="57350" name="Picture 6" descr="http://s1.tchkcdn.com/g2-6R-oPOFjsOwL0FQZoFFaUw/lady/640x480/f/0/1-0-8-9-15089/86967_husband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2844" y="1357298"/>
            <a:ext cx="2987665" cy="2244289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8215338" y="6000768"/>
            <a:ext cx="714380" cy="42862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786454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hlinkClick r:id="rId3"/>
              </a:rPr>
              <a:t>http://www.youtube.com/watch?v=_3N2ykbEF34</a:t>
            </a:r>
            <a:r>
              <a:rPr lang="ru-RU" dirty="0" smtClean="0"/>
              <a:t> </a:t>
            </a:r>
          </a:p>
          <a:p>
            <a:pPr algn="ctr"/>
            <a:endParaRPr lang="ru-RU" dirty="0"/>
          </a:p>
        </p:txBody>
      </p:sp>
      <p:pic>
        <p:nvPicPr>
          <p:cNvPr id="19458" name="Picture 2" descr="http://www.curentul.ro/2011/images/stories/2011/02/16/08-baza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14290"/>
            <a:ext cx="7072362" cy="531265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14290"/>
            <a:ext cx="71593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Достаточный отдых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http://versal-online.com.ua/wp-content/uploads/8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1571612"/>
            <a:ext cx="4076459" cy="3071834"/>
          </a:xfrm>
          <a:prstGeom prst="rect">
            <a:avLst/>
          </a:prstGeom>
          <a:noFill/>
        </p:spPr>
      </p:pic>
      <p:pic>
        <p:nvPicPr>
          <p:cNvPr id="58372" name="Picture 4" descr="http://iranvij.ir/wp-content/uploads/2012/09/%DA%A9%D8%A7%D9%86%D9%88%D9%86-%D8%AE%D8%A7%D9%86%D9%88%D8%A7%D8%AF%D9%8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72066" y="1500174"/>
            <a:ext cx="3929090" cy="3172050"/>
          </a:xfrm>
          <a:prstGeom prst="rect">
            <a:avLst/>
          </a:prstGeom>
          <a:noFill/>
        </p:spPr>
      </p:pic>
      <p:pic>
        <p:nvPicPr>
          <p:cNvPr id="58374" name="Picture 6" descr="http://feelgood.ua/media/article/201212/hztnmp30rkqyu4clxfs7_620x28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4786321"/>
            <a:ext cx="4357718" cy="1972333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28992" y="2357430"/>
            <a:ext cx="291015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Здоровый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3571876"/>
            <a:ext cx="1933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образ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4714884"/>
            <a:ext cx="2137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жизни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Овал 7">
            <a:hlinkClick r:id="rId3" action="ppaction://hlinksldjump"/>
          </p:cNvPr>
          <p:cNvSpPr/>
          <p:nvPr/>
        </p:nvSpPr>
        <p:spPr>
          <a:xfrm>
            <a:off x="214282" y="4929198"/>
            <a:ext cx="2143140" cy="157163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hlinkClick r:id="rId4" action="ppaction://hlinksldjump"/>
          </p:cNvPr>
          <p:cNvSpPr/>
          <p:nvPr/>
        </p:nvSpPr>
        <p:spPr>
          <a:xfrm>
            <a:off x="214282" y="2571744"/>
            <a:ext cx="2143140" cy="157163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>
            <a:hlinkClick r:id="rId5" action="ppaction://hlinksldjump"/>
          </p:cNvPr>
          <p:cNvSpPr/>
          <p:nvPr/>
        </p:nvSpPr>
        <p:spPr>
          <a:xfrm>
            <a:off x="1428728" y="714356"/>
            <a:ext cx="2143140" cy="157163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hlinkClick r:id="rId6" action="ppaction://hlinksldjump"/>
          </p:cNvPr>
          <p:cNvSpPr/>
          <p:nvPr/>
        </p:nvSpPr>
        <p:spPr>
          <a:xfrm>
            <a:off x="4000496" y="214290"/>
            <a:ext cx="2143140" cy="157163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7" action="ppaction://hlinksldjump"/>
          </p:cNvPr>
          <p:cNvSpPr/>
          <p:nvPr/>
        </p:nvSpPr>
        <p:spPr>
          <a:xfrm>
            <a:off x="6429388" y="1071546"/>
            <a:ext cx="2143140" cy="157163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rId8" action="ppaction://hlinksldjump"/>
          </p:cNvPr>
          <p:cNvSpPr/>
          <p:nvPr/>
        </p:nvSpPr>
        <p:spPr>
          <a:xfrm>
            <a:off x="6715140" y="3071810"/>
            <a:ext cx="2143140" cy="157163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rId9" action="ppaction://hlinksldjump"/>
          </p:cNvPr>
          <p:cNvSpPr/>
          <p:nvPr/>
        </p:nvSpPr>
        <p:spPr>
          <a:xfrm>
            <a:off x="6500826" y="5072074"/>
            <a:ext cx="2143140" cy="157163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428596" y="5214950"/>
            <a:ext cx="1714512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Режим дня</a:t>
            </a:r>
            <a:endParaRPr lang="ru-RU" sz="2800" b="1" dirty="0">
              <a:ln/>
              <a:solidFill>
                <a:srgbClr val="007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2857496"/>
            <a:ext cx="185738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Личная гигиена</a:t>
            </a:r>
            <a:endParaRPr lang="ru-RU" sz="2800" b="1" dirty="0">
              <a:ln/>
              <a:solidFill>
                <a:srgbClr val="007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43042" y="1000108"/>
            <a:ext cx="177292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007033"/>
                </a:solidFill>
                <a:effectLst/>
                <a:latin typeface="Times New Roman" pitchFamily="18" charset="0"/>
                <a:cs typeface="Times New Roman" pitchFamily="18" charset="0"/>
              </a:rPr>
              <a:t>Здоровое </a:t>
            </a:r>
          </a:p>
          <a:p>
            <a:pPr algn="ctr"/>
            <a:r>
              <a:rPr lang="ru-RU" sz="2800" b="1" cap="none" spc="0" dirty="0" smtClean="0">
                <a:ln/>
                <a:solidFill>
                  <a:srgbClr val="007033"/>
                </a:solidFill>
                <a:effectLst/>
                <a:latin typeface="Times New Roman" pitchFamily="18" charset="0"/>
                <a:cs typeface="Times New Roman" pitchFamily="18" charset="0"/>
              </a:rPr>
              <a:t>питание</a:t>
            </a:r>
            <a:endParaRPr lang="ru-RU" sz="2800" b="1" cap="none" spc="0" dirty="0">
              <a:ln/>
              <a:solidFill>
                <a:srgbClr val="0070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571480"/>
            <a:ext cx="232839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007033"/>
                </a:solidFill>
                <a:effectLst/>
                <a:latin typeface="Times New Roman" pitchFamily="18" charset="0"/>
                <a:cs typeface="Times New Roman" pitchFamily="18" charset="0"/>
              </a:rPr>
              <a:t> Физическая </a:t>
            </a:r>
          </a:p>
          <a:p>
            <a:pPr algn="ctr"/>
            <a:r>
              <a:rPr lang="ru-RU" sz="2800" b="1" cap="none" spc="0" dirty="0" smtClean="0">
                <a:ln/>
                <a:solidFill>
                  <a:srgbClr val="007033"/>
                </a:solidFill>
                <a:effectLst/>
                <a:latin typeface="Times New Roman" pitchFamily="18" charset="0"/>
                <a:cs typeface="Times New Roman" pitchFamily="18" charset="0"/>
              </a:rPr>
              <a:t>активность</a:t>
            </a:r>
            <a:endParaRPr lang="ru-RU" sz="2800" b="1" cap="none" spc="0" dirty="0">
              <a:ln/>
              <a:solidFill>
                <a:srgbClr val="0070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57950" y="1500174"/>
            <a:ext cx="244836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007033"/>
                </a:solidFill>
                <a:effectLst/>
                <a:latin typeface="Times New Roman" pitchFamily="18" charset="0"/>
                <a:cs typeface="Times New Roman" pitchFamily="18" charset="0"/>
              </a:rPr>
              <a:t>Достаточный </a:t>
            </a:r>
          </a:p>
          <a:p>
            <a:pPr algn="ctr"/>
            <a:r>
              <a:rPr lang="ru-RU" sz="2800" b="1" cap="none" spc="0" dirty="0" smtClean="0">
                <a:ln/>
                <a:solidFill>
                  <a:srgbClr val="007033"/>
                </a:solidFill>
                <a:effectLst/>
                <a:latin typeface="Times New Roman" pitchFamily="18" charset="0"/>
                <a:cs typeface="Times New Roman" pitchFamily="18" charset="0"/>
              </a:rPr>
              <a:t>отдых</a:t>
            </a:r>
            <a:endParaRPr lang="ru-RU" sz="2800" b="1" cap="none" spc="0" dirty="0">
              <a:ln/>
              <a:solidFill>
                <a:srgbClr val="0070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86578" y="3357562"/>
            <a:ext cx="197842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007033"/>
                </a:solidFill>
                <a:effectLst/>
                <a:latin typeface="Times New Roman" pitchFamily="18" charset="0"/>
                <a:cs typeface="Times New Roman" pitchFamily="18" charset="0"/>
              </a:rPr>
              <a:t>Хорошие</a:t>
            </a:r>
          </a:p>
          <a:p>
            <a:pPr algn="ctr"/>
            <a:r>
              <a:rPr lang="ru-RU" sz="2800" b="1" cap="none" spc="0" dirty="0" smtClean="0">
                <a:ln/>
                <a:solidFill>
                  <a:srgbClr val="007033"/>
                </a:solidFill>
                <a:effectLst/>
                <a:latin typeface="Times New Roman" pitchFamily="18" charset="0"/>
                <a:cs typeface="Times New Roman" pitchFamily="18" charset="0"/>
              </a:rPr>
              <a:t> привычки</a:t>
            </a:r>
            <a:endParaRPr lang="ru-RU" sz="2800" b="1" cap="none" spc="0" dirty="0">
              <a:ln/>
              <a:solidFill>
                <a:srgbClr val="0070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86578" y="5357826"/>
            <a:ext cx="164884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/>
                <a:solidFill>
                  <a:srgbClr val="007033"/>
                </a:solidFill>
                <a:effectLst/>
                <a:latin typeface="Times New Roman" pitchFamily="18" charset="0"/>
                <a:cs typeface="Times New Roman" pitchFamily="18" charset="0"/>
              </a:rPr>
              <a:t>Будьте</a:t>
            </a:r>
          </a:p>
          <a:p>
            <a:pPr algn="ctr"/>
            <a:r>
              <a:rPr lang="ru-RU" sz="2800" b="1" dirty="0" smtClean="0">
                <a:ln/>
                <a:solidFill>
                  <a:srgbClr val="007033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b="1" cap="none" spc="0" dirty="0" smtClean="0">
                <a:ln/>
                <a:solidFill>
                  <a:srgbClr val="007033"/>
                </a:solidFill>
                <a:effectLst/>
                <a:latin typeface="Times New Roman" pitchFamily="18" charset="0"/>
                <a:cs typeface="Times New Roman" pitchFamily="18" charset="0"/>
              </a:rPr>
              <a:t>доровы!</a:t>
            </a:r>
            <a:endParaRPr lang="ru-RU" sz="2800" b="1" cap="none" spc="0" dirty="0">
              <a:ln/>
              <a:solidFill>
                <a:srgbClr val="0070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214290"/>
            <a:ext cx="53578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Мы не только летом рады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Встретиться с олимпиадой.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Можем видеть лишь зимой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Слалом, биатлон, бобслей,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площадке ледяной -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Увлекательный ...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http://www.zastavki.com/pictures/640x480/2012/Sport_Hokkey_002259_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429000"/>
            <a:ext cx="4019550" cy="3019425"/>
          </a:xfrm>
          <a:prstGeom prst="rect">
            <a:avLst/>
          </a:prstGeom>
          <a:noFill/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6858016" y="2571744"/>
            <a:ext cx="785818" cy="785818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357166"/>
            <a:ext cx="557216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Пас, атака и удар,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Мяч опять попал в ворота!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Чтоб не справился вратарь,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Игроку нужна сноровка.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02" name="Picture 2" descr="http://stat20.privet.ru/lr/0c0c912ee533931e24fa760979a2d8a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000372"/>
            <a:ext cx="4019550" cy="3019425"/>
          </a:xfrm>
          <a:prstGeom prst="rect">
            <a:avLst/>
          </a:prstGeom>
          <a:noFill/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7072330" y="1928802"/>
            <a:ext cx="785818" cy="785818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357166"/>
            <a:ext cx="54292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Здесь команда побеждает,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Если мячик не роняет.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Он летит с подачи метко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Не в ворота, через сетку.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 площадка, а не поле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 спортсменов в ...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http://www.tsogu.ru/media/photos/2012/05_28/basketb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357562"/>
            <a:ext cx="3214685" cy="3214686"/>
          </a:xfrm>
          <a:prstGeom prst="rect">
            <a:avLst/>
          </a:prstGeom>
          <a:noFill/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6858016" y="2571744"/>
            <a:ext cx="785818" cy="785818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42852"/>
            <a:ext cx="692948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льду танцует артист,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Кружится, как осенний лист.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Он исполняет пируэт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Потом двойной тулуп… Ах, нет!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Не в шубе он, легко одет.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 вот на льду теперь дуэт.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Эх, хорошо катаются!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Зал затаил дыхание.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Вид спорта называется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http://static.mg.uz/images/57139_09.15.06.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016706"/>
            <a:ext cx="3481386" cy="2584123"/>
          </a:xfrm>
          <a:prstGeom prst="rect">
            <a:avLst/>
          </a:prstGeom>
          <a:noFill/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6357950" y="3214686"/>
            <a:ext cx="785818" cy="785818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39136"/>
            <a:ext cx="66437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 зимней дороге бегут налегке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Спортсмены на лыжах с винтовкой в руке.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 финиша скоро, фанаты кругом,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Любимый вид спорта смотрю — ...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http://im4-tub-ru.yandex.net/i?id=95498276-41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214686"/>
            <a:ext cx="4019550" cy="3019425"/>
          </a:xfrm>
          <a:prstGeom prst="rect">
            <a:avLst/>
          </a:prstGeom>
          <a:noFill/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8001024" y="2071678"/>
            <a:ext cx="785818" cy="785818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357166"/>
            <a:ext cx="53578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Он на вид - одна доска,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 зато названьем горд,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Он зовется…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6" name="Picture 2" descr="http://www.zastavki.com/pictures/640x480/2012/Sport_Snowboard_035608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643182"/>
            <a:ext cx="4429156" cy="3327115"/>
          </a:xfrm>
          <a:prstGeom prst="rect">
            <a:avLst/>
          </a:prstGeom>
          <a:noFill/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6500826" y="1357298"/>
            <a:ext cx="785818" cy="785818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357166"/>
            <a:ext cx="578647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Этот конь не ест овса,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Вместо ног – два колеса.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Сядь верхом и мчись на нем,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Только лучше правь рулем.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6082" name="Picture 2" descr="http://www.pochemu-chka.ru/wp-content/uploads/2012/02/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357422" y="2714620"/>
            <a:ext cx="4019550" cy="3714751"/>
          </a:xfrm>
          <a:prstGeom prst="rect">
            <a:avLst/>
          </a:prstGeom>
          <a:noFill/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7500958" y="1857364"/>
            <a:ext cx="785818" cy="785818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214290"/>
            <a:ext cx="678661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Турнир идёт. Турнир в разгаре.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Играем мы с Андреем в паре.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корт выходим мы вдвоём.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Ракетками мы мячик бьём.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 против нас —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Андрэ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Дэнис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 что играем с ними? В …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http://www.download3k.com/screenshots/38/6489/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429000"/>
            <a:ext cx="4019550" cy="2952751"/>
          </a:xfrm>
          <a:prstGeom prst="rect">
            <a:avLst/>
          </a:prstGeom>
          <a:noFill/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7143768" y="2571744"/>
            <a:ext cx="785818" cy="785818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214290"/>
            <a:ext cx="628654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Ног от радости не чуя,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 горки страшной вниз лечу я.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Стал мне спорт родней и ближе,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Кто помог мне, дети?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4034" name="Picture 2" descr="http://www.nlk.ru/upload/iblock/b7c/twinski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857496"/>
            <a:ext cx="4019550" cy="2914650"/>
          </a:xfrm>
          <a:prstGeom prst="rect">
            <a:avLst/>
          </a:prstGeom>
          <a:noFill/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7286644" y="1714488"/>
            <a:ext cx="785818" cy="785818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35716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Есть ребята у меня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Два серебряных коня.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Езжу сразу на обоих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Что за кони у меня? 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http://sportkras.ru/content/product/32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5984" y="2714620"/>
            <a:ext cx="4019550" cy="3286126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8143900" y="6072206"/>
            <a:ext cx="714380" cy="42862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правка 5">
            <a:hlinkClick r:id="" action="ppaction://noaction" highlightClick="1"/>
          </p:cNvPr>
          <p:cNvSpPr/>
          <p:nvPr/>
        </p:nvSpPr>
        <p:spPr>
          <a:xfrm>
            <a:off x="6286512" y="1714488"/>
            <a:ext cx="785818" cy="785818"/>
          </a:xfrm>
          <a:prstGeom prst="actionButtonHel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64399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Режим дня</a:t>
            </a:r>
            <a:endParaRPr lang="ru-RU" sz="8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8" name="Picture 4" descr="http://static.arbooz.com/usr_data/photos/album/386/600x600/934386_92172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857364"/>
            <a:ext cx="3107553" cy="2071702"/>
          </a:xfrm>
          <a:prstGeom prst="rect">
            <a:avLst/>
          </a:prstGeom>
          <a:noFill/>
        </p:spPr>
      </p:pic>
      <p:pic>
        <p:nvPicPr>
          <p:cNvPr id="1030" name="Picture 6" descr="http://blogs.scholastic.com/.a/6a00e54faaf86b88330120a501ad9b970b-800wi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28794" y="4714884"/>
            <a:ext cx="2517572" cy="1928826"/>
          </a:xfrm>
          <a:prstGeom prst="rect">
            <a:avLst/>
          </a:prstGeom>
          <a:noFill/>
        </p:spPr>
      </p:pic>
      <p:pic>
        <p:nvPicPr>
          <p:cNvPr id="1032" name="Picture 8" descr="http://2krota.ru/uploads/posts/2009-01/thumbs/1232544551_uusrkakak-008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72000" y="4714884"/>
            <a:ext cx="2193947" cy="1928802"/>
          </a:xfrm>
          <a:prstGeom prst="rect">
            <a:avLst/>
          </a:prstGeom>
          <a:noFill/>
        </p:spPr>
      </p:pic>
      <p:pic>
        <p:nvPicPr>
          <p:cNvPr id="1034" name="Picture 10" descr="http://img-fotki.yandex.ru/get/52/sergei1967.4/0_dac6_831bf457_XL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572264" y="3429000"/>
            <a:ext cx="2357454" cy="1785950"/>
          </a:xfrm>
          <a:prstGeom prst="rect">
            <a:avLst/>
          </a:prstGeom>
          <a:noFill/>
        </p:spPr>
      </p:pic>
      <p:pic>
        <p:nvPicPr>
          <p:cNvPr id="1036" name="Picture 12" descr="http://medinfo.ua/images/content/0001/4e19/108d/4c87/547c/3830/00014e19108d4c87547c3830e81e08dc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572264" y="1428736"/>
            <a:ext cx="2117524" cy="1590652"/>
          </a:xfrm>
          <a:prstGeom prst="rect">
            <a:avLst/>
          </a:prstGeom>
          <a:noFill/>
        </p:spPr>
      </p:pic>
      <p:pic>
        <p:nvPicPr>
          <p:cNvPr id="1038" name="Picture 14" descr="http://www.anons33.ru/img/art/72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1285860"/>
            <a:ext cx="2286016" cy="1785938"/>
          </a:xfrm>
          <a:prstGeom prst="rect">
            <a:avLst/>
          </a:prstGeom>
          <a:noFill/>
        </p:spPr>
      </p:pic>
      <p:pic>
        <p:nvPicPr>
          <p:cNvPr id="1040" name="Picture 16" descr="http://vsevkurse.ru/images/board/medium/c9d3d45e6667f7d9f6c6a860c8876054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42844" y="3357562"/>
            <a:ext cx="2214578" cy="1663557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0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10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6219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Хорошие привычки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9394" name="Picture 2" descr="http://900igr.net/data/chtenie/CHto-delajut-deti-2.files/0028-055-Deti-igrajut-v-vo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285860"/>
            <a:ext cx="3456889" cy="2310054"/>
          </a:xfrm>
          <a:prstGeom prst="rect">
            <a:avLst/>
          </a:prstGeom>
          <a:noFill/>
        </p:spPr>
      </p:pic>
      <p:pic>
        <p:nvPicPr>
          <p:cNvPr id="59396" name="Picture 4" descr="http://lifeglobe.net/media/entry/416/morninggym4_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1214422"/>
            <a:ext cx="3500462" cy="2289402"/>
          </a:xfrm>
          <a:prstGeom prst="rect">
            <a:avLst/>
          </a:prstGeom>
          <a:noFill/>
        </p:spPr>
      </p:pic>
      <p:pic>
        <p:nvPicPr>
          <p:cNvPr id="59400" name="Picture 8" descr="http://content.foto.mail.ru/mail/kristina_vergi/_answers/i-23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4286256"/>
            <a:ext cx="3325807" cy="2214578"/>
          </a:xfrm>
          <a:prstGeom prst="rect">
            <a:avLst/>
          </a:prstGeom>
          <a:noFill/>
        </p:spPr>
      </p:pic>
      <p:pic>
        <p:nvPicPr>
          <p:cNvPr id="59402" name="Picture 10" descr="http://www.gorod.cn.ua/image/news/gorod_4/gr_23.09.12_krujki_01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42844" y="4214818"/>
            <a:ext cx="3268561" cy="2176459"/>
          </a:xfrm>
          <a:prstGeom prst="rect">
            <a:avLst/>
          </a:prstGeom>
          <a:noFill/>
        </p:spPr>
      </p:pic>
      <p:pic>
        <p:nvPicPr>
          <p:cNvPr id="8" name="Picture 6" descr="http://duma.cherinfo.ru/u/pages/2011/08/18/0-713a-744464d8-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2571744"/>
            <a:ext cx="2947976" cy="275226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42852"/>
            <a:ext cx="27068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Закаляй свое тело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8000" y="1714488"/>
            <a:ext cx="2860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 пользой для дела.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42844" y="571480"/>
            <a:ext cx="25003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Холода не бойся,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36000" y="2643182"/>
            <a:ext cx="28748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 по пояс мойся.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142844" y="1071546"/>
            <a:ext cx="36433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спортом занимается,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57885" y="4929198"/>
            <a:ext cx="32861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тот силы набирается.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500174"/>
            <a:ext cx="32269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Солнце, воздух и вода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68000" y="142852"/>
            <a:ext cx="3251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помогают нам всегда.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144000" y="1928802"/>
            <a:ext cx="27146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Кто любит спорт,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16000" y="4429132"/>
            <a:ext cx="262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тот здоров и бодр.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2428868"/>
            <a:ext cx="2902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смекалка нужна,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80000" y="642918"/>
            <a:ext cx="26530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закалка важна. 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42844" y="2857496"/>
            <a:ext cx="27860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здоровом теле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12000" y="5786454"/>
            <a:ext cx="2208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здоровый дух.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142844" y="3286124"/>
            <a:ext cx="27146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Паруса да снасти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44000" y="6215082"/>
            <a:ext cx="36006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спортсмена во власти.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44" y="3714752"/>
            <a:ext cx="3306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Смолоду закалишься,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59676" y="1357298"/>
            <a:ext cx="33843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весь век сгодишься.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2844" y="4143380"/>
            <a:ext cx="60722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Начинай новую жизнь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не с понедельника,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940001" y="3500438"/>
            <a:ext cx="320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с утренней зарядки. 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144000" y="5000636"/>
            <a:ext cx="2357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Крепок телом -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48000" y="2214554"/>
            <a:ext cx="21561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богат и делом.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44000" y="5857892"/>
            <a:ext cx="3857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 спортом не дружишь -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688000" y="3000372"/>
            <a:ext cx="34392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раз о том потужишь.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44000" y="5429264"/>
            <a:ext cx="2786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Пешком ходить —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308000" y="4000504"/>
            <a:ext cx="18176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долго жить.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4000" y="6286520"/>
            <a:ext cx="307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Отдай спорту время,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256000" y="5357826"/>
            <a:ext cx="3831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взамен получи здоровье.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трелка вправо 30">
            <a:hlinkClick r:id="rId2" action="ppaction://hlinksldjump"/>
          </p:cNvPr>
          <p:cNvSpPr/>
          <p:nvPr/>
        </p:nvSpPr>
        <p:spPr>
          <a:xfrm>
            <a:off x="8429620" y="6429372"/>
            <a:ext cx="714380" cy="42862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-0.36771 -0.234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" y="-1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30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-0.40573 -0.2969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" y="-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0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30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24149 -0.5567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-0.28003 0.2041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30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37986 -0.3682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" y="-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896 0.0051 L -0.39306 0.2571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30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-0.47899 -0.429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-0.2441 0.3525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16 0.01898 L -0.32483 0.1449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30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-0.48802 0.4060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" y="2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-0.21563 0.4173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" y="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-0.47726 0.2085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" y="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30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-0.30313 -0.4293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0.00024 L -0.22917 0.13658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  <p:bldP spid="11" grpId="0"/>
      <p:bldP spid="13" grpId="0"/>
      <p:bldP spid="15" grpId="0"/>
      <p:bldP spid="17" grpId="0"/>
      <p:bldP spid="19" grpId="0"/>
      <p:bldP spid="21" grpId="0"/>
      <p:bldP spid="23" grpId="0"/>
      <p:bldP spid="25" grpId="0"/>
      <p:bldP spid="28" grpId="0"/>
      <p:bldP spid="3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42852"/>
            <a:ext cx="3071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Чтоб здоровье сохранить,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Организм свой укрепить,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Знает вся моя семья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Должен быть режим у дня.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428736"/>
            <a:ext cx="32147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Следует, ребята, знать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Нужно всем подольше спать.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Ну а утром не лениться –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На зарядку становиться!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857496"/>
            <a:ext cx="29289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Чистить зубы, умываться,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И почаще улыбаться,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Закаляться, и тогда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Не страшна тебе хандра.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4214818"/>
            <a:ext cx="3357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 здоровья есть враги,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С ними дружбы не води!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Среди них тихоня лень,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С ней борись ты каждый день.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5429264"/>
            <a:ext cx="29289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Чтобы ни один микроб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Не попал случайно в рот,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Руки мыть перед едой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Нужно мылом и водой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428604"/>
            <a:ext cx="3286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Кушать овощи и фрукты,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Рыбу, молокопродукты -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Вот полезная еда,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Витаминами полна!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1857364"/>
            <a:ext cx="3000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 прогулку выходи,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Свежим воздухом дыши.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Только помни при уходе: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Одеваться по погоде!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3286124"/>
            <a:ext cx="3071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Ну, а если уж случилось: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Разболеться получилось,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Знай, к врачу тебе пора.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Он поможет нам всегда!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5000636"/>
            <a:ext cx="3000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Вот те добрые советы,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В них и спрятаны секреты,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Как здоровье сохранить.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Научись его ценить!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642918"/>
            <a:ext cx="864399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hlinkClick r:id="rId2"/>
              </a:rPr>
              <a:t>http://blogs.scholastic.com/.a/6a00e54faaf86b88330120a501ad9b970b-800wi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3"/>
              </a:rPr>
              <a:t>http://2krota.ru/uploads/posts/2009-01/thumbs/1232544551_uusrkakak-008.jpg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4"/>
              </a:rPr>
              <a:t>http://img-fotki.yandex.ru/get/52/sergei1967.4/0_dac6_831bf457_XL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5"/>
              </a:rPr>
              <a:t>http://medinfo.ua/images/content/0001/4e19/108d/4c87/547c/3830/00014e19108d4c87547c3830e81e08dc.jpg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6"/>
              </a:rPr>
              <a:t>http://www.anons33.ru/img/art/729.jpg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7"/>
              </a:rPr>
              <a:t>http://uch.znate.ru/tw_files2/urls_38/5/d-4052/img5.jpg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8"/>
              </a:rPr>
              <a:t>http://vsevkurse.ru/images/board/medium/c9d3d45e6667f7d9f6c6a860c8876054.jpg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9"/>
              </a:rPr>
              <a:t>http://static.arbooz.com/usr_data/photos/album/386/600x600/934386_92172718.jpg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10"/>
              </a:rPr>
              <a:t>http://ustimochka.ru/wp-content/uploads/2013/02/o-chem-rasskazhet-soderzhimoe-tovara-lichnoj_1-1024x726.jpg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10"/>
              </a:rPr>
              <a:t>http://ustimochka.ru/wp-content/uploads/2013/02/o-chem-rasskazhet-soderzhimoe-tovara-lichnoj_1-1024x726.jpg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11"/>
              </a:rPr>
              <a:t>http://fuza.ru/uploads/posts/2012-01/1326856518_4-photo.jpg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12"/>
              </a:rPr>
              <a:t>http://selsi.ru/getimg/800/600/crop/null/w/files/core/66395_image.jpg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13"/>
              </a:rPr>
              <a:t>http://shkatylochka.ru/wp-content/uploads/2013/02/Hands-washing.jpg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14"/>
              </a:rPr>
              <a:t>http://img0.liveinternet.ru/images/attach/c/6/93/593/93593506_Immunitet.jpg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15"/>
              </a:rPr>
              <a:t>http://gorodkerch.com/media/blog/image_orig/0.861348835527.jpg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16"/>
              </a:rPr>
              <a:t>http://biophoton.ru/wascha_kniga/images/17.jpg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17"/>
              </a:rPr>
              <a:t>http://img0.liveinternet.ru/images/attach/c/6/90/104/90104486_kabachki.jpg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en-US" dirty="0" smtClean="0">
                <a:hlinkClick r:id="rId18"/>
              </a:rPr>
              <a:t>http://otveklik.com/uploads/posts/2013-02/kak-delayut-appetitnuyu-edu-iz-reklamy_6.jpeg</a:t>
            </a:r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35743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786058"/>
            <a:ext cx="8715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105835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3500438"/>
            <a:ext cx="87868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3857628"/>
            <a:ext cx="885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4500570"/>
            <a:ext cx="82154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42852"/>
            <a:ext cx="8853642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1" i="0" u="none" strike="noStrike" normalizeH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источников использованных </a:t>
            </a:r>
            <a:r>
              <a:rPr kumimoji="0" lang="ru-RU" sz="2300" b="1" i="0" u="none" strike="noStrike" normalizeH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мультимедийных</a:t>
            </a:r>
            <a:r>
              <a:rPr kumimoji="0" lang="ru-RU" sz="2300" b="1" i="0" u="none" strike="noStrike" normalizeH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объектов</a:t>
            </a:r>
            <a:endParaRPr kumimoji="0" lang="ru-RU" sz="2300" b="1" i="0" u="none" strike="noStrike" normalizeH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78687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19. </a:t>
            </a:r>
            <a:r>
              <a:rPr lang="en-US" dirty="0" smtClean="0">
                <a:hlinkClick r:id="rId2"/>
              </a:rPr>
              <a:t>http://img0.liveinternet.ru/images/attach/c/6/92/547/92547372_798506381.jpg</a:t>
            </a:r>
            <a:endParaRPr lang="ru-RU" dirty="0" smtClean="0"/>
          </a:p>
          <a:p>
            <a:r>
              <a:rPr lang="ru-RU" dirty="0" smtClean="0"/>
              <a:t>20. </a:t>
            </a:r>
            <a:r>
              <a:rPr lang="en-US" dirty="0" smtClean="0">
                <a:hlinkClick r:id="rId3"/>
              </a:rPr>
              <a:t>http://russiafaq.ru/netcat_files/89/105/6ac2acd097b7a90fb937e9bfe48a6850</a:t>
            </a:r>
            <a:endParaRPr lang="ru-RU" dirty="0" smtClean="0"/>
          </a:p>
          <a:p>
            <a:r>
              <a:rPr lang="ru-RU" dirty="0" smtClean="0"/>
              <a:t>21. </a:t>
            </a:r>
            <a:r>
              <a:rPr lang="en-US" dirty="0" smtClean="0">
                <a:hlinkClick r:id="rId4"/>
              </a:rPr>
              <a:t>http://www.thewannabefoodie.com/wp-content/uploads/2013/06/celery.jpg</a:t>
            </a:r>
            <a:endParaRPr lang="ru-RU" dirty="0" smtClean="0"/>
          </a:p>
          <a:p>
            <a:r>
              <a:rPr lang="ru-RU" dirty="0" smtClean="0"/>
              <a:t>22. </a:t>
            </a:r>
            <a:r>
              <a:rPr lang="en-US" dirty="0" smtClean="0">
                <a:hlinkClick r:id="rId5"/>
              </a:rPr>
              <a:t>http://st2-fashiony.ru/pic/beauty/pic/22277/10.jpg</a:t>
            </a:r>
            <a:endParaRPr lang="ru-RU" dirty="0" smtClean="0"/>
          </a:p>
          <a:p>
            <a:r>
              <a:rPr lang="ru-RU" dirty="0" smtClean="0">
                <a:hlinkClick r:id="rId6"/>
              </a:rPr>
              <a:t>23.</a:t>
            </a:r>
            <a:r>
              <a:rPr lang="en-US" dirty="0" smtClean="0">
                <a:hlinkClick r:id="rId6"/>
              </a:rPr>
              <a:t>http://thumbs.ifood.tv/files/images/editor/images/growing%20jerusalem%20artichoke.jpg</a:t>
            </a:r>
            <a:endParaRPr lang="ru-RU" dirty="0" smtClean="0"/>
          </a:p>
          <a:p>
            <a:r>
              <a:rPr lang="ru-RU" dirty="0" smtClean="0"/>
              <a:t>24. </a:t>
            </a:r>
            <a:r>
              <a:rPr lang="en-US" dirty="0" smtClean="0">
                <a:hlinkClick r:id="rId7"/>
              </a:rPr>
              <a:t>http://beautise.com/wp-content/uploads/2011/10/Ginger.jpg</a:t>
            </a:r>
            <a:endParaRPr lang="ru-RU" dirty="0" smtClean="0"/>
          </a:p>
          <a:p>
            <a:r>
              <a:rPr lang="ru-RU" dirty="0" smtClean="0">
                <a:hlinkClick r:id="rId8"/>
              </a:rPr>
              <a:t>25.</a:t>
            </a:r>
            <a:r>
              <a:rPr lang="en-US" dirty="0" smtClean="0">
                <a:hlinkClick r:id="rId8"/>
              </a:rPr>
              <a:t>http://www.lifezona.ru/kulinaria/images/1710files/039463f82ecbb6f8d51eb6c6b7aprev.jpg</a:t>
            </a:r>
            <a:endParaRPr lang="ru-RU" dirty="0" smtClean="0"/>
          </a:p>
          <a:p>
            <a:r>
              <a:rPr lang="ru-RU" dirty="0" smtClean="0">
                <a:hlinkClick r:id="rId9"/>
              </a:rPr>
              <a:t>26.</a:t>
            </a:r>
            <a:r>
              <a:rPr lang="en-US" dirty="0" smtClean="0">
                <a:hlinkClick r:id="rId9"/>
              </a:rPr>
              <a:t>http://www.trk7.ru/static/uploaded/images/user/resized/1312293210_1277148022_kak_radikalno_i_bystro_poxudet_s_pomoshhyu_diet.jpg</a:t>
            </a:r>
            <a:endParaRPr lang="ru-RU" dirty="0" smtClean="0"/>
          </a:p>
          <a:p>
            <a:r>
              <a:rPr lang="ru-RU" dirty="0" smtClean="0"/>
              <a:t>27. </a:t>
            </a:r>
            <a:r>
              <a:rPr lang="en-US" dirty="0" smtClean="0">
                <a:hlinkClick r:id="rId10"/>
              </a:rPr>
              <a:t>http://s017.radikal.ru/i423/1110/b7/36efd673e57a.jpg</a:t>
            </a:r>
            <a:endParaRPr lang="ru-RU" dirty="0" smtClean="0"/>
          </a:p>
          <a:p>
            <a:r>
              <a:rPr lang="ru-RU" dirty="0" smtClean="0"/>
              <a:t>28.</a:t>
            </a:r>
            <a:r>
              <a:rPr lang="en-US" dirty="0" smtClean="0"/>
              <a:t> </a:t>
            </a:r>
            <a:r>
              <a:rPr lang="en-US" dirty="0" smtClean="0">
                <a:hlinkClick r:id="rId11"/>
              </a:rPr>
              <a:t>http://diz.tunnel.ru/i/attachments/1/1281012096693835_large.jpg</a:t>
            </a:r>
            <a:endParaRPr lang="ru-RU" dirty="0" smtClean="0"/>
          </a:p>
          <a:p>
            <a:r>
              <a:rPr lang="ru-RU" dirty="0" smtClean="0"/>
              <a:t>29.</a:t>
            </a:r>
            <a:r>
              <a:rPr lang="en-US" dirty="0" smtClean="0"/>
              <a:t> </a:t>
            </a:r>
            <a:r>
              <a:rPr lang="en-US" dirty="0" smtClean="0">
                <a:hlinkClick r:id="rId12"/>
              </a:rPr>
              <a:t>http://fruitinfo.ru/data/tradeboard/18415/tradeboardjSBuFb_img.jpg</a:t>
            </a:r>
            <a:endParaRPr lang="ru-RU" dirty="0" smtClean="0"/>
          </a:p>
          <a:p>
            <a:r>
              <a:rPr lang="ru-RU" dirty="0" smtClean="0">
                <a:hlinkClick r:id="rId13"/>
              </a:rPr>
              <a:t>30.</a:t>
            </a:r>
            <a:r>
              <a:rPr lang="en-US" dirty="0" smtClean="0">
                <a:hlinkClick r:id="rId13"/>
              </a:rPr>
              <a:t>http://img1.liveinternet.ru/images/attach/c/0/47/184/47184863_0_72c_95b428cf_XL.jpg</a:t>
            </a:r>
            <a:endParaRPr lang="ru-RU" dirty="0" smtClean="0"/>
          </a:p>
          <a:p>
            <a:r>
              <a:rPr lang="ru-RU" dirty="0" smtClean="0"/>
              <a:t>31. </a:t>
            </a:r>
            <a:r>
              <a:rPr lang="en-US" dirty="0" smtClean="0">
                <a:hlinkClick r:id="rId14"/>
              </a:rPr>
              <a:t>http://barnaul.freeadsin.ru/content/root/users/2012/20120829/osa-ola-mail-ru/offers/201208/f20120829062429-kartofeli.jpg</a:t>
            </a:r>
            <a:endParaRPr lang="ru-RU" dirty="0" smtClean="0"/>
          </a:p>
          <a:p>
            <a:r>
              <a:rPr lang="ru-RU" dirty="0" smtClean="0"/>
              <a:t>32. </a:t>
            </a:r>
            <a:r>
              <a:rPr lang="en-US" dirty="0" smtClean="0">
                <a:hlinkClick r:id="rId15"/>
              </a:rPr>
              <a:t>http://900igr.net/datai/eda/Ovoschi-1.files/0019-022-Baklazhan.png</a:t>
            </a:r>
            <a:endParaRPr lang="ru-RU" dirty="0" smtClean="0"/>
          </a:p>
          <a:p>
            <a:r>
              <a:rPr lang="ru-RU" dirty="0" smtClean="0">
                <a:hlinkClick r:id="rId16"/>
              </a:rPr>
              <a:t>33.</a:t>
            </a:r>
            <a:r>
              <a:rPr lang="en-US" dirty="0" smtClean="0">
                <a:hlinkClick r:id="rId16"/>
              </a:rPr>
              <a:t>http://www.1semena.ru/published/publicdata/SHOPDB/attachments/SC/products_pictures/solo_f1_enl.jpg</a:t>
            </a:r>
            <a:endParaRPr lang="ru-RU" dirty="0" smtClean="0"/>
          </a:p>
          <a:p>
            <a:r>
              <a:rPr lang="ru-RU" dirty="0" smtClean="0">
                <a:hlinkClick r:id="rId17"/>
              </a:rPr>
              <a:t>34.</a:t>
            </a:r>
            <a:r>
              <a:rPr lang="en-US" dirty="0" smtClean="0">
                <a:hlinkClick r:id="rId17"/>
              </a:rPr>
              <a:t>http://udacha.unovi.com/files/products/original/1329911736_refrnsru_10.jpg</a:t>
            </a:r>
            <a:endParaRPr lang="ru-RU" dirty="0" smtClean="0"/>
          </a:p>
          <a:p>
            <a:r>
              <a:rPr lang="ru-RU" dirty="0" smtClean="0"/>
              <a:t>35. </a:t>
            </a:r>
            <a:r>
              <a:rPr lang="en-US" dirty="0" smtClean="0">
                <a:hlinkClick r:id="rId18"/>
              </a:rPr>
              <a:t>http://mursaloglutarim.com/img/16.jpg</a:t>
            </a:r>
            <a:endParaRPr lang="ru-RU" dirty="0" smtClean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64399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36.</a:t>
            </a:r>
            <a:r>
              <a:rPr lang="en-US" dirty="0" smtClean="0">
                <a:hlinkClick r:id="rId2"/>
              </a:rPr>
              <a:t>http://stat16.privet.ru/lr/0b34bedd301d94163d368eca593d5c37</a:t>
            </a:r>
            <a:endParaRPr lang="ru-RU" dirty="0" smtClean="0"/>
          </a:p>
          <a:p>
            <a:r>
              <a:rPr lang="ru-RU" dirty="0" smtClean="0">
                <a:hlinkClick r:id="rId3"/>
              </a:rPr>
              <a:t>37.</a:t>
            </a:r>
            <a:r>
              <a:rPr lang="en-US" dirty="0" smtClean="0">
                <a:hlinkClick r:id="rId3"/>
              </a:rPr>
              <a:t>http://www.promsteklo.com/netcat_files/Image/fruit(55)%20na%20sayt.jpg</a:t>
            </a:r>
            <a:endParaRPr lang="ru-RU" dirty="0" smtClean="0"/>
          </a:p>
          <a:p>
            <a:r>
              <a:rPr lang="ru-RU" dirty="0" smtClean="0">
                <a:hlinkClick r:id="rId4"/>
              </a:rPr>
              <a:t>38. </a:t>
            </a:r>
            <a:r>
              <a:rPr lang="en-US" dirty="0" smtClean="0">
                <a:hlinkClick r:id="rId4"/>
              </a:rPr>
              <a:t>http://wlmx.info/uploads/posts/2011-08/29gm96xbv7.jpg</a:t>
            </a:r>
            <a:endParaRPr lang="ru-RU" dirty="0" smtClean="0"/>
          </a:p>
          <a:p>
            <a:r>
              <a:rPr lang="ru-RU" dirty="0" smtClean="0">
                <a:hlinkClick r:id="rId5"/>
              </a:rPr>
              <a:t>39. </a:t>
            </a:r>
            <a:r>
              <a:rPr lang="en-US" dirty="0" smtClean="0">
                <a:hlinkClick r:id="rId5"/>
              </a:rPr>
              <a:t>http://stat11.privet.ru/lr/0806d3125b0d9fe83968e2fcae3b75be</a:t>
            </a:r>
            <a:endParaRPr lang="ru-RU" dirty="0" smtClean="0"/>
          </a:p>
          <a:p>
            <a:r>
              <a:rPr lang="ru-RU" dirty="0" smtClean="0">
                <a:hlinkClick r:id="rId6"/>
              </a:rPr>
              <a:t>40. </a:t>
            </a:r>
            <a:r>
              <a:rPr lang="en-US" dirty="0" smtClean="0">
                <a:hlinkClick r:id="rId6"/>
              </a:rPr>
              <a:t>http://www.rsn-msk.ru/files/news/news_1317836521.jpg</a:t>
            </a:r>
            <a:endParaRPr lang="ru-RU" dirty="0" smtClean="0"/>
          </a:p>
          <a:p>
            <a:r>
              <a:rPr lang="ru-RU" dirty="0" smtClean="0">
                <a:hlinkClick r:id="rId7"/>
              </a:rPr>
              <a:t>41. </a:t>
            </a:r>
            <a:r>
              <a:rPr lang="en-US" dirty="0" smtClean="0">
                <a:hlinkClick r:id="rId7"/>
              </a:rPr>
              <a:t>http://img1.liveinternet.ru/images/attach/c/0/46/599/46599338_192.JPG</a:t>
            </a:r>
            <a:endParaRPr lang="ru-RU" dirty="0" smtClean="0"/>
          </a:p>
          <a:p>
            <a:r>
              <a:rPr lang="ru-RU" dirty="0" smtClean="0"/>
              <a:t> 42.</a:t>
            </a:r>
            <a:r>
              <a:rPr lang="en-US" dirty="0" smtClean="0">
                <a:hlinkClick r:id="rId8"/>
              </a:rPr>
              <a:t>http://img11.nnm.ru/c/a/a/7/0/caa70f95c4e51084f7c4ebe2ee980ca2_full.jpg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http://top-desktop.ru/files/eda/1280/2.jpg</a:t>
            </a:r>
            <a:endParaRPr lang="ru-RU" dirty="0" smtClean="0"/>
          </a:p>
          <a:p>
            <a:r>
              <a:rPr lang="ru-RU" dirty="0" smtClean="0">
                <a:hlinkClick r:id="rId10"/>
              </a:rPr>
              <a:t>43. </a:t>
            </a:r>
            <a:r>
              <a:rPr lang="en-US" dirty="0" smtClean="0">
                <a:hlinkClick r:id="rId10"/>
              </a:rPr>
              <a:t>http://stat18.privet.ru/lr/0a15caa090011b0134c2f26ff5745236</a:t>
            </a:r>
            <a:endParaRPr lang="ru-RU" dirty="0" smtClean="0"/>
          </a:p>
          <a:p>
            <a:r>
              <a:rPr lang="ru-RU" dirty="0" smtClean="0">
                <a:hlinkClick r:id="rId11"/>
              </a:rPr>
              <a:t>44. </a:t>
            </a:r>
            <a:r>
              <a:rPr lang="en-US" dirty="0" smtClean="0">
                <a:hlinkClick r:id="rId11"/>
              </a:rPr>
              <a:t>http://yahooeu.ru/uploads/posts/2011-03/1301595362_420952.jpg</a:t>
            </a:r>
            <a:endParaRPr lang="ru-RU" dirty="0" smtClean="0"/>
          </a:p>
          <a:p>
            <a:r>
              <a:rPr lang="ru-RU" dirty="0" smtClean="0">
                <a:hlinkClick r:id="rId12"/>
              </a:rPr>
              <a:t>45. </a:t>
            </a:r>
            <a:r>
              <a:rPr lang="en-US" dirty="0" smtClean="0">
                <a:hlinkClick r:id="rId12"/>
              </a:rPr>
              <a:t>http://copypast.ru/uploads/posts/1255756619_12556759.jpg</a:t>
            </a:r>
            <a:endParaRPr lang="ru-RU" dirty="0" smtClean="0"/>
          </a:p>
          <a:p>
            <a:r>
              <a:rPr lang="ru-RU" dirty="0" smtClean="0">
                <a:hlinkClick r:id="rId13"/>
              </a:rPr>
              <a:t>46. </a:t>
            </a:r>
            <a:r>
              <a:rPr lang="en-US" dirty="0" smtClean="0">
                <a:hlinkClick r:id="rId13"/>
              </a:rPr>
              <a:t>http://im2-tub-ru.yandex.net/i?id=155212162-02-72&amp;n=21</a:t>
            </a:r>
            <a:endParaRPr lang="ru-RU" dirty="0" smtClean="0"/>
          </a:p>
          <a:p>
            <a:r>
              <a:rPr lang="ru-RU" dirty="0" smtClean="0">
                <a:hlinkClick r:id="rId14"/>
              </a:rPr>
              <a:t>47. </a:t>
            </a:r>
            <a:r>
              <a:rPr lang="en-US" dirty="0" smtClean="0">
                <a:hlinkClick r:id="rId14"/>
              </a:rPr>
              <a:t>http://nevseoboi.com.ua/uploads/posts/2010-01/1264429069_0d0t2643-2.jpg</a:t>
            </a:r>
            <a:endParaRPr lang="ru-RU" dirty="0" smtClean="0"/>
          </a:p>
          <a:p>
            <a:r>
              <a:rPr lang="ru-RU" dirty="0" smtClean="0">
                <a:hlinkClick r:id="rId15"/>
              </a:rPr>
              <a:t>48. </a:t>
            </a:r>
            <a:r>
              <a:rPr lang="en-US" dirty="0" smtClean="0">
                <a:hlinkClick r:id="rId15"/>
              </a:rPr>
              <a:t>http://s017.radikal.ru/i443/1111/e9/79d9e53625ae.jpg</a:t>
            </a:r>
            <a:endParaRPr lang="ru-RU" dirty="0" smtClean="0"/>
          </a:p>
          <a:p>
            <a:r>
              <a:rPr lang="ru-RU" dirty="0" smtClean="0">
                <a:hlinkClick r:id="rId16"/>
              </a:rPr>
              <a:t>49.</a:t>
            </a:r>
            <a:r>
              <a:rPr lang="en-US" dirty="0" smtClean="0">
                <a:hlinkClick r:id="rId16"/>
              </a:rPr>
              <a:t>http://img1.liveinternet.ru/images/attach/c/0/31/303/31303866_0_8012_5698a872_XL.jpg</a:t>
            </a:r>
            <a:endParaRPr lang="ru-RU" dirty="0" smtClean="0"/>
          </a:p>
          <a:p>
            <a:r>
              <a:rPr lang="ru-RU" dirty="0" smtClean="0">
                <a:hlinkClick r:id="rId17"/>
              </a:rPr>
              <a:t>50. </a:t>
            </a:r>
            <a:r>
              <a:rPr lang="en-US" dirty="0" smtClean="0">
                <a:hlinkClick r:id="rId17"/>
              </a:rPr>
              <a:t>http://www.zastavki.com/pictures/640x480/2012/Sport_Hokkey_002259_29.jpg</a:t>
            </a:r>
            <a:endParaRPr lang="ru-RU" dirty="0" smtClean="0"/>
          </a:p>
          <a:p>
            <a:r>
              <a:rPr lang="ru-RU" dirty="0" smtClean="0">
                <a:hlinkClick r:id="rId18"/>
              </a:rPr>
              <a:t>51. </a:t>
            </a:r>
            <a:r>
              <a:rPr lang="en-US" dirty="0" smtClean="0">
                <a:hlinkClick r:id="rId18"/>
              </a:rPr>
              <a:t>http://stat20.privet.ru/lr/0c0c912ee533931e24fa760979a2d8a0</a:t>
            </a:r>
            <a:endParaRPr lang="ru-RU" dirty="0" smtClean="0"/>
          </a:p>
          <a:p>
            <a:r>
              <a:rPr lang="ru-RU" dirty="0" smtClean="0">
                <a:hlinkClick r:id="rId19"/>
              </a:rPr>
              <a:t>52. </a:t>
            </a:r>
            <a:r>
              <a:rPr lang="en-US" dirty="0" smtClean="0">
                <a:hlinkClick r:id="rId19"/>
              </a:rPr>
              <a:t>http://www.tsogu.ru/media/photos/2012/05_28/basketbol.jpg</a:t>
            </a:r>
            <a:endParaRPr lang="ru-RU" dirty="0" smtClean="0"/>
          </a:p>
          <a:p>
            <a:r>
              <a:rPr lang="ru-RU" dirty="0" smtClean="0">
                <a:hlinkClick r:id="rId20"/>
              </a:rPr>
              <a:t>53. </a:t>
            </a:r>
            <a:r>
              <a:rPr lang="en-US" dirty="0" smtClean="0">
                <a:hlinkClick r:id="rId20"/>
              </a:rPr>
              <a:t>http://static.mg.uz/images/57139_09.15.06.07.jpg</a:t>
            </a:r>
            <a:endParaRPr lang="ru-RU" dirty="0" smtClean="0"/>
          </a:p>
          <a:p>
            <a:r>
              <a:rPr lang="ru-RU" dirty="0" smtClean="0">
                <a:hlinkClick r:id="rId21"/>
              </a:rPr>
              <a:t>54. </a:t>
            </a:r>
            <a:r>
              <a:rPr lang="en-US" dirty="0" smtClean="0">
                <a:hlinkClick r:id="rId21"/>
              </a:rPr>
              <a:t>http://www.raut.ru/files/tato/gallery/sport/5301a0721aed.jpg</a:t>
            </a:r>
            <a:endParaRPr lang="ru-RU" dirty="0" smtClean="0"/>
          </a:p>
          <a:p>
            <a:r>
              <a:rPr lang="ru-RU" dirty="0" smtClean="0">
                <a:hlinkClick r:id="rId22"/>
              </a:rPr>
              <a:t>55. </a:t>
            </a:r>
            <a:r>
              <a:rPr lang="en-US" dirty="0" smtClean="0">
                <a:hlinkClick r:id="rId22"/>
              </a:rPr>
              <a:t>http://www.zastavki.com/pictures/640x480/2012/Sport_Snowboard_035608_.jpg</a:t>
            </a:r>
            <a:endParaRPr lang="ru-RU" dirty="0" smtClean="0"/>
          </a:p>
          <a:p>
            <a:r>
              <a:rPr lang="ru-RU" dirty="0" smtClean="0">
                <a:hlinkClick r:id="rId23"/>
              </a:rPr>
              <a:t>56. </a:t>
            </a:r>
            <a:r>
              <a:rPr lang="en-US" dirty="0" smtClean="0">
                <a:hlinkClick r:id="rId23"/>
              </a:rPr>
              <a:t>http://www.pochemu-chka.ru/wp-content/uploads/2012/02/1.jpg</a:t>
            </a:r>
            <a:endParaRPr lang="ru-RU" dirty="0" smtClean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2"/>
            <a:ext cx="864399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57. </a:t>
            </a:r>
            <a:r>
              <a:rPr lang="en-US" dirty="0" smtClean="0">
                <a:hlinkClick r:id="rId2"/>
              </a:rPr>
              <a:t>http://www.download3k.com/screenshots/38/6489/0.png</a:t>
            </a:r>
            <a:endParaRPr lang="ru-RU" dirty="0" smtClean="0"/>
          </a:p>
          <a:p>
            <a:r>
              <a:rPr lang="ru-RU" dirty="0" smtClean="0">
                <a:hlinkClick r:id="rId3"/>
              </a:rPr>
              <a:t>58. </a:t>
            </a:r>
            <a:r>
              <a:rPr lang="en-US" dirty="0" smtClean="0">
                <a:hlinkClick r:id="rId3"/>
              </a:rPr>
              <a:t>http://www.nlk.ru/upload/iblock/b7c/twinski_3.jpg</a:t>
            </a:r>
            <a:endParaRPr lang="ru-RU" dirty="0" smtClean="0"/>
          </a:p>
          <a:p>
            <a:r>
              <a:rPr lang="ru-RU" dirty="0" smtClean="0">
                <a:hlinkClick r:id="rId4"/>
              </a:rPr>
              <a:t>59. </a:t>
            </a:r>
            <a:r>
              <a:rPr lang="en-US" dirty="0" smtClean="0">
                <a:hlinkClick r:id="rId4"/>
              </a:rPr>
              <a:t>http://sportkras.ru/content/product/329.jpg</a:t>
            </a:r>
            <a:endParaRPr lang="ru-RU" dirty="0" smtClean="0"/>
          </a:p>
          <a:p>
            <a:r>
              <a:rPr lang="ru-RU" dirty="0" smtClean="0">
                <a:hlinkClick r:id="rId5"/>
              </a:rPr>
              <a:t>60. </a:t>
            </a:r>
            <a:r>
              <a:rPr lang="en-US" dirty="0" smtClean="0">
                <a:hlinkClick r:id="rId5"/>
              </a:rPr>
              <a:t>http://f7.ifotki.info/org/c66f735e11b3bb475412d47e9c5aadbe5f390677417839.jpg</a:t>
            </a:r>
            <a:endParaRPr lang="ru-RU" dirty="0" smtClean="0"/>
          </a:p>
          <a:p>
            <a:r>
              <a:rPr lang="ru-RU" dirty="0" smtClean="0">
                <a:hlinkClick r:id="rId6"/>
              </a:rPr>
              <a:t>61. </a:t>
            </a:r>
            <a:r>
              <a:rPr lang="en-US" dirty="0" smtClean="0">
                <a:hlinkClick r:id="rId6"/>
              </a:rPr>
              <a:t>http://chudo-udo.com/images/5.jpg</a:t>
            </a:r>
            <a:endParaRPr lang="ru-RU" dirty="0" smtClean="0"/>
          </a:p>
          <a:p>
            <a:r>
              <a:rPr lang="ru-RU" dirty="0" smtClean="0">
                <a:hlinkClick r:id="rId7"/>
              </a:rPr>
              <a:t>62. </a:t>
            </a:r>
            <a:r>
              <a:rPr lang="en-US" dirty="0" smtClean="0">
                <a:hlinkClick r:id="rId7"/>
              </a:rPr>
              <a:t>http://viskol.ucoz.ru/zp/artleo.com-3590.jpg</a:t>
            </a:r>
            <a:endParaRPr lang="ru-RU" dirty="0" smtClean="0"/>
          </a:p>
          <a:p>
            <a:r>
              <a:rPr lang="ru-RU" dirty="0" smtClean="0">
                <a:hlinkClick r:id="rId8"/>
              </a:rPr>
              <a:t>63. </a:t>
            </a:r>
            <a:r>
              <a:rPr lang="en-US" dirty="0" smtClean="0">
                <a:hlinkClick r:id="rId8"/>
              </a:rPr>
              <a:t>http://www.diets.ru/data/cache/2010dec/23/53/29150_16352-700x500.jpg</a:t>
            </a:r>
            <a:endParaRPr lang="ru-RU" dirty="0" smtClean="0"/>
          </a:p>
          <a:p>
            <a:r>
              <a:rPr lang="ru-RU" dirty="0" smtClean="0">
                <a:hlinkClick r:id="rId9"/>
              </a:rPr>
              <a:t>64. </a:t>
            </a:r>
            <a:r>
              <a:rPr lang="en-US" dirty="0" smtClean="0">
                <a:hlinkClick r:id="rId9"/>
              </a:rPr>
              <a:t>http://optiua.net/adv_img/05707_1.jpg</a:t>
            </a:r>
            <a:endParaRPr lang="ru-RU" dirty="0" smtClean="0"/>
          </a:p>
          <a:p>
            <a:r>
              <a:rPr lang="ru-RU" dirty="0" smtClean="0">
                <a:hlinkClick r:id="rId10"/>
              </a:rPr>
              <a:t>65. </a:t>
            </a:r>
            <a:r>
              <a:rPr lang="en-US" dirty="0" smtClean="0">
                <a:hlinkClick r:id="rId10"/>
              </a:rPr>
              <a:t>http://s1.tchkcdn.com/g2-6R-oPOFjsOwL0FQZoFFaUw/lady/640x480/f/0/1-0-8-9-15089/86967_husband3.jpg</a:t>
            </a:r>
            <a:endParaRPr lang="ru-RU" dirty="0" smtClean="0"/>
          </a:p>
          <a:p>
            <a:r>
              <a:rPr lang="ru-RU" dirty="0" smtClean="0">
                <a:hlinkClick r:id="rId11"/>
              </a:rPr>
              <a:t>66. </a:t>
            </a:r>
            <a:r>
              <a:rPr lang="en-US" dirty="0" smtClean="0">
                <a:hlinkClick r:id="rId11"/>
              </a:rPr>
              <a:t>http://versal-online.com.ua/wp-content/uploads/816.jpg</a:t>
            </a:r>
            <a:endParaRPr lang="ru-RU" dirty="0" smtClean="0"/>
          </a:p>
          <a:p>
            <a:r>
              <a:rPr lang="ru-RU" dirty="0" smtClean="0">
                <a:hlinkClick r:id="rId12"/>
              </a:rPr>
              <a:t>67. </a:t>
            </a:r>
            <a:r>
              <a:rPr lang="en-US" dirty="0" smtClean="0">
                <a:hlinkClick r:id="rId12"/>
              </a:rPr>
              <a:t>http://iranvij.ir/wp-content/uploads/2012/09/%DA%A9%D8%A7%D9%86%D9%88%D9%86-%D8%AE%D8%A7%D9%86%D9%88%D8%A7%D8%AF%D9%87.jpg</a:t>
            </a:r>
            <a:endParaRPr lang="ru-RU" dirty="0" smtClean="0"/>
          </a:p>
          <a:p>
            <a:r>
              <a:rPr lang="ru-RU" dirty="0" smtClean="0">
                <a:hlinkClick r:id="rId13"/>
              </a:rPr>
              <a:t>68. </a:t>
            </a:r>
            <a:r>
              <a:rPr lang="en-US" dirty="0" smtClean="0">
                <a:hlinkClick r:id="rId13"/>
              </a:rPr>
              <a:t>http://im2-tub-ru.yandex.net/i?id=349123354-08-72&amp;n=21</a:t>
            </a:r>
            <a:endParaRPr lang="ru-RU" dirty="0" smtClean="0"/>
          </a:p>
          <a:p>
            <a:r>
              <a:rPr lang="ru-RU" dirty="0" smtClean="0">
                <a:hlinkClick r:id="rId14"/>
              </a:rPr>
              <a:t>69. </a:t>
            </a:r>
            <a:r>
              <a:rPr lang="en-US" dirty="0" smtClean="0">
                <a:hlinkClick r:id="rId14"/>
              </a:rPr>
              <a:t>http://900igr.net/data/chtenie/CHto-delajut-deti-2.files/0028-055-Deti-igrajut-v-vode.jpg</a:t>
            </a:r>
            <a:endParaRPr lang="ru-RU" dirty="0" smtClean="0"/>
          </a:p>
          <a:p>
            <a:r>
              <a:rPr lang="ru-RU" dirty="0" smtClean="0">
                <a:hlinkClick r:id="rId15"/>
              </a:rPr>
              <a:t>70. </a:t>
            </a:r>
            <a:r>
              <a:rPr lang="en-US" dirty="0" smtClean="0">
                <a:hlinkClick r:id="rId15"/>
              </a:rPr>
              <a:t>http://lifeglobe.net/media/entry/416/morninggym4_3.jpg</a:t>
            </a:r>
            <a:endParaRPr lang="ru-RU" dirty="0" smtClean="0"/>
          </a:p>
          <a:p>
            <a:r>
              <a:rPr lang="ru-RU" dirty="0" smtClean="0">
                <a:hlinkClick r:id="rId16"/>
              </a:rPr>
              <a:t>71.</a:t>
            </a:r>
            <a:r>
              <a:rPr lang="en-US" dirty="0" smtClean="0">
                <a:hlinkClick r:id="rId16"/>
              </a:rPr>
              <a:t>http://duma.cherinfo.ru/u/pages/2011/08/18/0-713a-744464d8-xl.jpg</a:t>
            </a:r>
            <a:endParaRPr lang="ru-RU" dirty="0" smtClean="0"/>
          </a:p>
          <a:p>
            <a:r>
              <a:rPr lang="ru-RU" dirty="0" smtClean="0">
                <a:hlinkClick r:id="rId17"/>
              </a:rPr>
              <a:t>72. </a:t>
            </a:r>
            <a:r>
              <a:rPr lang="en-US" dirty="0" smtClean="0">
                <a:hlinkClick r:id="rId17"/>
              </a:rPr>
              <a:t>http://content.foto.mail.ru/mail/kristina_vergi/_answers/i-2375.jpg</a:t>
            </a:r>
            <a:endParaRPr lang="ru-RU" dirty="0" smtClean="0"/>
          </a:p>
          <a:p>
            <a:r>
              <a:rPr lang="ru-RU" dirty="0" smtClean="0">
                <a:hlinkClick r:id="rId18"/>
              </a:rPr>
              <a:t>73.</a:t>
            </a:r>
            <a:r>
              <a:rPr lang="en-US" dirty="0" smtClean="0">
                <a:hlinkClick r:id="rId18"/>
              </a:rPr>
              <a:t>http://www.gorod.cn.ua/image/news/gorod_4/gr_23.09.12_krujki_011.jpg</a:t>
            </a:r>
            <a:endParaRPr lang="ru-RU" dirty="0" smtClean="0"/>
          </a:p>
          <a:p>
            <a:r>
              <a:rPr lang="ru-RU" dirty="0" smtClean="0">
                <a:hlinkClick r:id="rId19"/>
              </a:rPr>
              <a:t>74. </a:t>
            </a:r>
            <a:r>
              <a:rPr lang="en-US" dirty="0" smtClean="0">
                <a:hlinkClick r:id="rId19"/>
              </a:rPr>
              <a:t>http://www.youtube.com/watch?v=_3N2ykbEF34</a:t>
            </a:r>
            <a:endParaRPr lang="ru-RU" dirty="0" smtClean="0"/>
          </a:p>
          <a:p>
            <a:r>
              <a:rPr lang="ru-RU" dirty="0" smtClean="0">
                <a:hlinkClick r:id="rId20"/>
              </a:rPr>
              <a:t>75. </a:t>
            </a:r>
            <a:r>
              <a:rPr lang="en-US" dirty="0" smtClean="0">
                <a:hlinkClick r:id="rId20"/>
              </a:rPr>
              <a:t>http://www.youtube.com/watch?v=Xgh9_-nDYmI</a:t>
            </a:r>
            <a:endParaRPr lang="ru-RU" dirty="0" smtClean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0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6:30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357166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6:35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16" y="1000108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Подъём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1857364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Гигиенические процедуры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42" y="135729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Гимнастика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72264" y="2214554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Завтрак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80" y="571480"/>
            <a:ext cx="371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Дорога в школу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0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Пребывание в школе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7752" y="3429000"/>
            <a:ext cx="4071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Дорога из школы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58082" y="6000768"/>
            <a:ext cx="1428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Обед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43768" y="5072074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Отдых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960" y="4357694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Выполнение дом. заданий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6248" y="2643182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Вечерняя прогулка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29520" y="3929066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Ужин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57752" y="3000372"/>
            <a:ext cx="4143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Свободное время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57818" y="5572140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Работа по дому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8794" y="6072206"/>
            <a:ext cx="5500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Гигиенические процедуры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43636" y="4714884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Ночной сон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034" y="714356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6:45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1428736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7:20 – 7:50 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5720" y="1785926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8:00 – 13:30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2844" y="2214554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13:40 – 14:10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2844" y="2643182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14:20 – 14:40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2844" y="3071810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14:45 – 15:55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4282" y="3500438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16:00 – 18:00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282" y="3929066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18:00 – 19:00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2844" y="4286256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19:00 – 19:30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2844" y="4643446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19:30 – 20:00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4282" y="5072074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20:00 – 21:00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85720" y="5429264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21:00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4282" y="5786454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21:30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0034" y="1071546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7:00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42844" y="142852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42844" y="500042"/>
            <a:ext cx="428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42844" y="857232"/>
            <a:ext cx="428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42844" y="1142984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42844" y="1571612"/>
            <a:ext cx="428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42844" y="1928802"/>
            <a:ext cx="428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0" y="2357430"/>
            <a:ext cx="428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0" y="2786058"/>
            <a:ext cx="500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0" y="3214686"/>
            <a:ext cx="428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-71470" y="364331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-71470" y="400050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-71470" y="4357694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-71470" y="4786322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-71438" y="5214950"/>
            <a:ext cx="571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-71470" y="5572140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-71470" y="5929330"/>
            <a:ext cx="571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16.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052 -0.00185 L -0.58368 -0.159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302 0.00811 L -0.28906 0.1236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L -0.53663 -0.1685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" y="-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-0.1125 0.2699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07407E-6 L -0.22292 -0.216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" y="-1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6296E-6 L -0.48941 -0.0960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" y="-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7 L -0.19861 -0.177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35 -0.00671 L -0.47725 -0.4895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-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-0.44583 -0.3016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" y="-1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59259E-6 L -0.00642 -0.1194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212 0.02106 L -0.13212 0.1784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264 -0.05972 L -0.22986 -0.18565 " pathEditMode="relative" ptsTypes="AA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32 0.00139 L -0.45746 0.10648 " pathEditMode="relative" ptsTypes="AA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-0.19479 0.2840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" y="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85 -0.0544 L -0.03524 -0.0858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43837 0.15995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" y="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uch.znate.ru/tw_files2/urls_38/5/d-4052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215370" cy="6171262"/>
          </a:xfrm>
          <a:prstGeom prst="rect">
            <a:avLst/>
          </a:prstGeom>
          <a:noFill/>
        </p:spPr>
      </p:pic>
      <p:sp>
        <p:nvSpPr>
          <p:cNvPr id="3" name="Стрелка вправо 2">
            <a:hlinkClick r:id="rId3" action="ppaction://hlinksldjump"/>
          </p:cNvPr>
          <p:cNvSpPr/>
          <p:nvPr/>
        </p:nvSpPr>
        <p:spPr>
          <a:xfrm>
            <a:off x="8215338" y="6215082"/>
            <a:ext cx="714380" cy="50006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2868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Личная гигиена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482" name="Picture 2" descr="http://fuza.ru/uploads/posts/2012-01/1326856518_4-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571612"/>
            <a:ext cx="2882388" cy="2090073"/>
          </a:xfrm>
          <a:prstGeom prst="rect">
            <a:avLst/>
          </a:prstGeom>
          <a:noFill/>
        </p:spPr>
      </p:pic>
      <p:pic>
        <p:nvPicPr>
          <p:cNvPr id="4102" name="Picture 6" descr="http://shkatylochka.ru/wp-content/uploads/2013/02/Hands-washing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596" y="1500174"/>
            <a:ext cx="2997558" cy="2251720"/>
          </a:xfrm>
          <a:prstGeom prst="rect">
            <a:avLst/>
          </a:prstGeom>
          <a:noFill/>
        </p:spPr>
      </p:pic>
      <p:pic>
        <p:nvPicPr>
          <p:cNvPr id="4104" name="Picture 8" descr="http://img0.liveinternet.ru/images/attach/c/6/93/593/93593506_Immunitet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86446" y="4214818"/>
            <a:ext cx="3089250" cy="2071702"/>
          </a:xfrm>
          <a:prstGeom prst="rect">
            <a:avLst/>
          </a:prstGeom>
          <a:noFill/>
        </p:spPr>
      </p:pic>
      <p:pic>
        <p:nvPicPr>
          <p:cNvPr id="4106" name="Picture 10" descr="http://selsi.ru/getimg/800/600/crop/null/w/files/core/66395_image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0034" y="4000504"/>
            <a:ext cx="3258729" cy="2447908"/>
          </a:xfrm>
          <a:prstGeom prst="rect">
            <a:avLst/>
          </a:prstGeom>
          <a:noFill/>
        </p:spPr>
      </p:pic>
      <p:pic>
        <p:nvPicPr>
          <p:cNvPr id="4108" name="Picture 12" descr="http://gorodkerch.com/media/blog/image_orig/0.861348835527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143240" y="2500306"/>
            <a:ext cx="2966830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2571744"/>
            <a:ext cx="49824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Личная гигиена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857232"/>
            <a:ext cx="26693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игиена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кожи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678" y="142852"/>
            <a:ext cx="266932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игиена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воды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86512" y="857232"/>
            <a:ext cx="267945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игиена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одежды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15074" y="3429000"/>
            <a:ext cx="27158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игиена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жилища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4929198"/>
            <a:ext cx="266932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игиена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питания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3500438"/>
            <a:ext cx="37346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игиена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полости рта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000" y="36000"/>
            <a:ext cx="8786874" cy="8280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ü"/>
            </a:pPr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Регулярно, не реже 1 раза в неделю принимайте     </a:t>
            </a:r>
          </a:p>
          <a:p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душ или мойтесь в бане</a:t>
            </a:r>
            <a:endParaRPr lang="ru-RU" sz="2600" b="1" dirty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828000"/>
            <a:ext cx="6072230" cy="4320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ü"/>
            </a:pPr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Умывайтесь каждое утро и вечер</a:t>
            </a:r>
            <a:endParaRPr lang="ru-RU" sz="2600" b="1" dirty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44000" y="1152000"/>
            <a:ext cx="7572428" cy="82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600" b="1" i="0" strike="noStrike" normalizeH="0" dirty="0" smtClean="0">
                <a:ln w="11430"/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Ешьте фрукты и овощи прямо с грядки или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600" b="1" i="0" strike="noStrike" normalizeH="0" dirty="0" smtClean="0">
                <a:ln w="11430"/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с дерева</a:t>
            </a:r>
            <a:endParaRPr kumimoji="0" lang="ru-RU" sz="2600" b="1" i="0" strike="noStrike" normalizeH="0" dirty="0" smtClean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4000" y="1872000"/>
            <a:ext cx="4515788" cy="49244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ü"/>
            </a:pPr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Чистите зубы 2 раза в день</a:t>
            </a:r>
            <a:endParaRPr lang="ru-RU" sz="2600" b="1" dirty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2232000"/>
            <a:ext cx="5133713" cy="43200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ü"/>
            </a:pPr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Подстригайте ногти регулярно</a:t>
            </a:r>
            <a:endParaRPr lang="ru-RU" sz="2600" b="1" dirty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44000" y="2592000"/>
            <a:ext cx="5554149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600" b="1" i="0" strike="noStrike" normalizeH="0" dirty="0" smtClean="0">
                <a:ln w="11430"/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Убирайте в доме один раз в месяц</a:t>
            </a:r>
            <a:endParaRPr kumimoji="0" lang="ru-RU" sz="2600" b="1" i="0" strike="noStrike" normalizeH="0" dirty="0" smtClean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4000" y="2808000"/>
            <a:ext cx="6129050" cy="43200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ü"/>
            </a:pPr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Посещайте стоматолога 2-3 раза в год</a:t>
            </a:r>
            <a:endParaRPr lang="ru-RU" sz="2600" b="1" dirty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4000" y="3168000"/>
            <a:ext cx="6643734" cy="7920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ü"/>
            </a:pPr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Мойте волосы не по расписанию, а по   </a:t>
            </a:r>
          </a:p>
          <a:p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необходимости</a:t>
            </a:r>
            <a:endParaRPr lang="ru-RU" sz="2600" b="1" dirty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42844" y="4680000"/>
            <a:ext cx="6142512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600" b="1" i="0" strike="noStrike" normalizeH="0" dirty="0" smtClean="0">
                <a:ln w="11430"/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Грызите ногти, если они отросли</a:t>
            </a:r>
            <a:endParaRPr kumimoji="0" lang="ru-RU" sz="2600" b="1" i="0" strike="noStrike" normalizeH="0" dirty="0" smtClean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3929066"/>
            <a:ext cx="8786874" cy="7920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ü"/>
            </a:pPr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Пользуйтесь только своей зубной щёткой, мылом </a:t>
            </a:r>
          </a:p>
          <a:p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и полотенцем</a:t>
            </a:r>
            <a:endParaRPr lang="ru-RU" sz="2600" b="1" dirty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2844" y="6072206"/>
            <a:ext cx="4714908" cy="4320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ü"/>
            </a:pPr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Мойте руки перед едой </a:t>
            </a:r>
            <a:endParaRPr lang="ru-RU" sz="2600" b="1" dirty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844" y="4968000"/>
            <a:ext cx="9001156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ü"/>
            </a:pPr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Мойте руки и лицо после посещения туалета и        </a:t>
            </a:r>
          </a:p>
          <a:p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общественных мест</a:t>
            </a:r>
            <a:endParaRPr lang="ru-RU" sz="2600" b="1" dirty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44000" y="5760000"/>
            <a:ext cx="6934014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600" b="1" i="0" strike="noStrike" normalizeH="0" dirty="0" smtClean="0">
                <a:ln w="11430"/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Ешьте за одним столом со своим питомцем</a:t>
            </a:r>
            <a:endParaRPr kumimoji="0" lang="ru-RU" sz="2600" b="1" i="0" strike="noStrike" normalizeH="0" dirty="0" smtClean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2844" y="6426000"/>
            <a:ext cx="5968365" cy="43200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buFont typeface="Wingdings" pitchFamily="2" charset="2"/>
              <a:buChar char="ü"/>
            </a:pPr>
            <a:r>
              <a:rPr lang="ru-RU" sz="2600" b="1" dirty="0" smtClean="0">
                <a:ln w="11430"/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Следите за чистотой одежды и обуви</a:t>
            </a:r>
            <a:endParaRPr lang="ru-RU" sz="2600" b="1" dirty="0">
              <a:ln w="11430"/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2" name="Picture 6" descr="http://ustimochka.ru/wp-content/uploads/2013/02/o-chem-rasskazhet-soderzhimoe-tovara-lichnoj_1-1024x72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786578" y="2000240"/>
            <a:ext cx="2243801" cy="1732679"/>
          </a:xfrm>
          <a:prstGeom prst="rect">
            <a:avLst/>
          </a:prstGeom>
          <a:noFill/>
        </p:spPr>
      </p:pic>
      <p:sp>
        <p:nvSpPr>
          <p:cNvPr id="19" name="Плюс 18"/>
          <p:cNvSpPr/>
          <p:nvPr/>
        </p:nvSpPr>
        <p:spPr>
          <a:xfrm>
            <a:off x="7715272" y="142852"/>
            <a:ext cx="500066" cy="50006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люс 20"/>
          <p:cNvSpPr/>
          <p:nvPr/>
        </p:nvSpPr>
        <p:spPr>
          <a:xfrm>
            <a:off x="6143636" y="785794"/>
            <a:ext cx="500066" cy="50006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Минус 21"/>
          <p:cNvSpPr/>
          <p:nvPr/>
        </p:nvSpPr>
        <p:spPr>
          <a:xfrm>
            <a:off x="7286644" y="1142984"/>
            <a:ext cx="428596" cy="428628"/>
          </a:xfrm>
          <a:prstGeom prst="mathMinus">
            <a:avLst/>
          </a:prstGeom>
          <a:solidFill>
            <a:srgbClr val="00B05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люс 23"/>
          <p:cNvSpPr/>
          <p:nvPr/>
        </p:nvSpPr>
        <p:spPr>
          <a:xfrm>
            <a:off x="4786314" y="1857364"/>
            <a:ext cx="500066" cy="50006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люс 26"/>
          <p:cNvSpPr/>
          <p:nvPr/>
        </p:nvSpPr>
        <p:spPr>
          <a:xfrm>
            <a:off x="5357818" y="2214554"/>
            <a:ext cx="500066" cy="50006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Минус 27"/>
          <p:cNvSpPr/>
          <p:nvPr/>
        </p:nvSpPr>
        <p:spPr>
          <a:xfrm>
            <a:off x="5715008" y="2571744"/>
            <a:ext cx="428596" cy="428628"/>
          </a:xfrm>
          <a:prstGeom prst="mathMinus">
            <a:avLst/>
          </a:prstGeom>
          <a:solidFill>
            <a:srgbClr val="00B05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люс 28"/>
          <p:cNvSpPr/>
          <p:nvPr/>
        </p:nvSpPr>
        <p:spPr>
          <a:xfrm>
            <a:off x="6143636" y="2857496"/>
            <a:ext cx="500066" cy="50006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люс 29"/>
          <p:cNvSpPr/>
          <p:nvPr/>
        </p:nvSpPr>
        <p:spPr>
          <a:xfrm>
            <a:off x="6000760" y="3429000"/>
            <a:ext cx="500066" cy="50006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люс 30"/>
          <p:cNvSpPr/>
          <p:nvPr/>
        </p:nvSpPr>
        <p:spPr>
          <a:xfrm>
            <a:off x="8072462" y="3929066"/>
            <a:ext cx="500066" cy="50006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Минус 31"/>
          <p:cNvSpPr/>
          <p:nvPr/>
        </p:nvSpPr>
        <p:spPr>
          <a:xfrm>
            <a:off x="5715008" y="4643446"/>
            <a:ext cx="428596" cy="428628"/>
          </a:xfrm>
          <a:prstGeom prst="mathMinus">
            <a:avLst/>
          </a:prstGeom>
          <a:solidFill>
            <a:srgbClr val="00B05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люс 32"/>
          <p:cNvSpPr/>
          <p:nvPr/>
        </p:nvSpPr>
        <p:spPr>
          <a:xfrm>
            <a:off x="7715272" y="5000636"/>
            <a:ext cx="500066" cy="50006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Минус 33"/>
          <p:cNvSpPr/>
          <p:nvPr/>
        </p:nvSpPr>
        <p:spPr>
          <a:xfrm>
            <a:off x="7072330" y="5786454"/>
            <a:ext cx="428596" cy="428628"/>
          </a:xfrm>
          <a:prstGeom prst="mathMinus">
            <a:avLst/>
          </a:prstGeom>
          <a:solidFill>
            <a:srgbClr val="00B050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люс 34"/>
          <p:cNvSpPr/>
          <p:nvPr/>
        </p:nvSpPr>
        <p:spPr>
          <a:xfrm>
            <a:off x="4500562" y="6072206"/>
            <a:ext cx="500066" cy="500066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люс 35"/>
          <p:cNvSpPr/>
          <p:nvPr/>
        </p:nvSpPr>
        <p:spPr>
          <a:xfrm>
            <a:off x="6858016" y="6357958"/>
            <a:ext cx="500066" cy="500042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>
            <a:hlinkClick r:id="rId3" action="ppaction://hlinksldjump"/>
          </p:cNvPr>
          <p:cNvSpPr/>
          <p:nvPr/>
        </p:nvSpPr>
        <p:spPr>
          <a:xfrm>
            <a:off x="8501090" y="6215082"/>
            <a:ext cx="500066" cy="42862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4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4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9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94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</TotalTime>
  <Words>1450</Words>
  <Application>Microsoft Office PowerPoint</Application>
  <PresentationFormat>Экран (4:3)</PresentationFormat>
  <Paragraphs>457</Paragraphs>
  <Slides>46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165</cp:revision>
  <dcterms:created xsi:type="dcterms:W3CDTF">2013-11-10T18:57:33Z</dcterms:created>
  <dcterms:modified xsi:type="dcterms:W3CDTF">2021-04-27T17:12:30Z</dcterms:modified>
</cp:coreProperties>
</file>