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96" r:id="rId2"/>
    <p:sldId id="282" r:id="rId3"/>
    <p:sldId id="284" r:id="rId4"/>
    <p:sldId id="285" r:id="rId5"/>
    <p:sldId id="280" r:id="rId6"/>
    <p:sldId id="281" r:id="rId7"/>
    <p:sldId id="283" r:id="rId8"/>
    <p:sldId id="275" r:id="rId9"/>
    <p:sldId id="286" r:id="rId10"/>
    <p:sldId id="257" r:id="rId11"/>
    <p:sldId id="288" r:id="rId12"/>
    <p:sldId id="271" r:id="rId13"/>
    <p:sldId id="272" r:id="rId14"/>
    <p:sldId id="273" r:id="rId15"/>
    <p:sldId id="290" r:id="rId16"/>
    <p:sldId id="291" r:id="rId17"/>
    <p:sldId id="287" r:id="rId18"/>
    <p:sldId id="294" r:id="rId19"/>
    <p:sldId id="295" r:id="rId20"/>
    <p:sldId id="292" r:id="rId21"/>
    <p:sldId id="293" r:id="rId22"/>
    <p:sldId id="276" r:id="rId23"/>
    <p:sldId id="277" r:id="rId24"/>
    <p:sldId id="278" r:id="rId25"/>
    <p:sldId id="279" r:id="rId26"/>
    <p:sldId id="258" r:id="rId27"/>
    <p:sldId id="259" r:id="rId28"/>
    <p:sldId id="261" r:id="rId29"/>
    <p:sldId id="260" r:id="rId30"/>
    <p:sldId id="263" r:id="rId31"/>
    <p:sldId id="262" r:id="rId32"/>
    <p:sldId id="266" r:id="rId33"/>
    <p:sldId id="265" r:id="rId34"/>
    <p:sldId id="264" r:id="rId35"/>
    <p:sldId id="267" r:id="rId36"/>
    <p:sldId id="268" r:id="rId37"/>
    <p:sldId id="270" r:id="rId38"/>
    <p:sldId id="269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8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Азот</c:v>
                </c:pt>
                <c:pt idx="1">
                  <c:v>Кислород</c:v>
                </c:pt>
                <c:pt idx="2">
                  <c:v>Другие примеси и газы</c:v>
                </c:pt>
                <c:pt idx="3">
                  <c:v>Углекислый газ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0.78</c:v>
                </c:pt>
                <c:pt idx="1">
                  <c:v>0.21000000000000002</c:v>
                </c:pt>
                <c:pt idx="2">
                  <c:v>1.0000000000000002E-2</c:v>
                </c:pt>
                <c:pt idx="3" formatCode="0.00%">
                  <c:v>3.0000000000000003E-4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E21BE2-8C05-47A2-B051-CBA00E446A2F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12AF75-02CA-477A-8AD4-9E12A34C3F23}">
      <dgm:prSet phldrT="[Текст]" custT="1"/>
      <dgm:spPr>
        <a:gradFill rotWithShape="0">
          <a:gsLst>
            <a:gs pos="0">
              <a:srgbClr val="C00000"/>
            </a:gs>
            <a:gs pos="50000">
              <a:srgbClr val="996633"/>
            </a:gs>
            <a:gs pos="100000">
              <a:srgbClr val="C00000"/>
            </a:gs>
          </a:gsLst>
          <a:lin ang="0" scaled="1"/>
        </a:gradFill>
      </dgm:spPr>
      <dgm:t>
        <a:bodyPr/>
        <a:lstStyle/>
        <a:p>
          <a:r>
            <a:rPr lang="ru-RU" sz="6000" b="1" dirty="0" smtClean="0">
              <a:solidFill>
                <a:srgbClr val="FF66FF"/>
              </a:solidFill>
            </a:rPr>
            <a:t>Суточная</a:t>
          </a:r>
          <a:endParaRPr lang="ru-RU" sz="6000" b="1" dirty="0">
            <a:solidFill>
              <a:srgbClr val="FF66FF"/>
            </a:solidFill>
          </a:endParaRPr>
        </a:p>
      </dgm:t>
    </dgm:pt>
    <dgm:pt modelId="{EDC7A978-61D4-4C73-8977-37FD411499BC}" type="parTrans" cxnId="{FD1AB9CA-40C1-4CEC-84FC-253B18DE6EB5}">
      <dgm:prSet/>
      <dgm:spPr/>
      <dgm:t>
        <a:bodyPr/>
        <a:lstStyle/>
        <a:p>
          <a:endParaRPr lang="ru-RU"/>
        </a:p>
      </dgm:t>
    </dgm:pt>
    <dgm:pt modelId="{5FBEBF00-F9AE-4214-BBF1-BD061BB5FA08}" type="sibTrans" cxnId="{FD1AB9CA-40C1-4CEC-84FC-253B18DE6EB5}">
      <dgm:prSet/>
      <dgm:spPr/>
      <dgm:t>
        <a:bodyPr/>
        <a:lstStyle/>
        <a:p>
          <a:endParaRPr lang="ru-RU"/>
        </a:p>
      </dgm:t>
    </dgm:pt>
    <dgm:pt modelId="{F9DCB425-4480-4A42-9053-7DB90BD0BE45}">
      <dgm:prSet phldrT="[Текст]" custT="1"/>
      <dgm:spPr>
        <a:gradFill rotWithShape="0">
          <a:gsLst>
            <a:gs pos="0">
              <a:srgbClr val="C00000"/>
            </a:gs>
            <a:gs pos="50000">
              <a:srgbClr val="996633"/>
            </a:gs>
            <a:gs pos="100000">
              <a:srgbClr val="C00000"/>
            </a:gs>
          </a:gsLst>
          <a:lin ang="0" scaled="1"/>
        </a:gradFill>
      </dgm:spPr>
      <dgm:t>
        <a:bodyPr/>
        <a:lstStyle/>
        <a:p>
          <a:r>
            <a:rPr lang="ru-RU" sz="6000" b="1" dirty="0" smtClean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Годовая</a:t>
          </a:r>
          <a:endParaRPr lang="ru-RU" sz="6000" b="1" dirty="0">
            <a:solidFill>
              <a:srgbClr val="FF66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D0F0EF-4D03-4B1F-818A-14C6B0E34E64}" type="parTrans" cxnId="{365D5D10-8A37-4DEE-9010-9178D76CF14B}">
      <dgm:prSet/>
      <dgm:spPr/>
      <dgm:t>
        <a:bodyPr/>
        <a:lstStyle/>
        <a:p>
          <a:endParaRPr lang="ru-RU"/>
        </a:p>
      </dgm:t>
    </dgm:pt>
    <dgm:pt modelId="{F482617B-B7C7-461F-8F9A-C4185A07C863}" type="sibTrans" cxnId="{365D5D10-8A37-4DEE-9010-9178D76CF14B}">
      <dgm:prSet/>
      <dgm:spPr/>
      <dgm:t>
        <a:bodyPr/>
        <a:lstStyle/>
        <a:p>
          <a:endParaRPr lang="ru-RU"/>
        </a:p>
      </dgm:t>
    </dgm:pt>
    <dgm:pt modelId="{B8D95534-FA24-4EC5-9E51-C1020CC3E03B}" type="pres">
      <dgm:prSet presAssocID="{6CE21BE2-8C05-47A2-B051-CBA00E446A2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F2904F-A68C-4CC9-83A5-6FB3DD50AAF7}" type="pres">
      <dgm:prSet presAssocID="{1212AF75-02CA-477A-8AD4-9E12A34C3F23}" presName="node" presStyleLbl="node1" presStyleIdx="0" presStyleCnt="2" custScaleX="128559" custLinFactNeighborX="6426" custLinFactNeighborY="-50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47CC3-3133-49D8-B3B0-69062FFDD09F}" type="pres">
      <dgm:prSet presAssocID="{5FBEBF00-F9AE-4214-BBF1-BD061BB5FA08}" presName="sibTrans" presStyleCnt="0"/>
      <dgm:spPr/>
    </dgm:pt>
    <dgm:pt modelId="{7179FE72-0B6D-46B3-88C6-01EAFC57F2D2}" type="pres">
      <dgm:prSet presAssocID="{F9DCB425-4480-4A42-9053-7DB90BD0BE45}" presName="node" presStyleLbl="node1" presStyleIdx="1" presStyleCnt="2" custScaleX="140111" custLinFactY="-3572" custLinFactNeighborX="4542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AB9CA-40C1-4CEC-84FC-253B18DE6EB5}" srcId="{6CE21BE2-8C05-47A2-B051-CBA00E446A2F}" destId="{1212AF75-02CA-477A-8AD4-9E12A34C3F23}" srcOrd="0" destOrd="0" parTransId="{EDC7A978-61D4-4C73-8977-37FD411499BC}" sibTransId="{5FBEBF00-F9AE-4214-BBF1-BD061BB5FA08}"/>
    <dgm:cxn modelId="{BEA9B564-10BD-49A6-896C-1A8B0CCB019F}" type="presOf" srcId="{6CE21BE2-8C05-47A2-B051-CBA00E446A2F}" destId="{B8D95534-FA24-4EC5-9E51-C1020CC3E03B}" srcOrd="0" destOrd="0" presId="urn:microsoft.com/office/officeart/2005/8/layout/default#1"/>
    <dgm:cxn modelId="{BE8F41BF-7DFB-4DDC-BD88-D207537B711D}" type="presOf" srcId="{1212AF75-02CA-477A-8AD4-9E12A34C3F23}" destId="{61F2904F-A68C-4CC9-83A5-6FB3DD50AAF7}" srcOrd="0" destOrd="0" presId="urn:microsoft.com/office/officeart/2005/8/layout/default#1"/>
    <dgm:cxn modelId="{CB7E2A34-2581-4C6B-8D3E-B7AD30059A2D}" type="presOf" srcId="{F9DCB425-4480-4A42-9053-7DB90BD0BE45}" destId="{7179FE72-0B6D-46B3-88C6-01EAFC57F2D2}" srcOrd="0" destOrd="0" presId="urn:microsoft.com/office/officeart/2005/8/layout/default#1"/>
    <dgm:cxn modelId="{365D5D10-8A37-4DEE-9010-9178D76CF14B}" srcId="{6CE21BE2-8C05-47A2-B051-CBA00E446A2F}" destId="{F9DCB425-4480-4A42-9053-7DB90BD0BE45}" srcOrd="1" destOrd="0" parTransId="{49D0F0EF-4D03-4B1F-818A-14C6B0E34E64}" sibTransId="{F482617B-B7C7-461F-8F9A-C4185A07C863}"/>
    <dgm:cxn modelId="{5EBFAEDC-40DA-4897-82F5-3019CE54051E}" type="presParOf" srcId="{B8D95534-FA24-4EC5-9E51-C1020CC3E03B}" destId="{61F2904F-A68C-4CC9-83A5-6FB3DD50AAF7}" srcOrd="0" destOrd="0" presId="urn:microsoft.com/office/officeart/2005/8/layout/default#1"/>
    <dgm:cxn modelId="{54FA97E6-3E59-4569-A776-E7E6ECADFAA9}" type="presParOf" srcId="{B8D95534-FA24-4EC5-9E51-C1020CC3E03B}" destId="{2F047CC3-3133-49D8-B3B0-69062FFDD09F}" srcOrd="1" destOrd="0" presId="urn:microsoft.com/office/officeart/2005/8/layout/default#1"/>
    <dgm:cxn modelId="{2378250A-21D0-4CD3-B169-A23169E70672}" type="presParOf" srcId="{B8D95534-FA24-4EC5-9E51-C1020CC3E03B}" destId="{7179FE72-0B6D-46B3-88C6-01EAFC57F2D2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F2904F-A68C-4CC9-83A5-6FB3DD50AAF7}">
      <dsp:nvSpPr>
        <dsp:cNvPr id="0" name=""/>
        <dsp:cNvSpPr/>
      </dsp:nvSpPr>
      <dsp:spPr>
        <a:xfrm>
          <a:off x="473997" y="0"/>
          <a:ext cx="3825709" cy="1785503"/>
        </a:xfrm>
        <a:prstGeom prst="rect">
          <a:avLst/>
        </a:prstGeom>
        <a:gradFill rotWithShape="0">
          <a:gsLst>
            <a:gs pos="0">
              <a:srgbClr val="C00000"/>
            </a:gs>
            <a:gs pos="50000">
              <a:srgbClr val="996633"/>
            </a:gs>
            <a:gs pos="100000">
              <a:srgbClr val="C00000"/>
            </a:gs>
          </a:gsLst>
          <a:lin ang="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rgbClr val="FF66FF"/>
              </a:solidFill>
            </a:rPr>
            <a:t>Суточная</a:t>
          </a:r>
          <a:endParaRPr lang="ru-RU" sz="6000" b="1" kern="1200" dirty="0">
            <a:solidFill>
              <a:srgbClr val="FF66FF"/>
            </a:solidFill>
          </a:endParaRPr>
        </a:p>
      </dsp:txBody>
      <dsp:txXfrm>
        <a:off x="473997" y="0"/>
        <a:ext cx="3825709" cy="1785503"/>
      </dsp:txXfrm>
    </dsp:sp>
    <dsp:sp modelId="{7179FE72-0B6D-46B3-88C6-01EAFC57F2D2}">
      <dsp:nvSpPr>
        <dsp:cNvPr id="0" name=""/>
        <dsp:cNvSpPr/>
      </dsp:nvSpPr>
      <dsp:spPr>
        <a:xfrm>
          <a:off x="4688833" y="0"/>
          <a:ext cx="4169478" cy="1785503"/>
        </a:xfrm>
        <a:prstGeom prst="rect">
          <a:avLst/>
        </a:prstGeom>
        <a:gradFill rotWithShape="0">
          <a:gsLst>
            <a:gs pos="0">
              <a:srgbClr val="C00000"/>
            </a:gs>
            <a:gs pos="50000">
              <a:srgbClr val="996633"/>
            </a:gs>
            <a:gs pos="100000">
              <a:srgbClr val="C00000"/>
            </a:gs>
          </a:gsLst>
          <a:lin ang="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Годовая</a:t>
          </a:r>
          <a:endParaRPr lang="ru-RU" sz="6000" b="1" kern="1200" dirty="0">
            <a:solidFill>
              <a:srgbClr val="FF66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88833" y="0"/>
        <a:ext cx="4169478" cy="1785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7F3E8E-5FF8-455C-BAE2-FEFD786050F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444D-EAE5-48B6-AC1A-5A130D59AC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146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90B91-1EB4-47B1-A568-76F5F77D3E60}" type="slidenum">
              <a:rPr lang="ru-RU"/>
              <a:pPr/>
              <a:t>30</a:t>
            </a:fld>
            <a:endParaRPr lang="ru-RU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?  200 м  756 мм   720 мм</a:t>
            </a:r>
          </a:p>
        </p:txBody>
      </p:sp>
    </p:spTree>
    <p:extLst>
      <p:ext uri="{BB962C8B-B14F-4D97-AF65-F5344CB8AC3E}">
        <p14:creationId xmlns:p14="http://schemas.microsoft.com/office/powerpoint/2010/main" xmlns="" val="2801163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D2C20-5CEF-43DC-B535-0AC2DBBE3BDA}" type="slidenum">
              <a:rPr lang="ru-RU"/>
              <a:pPr/>
              <a:t>33</a:t>
            </a:fld>
            <a:endParaRPr lang="ru-R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жаркий пояс       умеренный пояс           холодный пояс    Н</a:t>
            </a:r>
          </a:p>
        </p:txBody>
      </p:sp>
    </p:spTree>
    <p:extLst>
      <p:ext uri="{BB962C8B-B14F-4D97-AF65-F5344CB8AC3E}">
        <p14:creationId xmlns:p14="http://schemas.microsoft.com/office/powerpoint/2010/main" xmlns="" val="4241931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1561C4-BEC6-4133-84A9-D6FBD2C81643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E27CD1-A314-4A95-AF3C-D214648538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directri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hyperlink" Target="http://www.photosight.ru/photo.php?photoid=1089634##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Мировой океан и его части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26064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СТРОЕНИЕ АФМОСФЕРЫ</a:t>
            </a:r>
            <a:endParaRPr lang="ru-RU" sz="2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luckclub.ru/images/luckclub/2018/09/img1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6830"/>
            <a:ext cx="8640960" cy="60911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23509729"/>
      </p:ext>
    </p:extLst>
  </p:cSld>
  <p:clrMapOvr>
    <a:masterClrMapping/>
  </p:clrMapOvr>
  <p:transition spd="med">
    <p:newsflash/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таблицей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1"/>
          <a:ext cx="8229600" cy="4408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71702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Слои атмосферы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атмосфере (км)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Отличия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7025">
                <a:tc>
                  <a:txBody>
                    <a:bodyPr/>
                    <a:lstStyle/>
                    <a:p>
                      <a:r>
                        <a:rPr lang="ru-RU" dirty="0" smtClean="0"/>
                        <a:t>ЭКЗОСФЕРА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7025">
                <a:tc>
                  <a:txBody>
                    <a:bodyPr/>
                    <a:lstStyle/>
                    <a:p>
                      <a:r>
                        <a:rPr lang="ru-RU" dirty="0" smtClean="0"/>
                        <a:t>ТЕРМОСФЕРА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7025">
                <a:tc>
                  <a:txBody>
                    <a:bodyPr/>
                    <a:lstStyle/>
                    <a:p>
                      <a:r>
                        <a:rPr lang="ru-RU" dirty="0" smtClean="0"/>
                        <a:t>МЕЗОСФЕРА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7025"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СТРАТОСФЕРА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7025">
                <a:tc>
                  <a:txBody>
                    <a:bodyPr/>
                    <a:lstStyle/>
                    <a:p>
                      <a:r>
                        <a:rPr lang="ru-RU" dirty="0" smtClean="0"/>
                        <a:t>ТРОПОСФЕРА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50" y="225336"/>
            <a:ext cx="8715375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2800" b="1" dirty="0"/>
          </a:p>
          <a:p>
            <a:pPr lvl="1" algn="ctr" eaLnBrk="0" hangingPunct="0">
              <a:defRPr/>
            </a:pP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Тропосфера</a:t>
            </a:r>
          </a:p>
          <a:p>
            <a:pPr indent="720000" algn="just" eaLnBrk="0" hangingPunct="0">
              <a:defRPr/>
            </a:pPr>
            <a:r>
              <a:rPr lang="ru-RU" sz="2800" dirty="0">
                <a:latin typeface="+mj-lt"/>
              </a:rPr>
              <a:t>Её верхняя граница находится на высоте 8—10 км в полярных, </a:t>
            </a:r>
            <a:r>
              <a:rPr lang="ru-RU" sz="2800" dirty="0" smtClean="0">
                <a:latin typeface="+mj-lt"/>
              </a:rPr>
              <a:t>20</a:t>
            </a:r>
            <a:r>
              <a:rPr lang="ru-RU" sz="2800" dirty="0">
                <a:latin typeface="+mj-lt"/>
              </a:rPr>
              <a:t> км в </a:t>
            </a:r>
            <a:r>
              <a:rPr lang="ru-RU" sz="2800" dirty="0" smtClean="0">
                <a:latin typeface="+mj-lt"/>
              </a:rPr>
              <a:t>экваториальных </a:t>
            </a:r>
            <a:r>
              <a:rPr lang="ru-RU" sz="2800" dirty="0">
                <a:latin typeface="+mj-lt"/>
              </a:rPr>
              <a:t>широтах. Зимой </a:t>
            </a:r>
            <a:r>
              <a:rPr lang="ru-RU" sz="2800" dirty="0" smtClean="0">
                <a:latin typeface="+mj-lt"/>
              </a:rPr>
              <a:t>граница ниже</a:t>
            </a:r>
            <a:r>
              <a:rPr lang="ru-RU" sz="2800" dirty="0">
                <a:latin typeface="+mj-lt"/>
              </a:rPr>
              <a:t>, чем летом.</a:t>
            </a:r>
          </a:p>
          <a:p>
            <a:pPr indent="720000" algn="just" eaLnBrk="0" hangingPunct="0">
              <a:defRPr/>
            </a:pPr>
            <a:r>
              <a:rPr lang="ru-RU" sz="2800" dirty="0">
                <a:latin typeface="+mj-lt"/>
              </a:rPr>
              <a:t> </a:t>
            </a:r>
            <a:r>
              <a:rPr lang="ru-RU" sz="2800" dirty="0" smtClean="0">
                <a:latin typeface="+mj-lt"/>
              </a:rPr>
              <a:t>Содержит </a:t>
            </a:r>
            <a:r>
              <a:rPr lang="ru-RU" sz="2800" dirty="0">
                <a:latin typeface="+mj-lt"/>
              </a:rPr>
              <a:t>более 80 % всей массы атмосферного воздуха и около 90 % всего имеющегося в атмосфере водяного пара.</a:t>
            </a:r>
          </a:p>
        </p:txBody>
      </p:sp>
      <p:pic>
        <p:nvPicPr>
          <p:cNvPr id="10243" name="Picture 3" descr="http://im8-tub.yandex.net/i?id=69831352&amp;tov=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140200"/>
            <a:ext cx="1576387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http://im5-tub.yandex.net/i?id=72366&amp;tov=5"/>
          <p:cNvPicPr>
            <a:picLocks noChangeAspect="1" noChangeArrowheads="1"/>
          </p:cNvPicPr>
          <p:nvPr/>
        </p:nvPicPr>
        <p:blipFill>
          <a:blip r:embed="rId3" cstate="print"/>
          <a:srcRect r="17778" b="990"/>
          <a:stretch>
            <a:fillRect/>
          </a:stretch>
        </p:blipFill>
        <p:spPr bwMode="auto">
          <a:xfrm>
            <a:off x="5757863" y="4000500"/>
            <a:ext cx="31718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http://im0-tub.yandex.net/i?id=75150194&amp;tov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3" y="4214818"/>
            <a:ext cx="3508375" cy="242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313" y="676989"/>
            <a:ext cx="8786812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dirty="0"/>
          </a:p>
          <a:p>
            <a:pPr lvl="1" algn="ctr" eaLnBrk="0" hangingPunct="0">
              <a:defRPr/>
            </a:pPr>
            <a:r>
              <a:rPr lang="ru-RU" sz="3200" b="1" i="1" dirty="0">
                <a:solidFill>
                  <a:srgbClr val="FF0000"/>
                </a:solidFill>
                <a:latin typeface="Cambria" pitchFamily="18" charset="0"/>
              </a:rPr>
              <a:t>Стратосфера</a:t>
            </a:r>
            <a:endParaRPr lang="ru-RU" sz="3200" dirty="0">
              <a:solidFill>
                <a:srgbClr val="FF0000"/>
              </a:solidFill>
              <a:latin typeface="Cambria" pitchFamily="18" charset="0"/>
            </a:endParaRPr>
          </a:p>
          <a:p>
            <a:pPr indent="720000" algn="just" eaLnBrk="0" hangingPunct="0">
              <a:defRPr/>
            </a:pPr>
            <a:r>
              <a:rPr lang="ru-RU" sz="2400" dirty="0">
                <a:latin typeface="Cambria" pitchFamily="18" charset="0"/>
              </a:rPr>
              <a:t>Слой атмосферы, располагающийся на высоте от 11 до 50 км. Характерно незначительное изменение температуры на высоте 11—25 км (нижний слой стратосферы) и повышение её на высоте 25—40 км от −56,5 до 0,8 °С.</a:t>
            </a:r>
          </a:p>
          <a:p>
            <a:pPr indent="720000" algn="just" eaLnBrk="0" hangingPunct="0">
              <a:defRPr/>
            </a:pP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smtClean="0">
                <a:latin typeface="Cambria" pitchFamily="18" charset="0"/>
              </a:rPr>
              <a:t>Содержит озоновый слой.</a:t>
            </a:r>
            <a:endParaRPr lang="ru-RU" sz="2400" dirty="0">
              <a:latin typeface="Cambria" pitchFamily="18" charset="0"/>
            </a:endParaRPr>
          </a:p>
        </p:txBody>
      </p:sp>
      <p:pic>
        <p:nvPicPr>
          <p:cNvPr id="11267" name="Picture 3" descr="http://im7-tub.yandex.net/i?id=98879167&amp;tov=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143375"/>
            <a:ext cx="40068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 descr="http://im0-tub.yandex.net/i?id=922290&amp;tov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4071938"/>
            <a:ext cx="3429000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50" y="500063"/>
            <a:ext cx="8572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85750" y="214290"/>
            <a:ext cx="842962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i="1" dirty="0" err="1">
                <a:solidFill>
                  <a:srgbClr val="FF0000"/>
                </a:solidFill>
                <a:latin typeface="Cambria" pitchFamily="18" charset="0"/>
              </a:rPr>
              <a:t>Мезосфе́ра</a:t>
            </a:r>
            <a:endParaRPr lang="ru-RU" sz="3200" b="1" i="1" dirty="0">
              <a:solidFill>
                <a:srgbClr val="FF0000"/>
              </a:solidFill>
              <a:latin typeface="Cambria" pitchFamily="18" charset="0"/>
            </a:endParaRPr>
          </a:p>
          <a:p>
            <a:pPr algn="just">
              <a:defRPr/>
            </a:pPr>
            <a:r>
              <a:rPr lang="ru-RU" sz="2400" dirty="0">
                <a:latin typeface="Cambria" pitchFamily="18" charset="0"/>
              </a:rPr>
              <a:t>(«средний» и  «шар», «сфера») — слой атмосферы на высоте от 40 до </a:t>
            </a:r>
            <a:r>
              <a:rPr lang="ru-RU" sz="2400" dirty="0" smtClean="0">
                <a:latin typeface="Cambria" pitchFamily="18" charset="0"/>
              </a:rPr>
              <a:t>100</a:t>
            </a:r>
            <a:r>
              <a:rPr lang="ru-RU" sz="2400" dirty="0">
                <a:latin typeface="Cambria" pitchFamily="18" charset="0"/>
              </a:rPr>
              <a:t> км. Характеризуется повышением температуры с высотой. Максимум (порядка +50°C) температуры расположен на высоте около 60 км, после чего температура начинает убывать до −70° или −80°C. </a:t>
            </a:r>
            <a:r>
              <a:rPr lang="ru-RU" sz="2400" dirty="0" smtClean="0">
                <a:latin typeface="Cambria" pitchFamily="18" charset="0"/>
              </a:rPr>
              <a:t>Место образования серебристых облаков.</a:t>
            </a:r>
          </a:p>
        </p:txBody>
      </p:sp>
      <p:pic>
        <p:nvPicPr>
          <p:cNvPr id="5" name="Picture 6" descr="http://im4-tub.yandex.net/i?id=50702607&amp;tov=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645024"/>
            <a:ext cx="8331225" cy="299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33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50" y="194558"/>
            <a:ext cx="8715375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2800" b="1" dirty="0"/>
          </a:p>
          <a:p>
            <a:pPr lvl="1" algn="ctr" eaLnBrk="0" hangingPunct="0">
              <a:defRPr/>
            </a:pPr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Термосфера</a:t>
            </a:r>
            <a:endParaRPr lang="ru-RU" sz="3600" b="1" i="1" dirty="0">
              <a:solidFill>
                <a:srgbClr val="FF0000"/>
              </a:solidFill>
              <a:latin typeface="+mj-lt"/>
            </a:endParaRPr>
          </a:p>
          <a:p>
            <a:r>
              <a:rPr lang="ru-RU" sz="2400" dirty="0" smtClean="0"/>
              <a:t>Начинается на высоте 80—90 км и простирается до 800 км. Температура воздуха в термосфере быстро возрастает и может варьировать от 200 К до 2000 К, в зависимости от степени солнечной активности. Все пилотируемые орбитальные полеты (кроме полётов к Луне) проходят в термосфере, преимущественно на высотах от 200 до 500 км </a:t>
            </a:r>
          </a:p>
          <a:p>
            <a:r>
              <a:rPr lang="ru-RU" sz="2400" dirty="0" smtClean="0"/>
              <a:t>В термосфере наблюдаются полярное сияние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7106" name="AutoShape 2" descr="https://img-fotki.yandex.ru/get/368754/122979327.5/0_1a40cb_b53387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8" name="Picture 4" descr="https://i.pinimg.com/originals/57/77/8e/57778e1c6f37a29c8bdb8e23e4ac1a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52858"/>
            <a:ext cx="3960440" cy="2641583"/>
          </a:xfrm>
          <a:prstGeom prst="rect">
            <a:avLst/>
          </a:prstGeom>
          <a:noFill/>
        </p:spPr>
      </p:pic>
      <p:pic>
        <p:nvPicPr>
          <p:cNvPr id="47110" name="Picture 6" descr="https://rusinfo.info/wp-content/uploads/d/e/c/dec2b26fcd041ba72b9297c6b10e5958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77072"/>
            <a:ext cx="3888432" cy="25955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50" y="302484"/>
            <a:ext cx="87153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2800" b="1" dirty="0"/>
          </a:p>
          <a:p>
            <a:pPr lvl="1" algn="ctr" eaLnBrk="0" hangingPunct="0">
              <a:defRPr/>
            </a:pPr>
            <a:r>
              <a:rPr lang="ru-RU" sz="3600" b="1" i="1" dirty="0" smtClean="0">
                <a:solidFill>
                  <a:srgbClr val="FF0000"/>
                </a:solidFill>
                <a:latin typeface="+mj-lt"/>
              </a:rPr>
              <a:t>Экзосфера</a:t>
            </a:r>
          </a:p>
          <a:p>
            <a:r>
              <a:rPr lang="ru-RU" sz="2300" dirty="0" smtClean="0"/>
              <a:t>Экзосфера – это слой атмосферы, нижняя граница которого 800км, а верхняя – 3000км. Это внешний слой атмосферы Земли. «Экзо» с греческого переводится как «снаружи».</a:t>
            </a:r>
          </a:p>
          <a:p>
            <a:endParaRPr lang="ru-RU" sz="2300" dirty="0"/>
          </a:p>
        </p:txBody>
      </p:sp>
      <p:sp>
        <p:nvSpPr>
          <p:cNvPr id="47106" name="AutoShape 2" descr="https://img-fotki.yandex.ru/get/368754/122979327.5/0_1a40cb_b533871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9" name="Picture 3" descr="https://cdn.fishki.net/upload/post/2017/04/12/2265416/4c553167-eeca-48ac-a844-1fec4f9dbf6b-mw800-mh600-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924436"/>
            <a:ext cx="3312368" cy="2484276"/>
          </a:xfrm>
          <a:prstGeom prst="rect">
            <a:avLst/>
          </a:prstGeom>
          <a:noFill/>
        </p:spPr>
      </p:pic>
      <p:sp>
        <p:nvSpPr>
          <p:cNvPr id="50181" name="AutoShape 5" descr="https://mentalsky.ru/wp-content/uploads/2019/07/2-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3" name="AutoShape 7" descr="https://mentalsky.ru/wp-content/uploads/2019/07/2-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5" name="AutoShape 9" descr="https://hvylya.net/images/2018/05/17/0U72vRg6UMFxpts4Hue36phlANrVvWO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7" name="AutoShape 11" descr="https://travelask.ru/system/images/files/001/099/650/wysiwyg/64b261dda9e27b1efd0a41175d002fc2.jpg?15288923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9" name="AutoShape 13" descr="https://www.orionsarm.com/im_store/exosphe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91" name="Picture 15" descr="http://i.mycdn.me/i?r=AzEPZsRbOZEKgBhR0XGMT1Rkt3oNDD4SMnaQA2G53wvWQq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33056"/>
            <a:ext cx="3292938" cy="24697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5167327"/>
              </p:ext>
            </p:extLst>
          </p:nvPr>
        </p:nvGraphicFramePr>
        <p:xfrm>
          <a:off x="251520" y="404664"/>
          <a:ext cx="8784975" cy="6369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5"/>
                <a:gridCol w="2928325"/>
                <a:gridCol w="2928325"/>
              </a:tblGrid>
              <a:tr h="9508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Слои атмосферы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Высота (км)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Отличия </a:t>
                      </a:r>
                      <a:endParaRPr lang="ru-RU" sz="2400" b="1" dirty="0"/>
                    </a:p>
                  </a:txBody>
                  <a:tcPr/>
                </a:tc>
              </a:tr>
              <a:tr h="857970">
                <a:tc>
                  <a:txBody>
                    <a:bodyPr/>
                    <a:lstStyle/>
                    <a:p>
                      <a:r>
                        <a:rPr lang="ru-RU" dirty="0" smtClean="0"/>
                        <a:t>Экзосфера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1000 - 3000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Изучена плохо</a:t>
                      </a:r>
                      <a:endParaRPr lang="ru-RU" dirty="0"/>
                    </a:p>
                  </a:txBody>
                  <a:tcPr/>
                </a:tc>
              </a:tr>
              <a:tr h="969183">
                <a:tc>
                  <a:txBody>
                    <a:bodyPr/>
                    <a:lstStyle/>
                    <a:p>
                      <a:r>
                        <a:rPr lang="ru-RU" dirty="0" smtClean="0"/>
                        <a:t>Термосфера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800 - 1000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Температура быстро поднимается, Полярное сияние</a:t>
                      </a:r>
                      <a:endParaRPr lang="ru-RU" dirty="0"/>
                    </a:p>
                  </a:txBody>
                  <a:tcPr/>
                </a:tc>
              </a:tr>
              <a:tr h="857970">
                <a:tc>
                  <a:txBody>
                    <a:bodyPr/>
                    <a:lstStyle/>
                    <a:p>
                      <a:r>
                        <a:rPr lang="ru-RU" dirty="0" smtClean="0"/>
                        <a:t>Мезосфера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Образование серебристых облаков</a:t>
                      </a:r>
                      <a:endParaRPr lang="ru-RU" dirty="0"/>
                    </a:p>
                  </a:txBody>
                  <a:tcPr/>
                </a:tc>
              </a:tr>
              <a:tr h="1188549"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Стратосфера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50-55 , на высоте 30 км – озоновый слой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Содержит озоновый слой</a:t>
                      </a:r>
                      <a:endParaRPr lang="ru-RU" dirty="0"/>
                    </a:p>
                  </a:txBody>
                  <a:tcPr/>
                </a:tc>
              </a:tr>
              <a:tr h="1545112">
                <a:tc>
                  <a:txBody>
                    <a:bodyPr/>
                    <a:lstStyle/>
                    <a:p>
                      <a:r>
                        <a:rPr lang="ru-RU" dirty="0" smtClean="0"/>
                        <a:t>Тропосфера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8-10 над полюсами</a:t>
                      </a:r>
                    </a:p>
                    <a:p>
                      <a:r>
                        <a:rPr lang="ru-RU" dirty="0" smtClean="0"/>
                        <a:t>До 20 над экватором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«Фабрика погоды», содержит 80 % кислорода и 90% водяного пара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атмосферы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Зашита от охлаждения</a:t>
            </a:r>
          </a:p>
          <a:p>
            <a:r>
              <a:rPr lang="ru-RU" dirty="0" smtClean="0"/>
              <a:t>Защита от перегревания</a:t>
            </a:r>
          </a:p>
          <a:p>
            <a:r>
              <a:rPr lang="ru-RU" dirty="0" smtClean="0"/>
              <a:t>Защита от космических тел</a:t>
            </a:r>
          </a:p>
          <a:p>
            <a:r>
              <a:rPr lang="ru-RU" dirty="0" smtClean="0"/>
              <a:t>Защита от вредных солнечных лучей</a:t>
            </a:r>
          </a:p>
          <a:p>
            <a:r>
              <a:rPr lang="ru-RU" dirty="0" smtClean="0"/>
              <a:t>Обеспечивает жизнь на Земле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57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урока: знакомство с атмосферой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Понять что такое атмосфера и какими свойствами она обладает.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2.Узнать состав атмосферного воздуха.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3.Познакомиться со строением атмосферы.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4.Определить значение атмосферы для поверхности Земли.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619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Мировой океан и его части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solidFill>
                  <a:srgbClr val="FF0000"/>
                </a:solidFill>
              </a:rPr>
              <a:t>море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пролив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залив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dirty="0" smtClean="0">
                <a:solidFill>
                  <a:srgbClr val="FF0000"/>
                </a:solidFill>
              </a:rPr>
              <a:t>Бенгальский</a:t>
            </a:r>
            <a:endParaRPr lang="ru-RU" dirty="0" smtClean="0"/>
          </a:p>
          <a:p>
            <a:r>
              <a:rPr lang="ru-RU" dirty="0" smtClean="0"/>
              <a:t>3. </a:t>
            </a:r>
            <a:r>
              <a:rPr lang="ru-RU" dirty="0" smtClean="0">
                <a:solidFill>
                  <a:srgbClr val="FF0000"/>
                </a:solidFill>
              </a:rPr>
              <a:t>Тихий</a:t>
            </a:r>
            <a:endParaRPr lang="ru-RU" dirty="0" smtClean="0"/>
          </a:p>
          <a:p>
            <a:r>
              <a:rPr lang="ru-RU" dirty="0" smtClean="0"/>
              <a:t>4. </a:t>
            </a:r>
            <a:r>
              <a:rPr lang="ru-RU" dirty="0" smtClean="0">
                <a:solidFill>
                  <a:srgbClr val="FF0000"/>
                </a:solidFill>
              </a:rPr>
              <a:t>Тихом</a:t>
            </a:r>
            <a:endParaRPr lang="ru-RU" dirty="0" smtClean="0"/>
          </a:p>
          <a:p>
            <a:r>
              <a:rPr lang="ru-RU" dirty="0" smtClean="0"/>
              <a:t>5. </a:t>
            </a:r>
            <a:r>
              <a:rPr lang="ru-RU" dirty="0" smtClean="0">
                <a:solidFill>
                  <a:srgbClr val="FF0000"/>
                </a:solidFill>
              </a:rPr>
              <a:t>полуострова</a:t>
            </a:r>
            <a:endParaRPr lang="ru-RU" dirty="0" smtClean="0"/>
          </a:p>
          <a:p>
            <a:r>
              <a:rPr lang="ru-RU" dirty="0" smtClean="0"/>
              <a:t>6. </a:t>
            </a:r>
            <a:r>
              <a:rPr lang="ru-RU" dirty="0" smtClean="0">
                <a:solidFill>
                  <a:srgbClr val="FF0000"/>
                </a:solidFill>
              </a:rPr>
              <a:t>острова</a:t>
            </a:r>
          </a:p>
          <a:p>
            <a:r>
              <a:rPr lang="ru-RU" dirty="0" smtClean="0"/>
              <a:t>7. </a:t>
            </a:r>
            <a:r>
              <a:rPr lang="ru-RU" dirty="0" smtClean="0">
                <a:solidFill>
                  <a:srgbClr val="FF0000"/>
                </a:solidFill>
              </a:rPr>
              <a:t>Северный Ледовитый </a:t>
            </a:r>
          </a:p>
          <a:p>
            <a:r>
              <a:rPr lang="ru-RU" dirty="0" smtClean="0"/>
              <a:t>8. </a:t>
            </a:r>
            <a:r>
              <a:rPr lang="ru-RU" dirty="0" smtClean="0">
                <a:solidFill>
                  <a:srgbClr val="FF0000"/>
                </a:solidFill>
              </a:rPr>
              <a:t>внутренние и окраинные</a:t>
            </a:r>
            <a:endParaRPr lang="ru-RU" dirty="0" smtClean="0"/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s://get.pxhere.com/photo/horizon-cloud-sky-white-sunlight-atmosphere-daytime-cumulus-blue-blue-sky-clouds-grassland-mood-clouds-form-cumulus-clouds-meteorological-phenomenon-788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860540" cy="3240360"/>
          </a:xfrm>
          <a:prstGeom prst="rect">
            <a:avLst/>
          </a:prstGeom>
          <a:noFill/>
        </p:spPr>
      </p:pic>
      <p:sp>
        <p:nvSpPr>
          <p:cNvPr id="51204" name="AutoShape 4" descr="https://img5.goodfon.ru/original/1920x1200/f/58/derevia-nebo-tuchi-prirod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6" name="Picture 6" descr="https://regnum.ru/uploads/pictures/news/2016/07/21/regnum_picture_1469101959453165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261056"/>
            <a:ext cx="4684067" cy="3120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26 , читать, отвечать на вопросы;</a:t>
            </a:r>
          </a:p>
          <a:p>
            <a:r>
              <a:rPr lang="ru-RU" dirty="0" smtClean="0"/>
              <a:t>Рабочая тетрадь ТПО  № 51, </a:t>
            </a:r>
          </a:p>
          <a:p>
            <a:r>
              <a:rPr lang="ru-RU" dirty="0" smtClean="0"/>
              <a:t>Сообщение по выбору: «Атмосфера и ее значение для Земли»</a:t>
            </a:r>
          </a:p>
          <a:p>
            <a:endParaRPr lang="ru-RU" dirty="0"/>
          </a:p>
        </p:txBody>
      </p:sp>
      <p:pic>
        <p:nvPicPr>
          <p:cNvPr id="52226" name="Picture 2" descr="https://i.gifer.com/Mds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501008"/>
            <a:ext cx="295232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572375" cy="1966913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/>
              <a:t>Изменение температуры с высотой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42000"/>
          </a:blip>
          <a:srcRect t="1433" r="1601"/>
          <a:stretch>
            <a:fillRect/>
          </a:stretch>
        </p:blipFill>
        <p:spPr bwMode="auto">
          <a:xfrm>
            <a:off x="285750" y="2071688"/>
            <a:ext cx="3657600" cy="4429125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4813" y="2214563"/>
            <a:ext cx="4714875" cy="4585871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№1: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солнечные лучи нагревают не атмосферу, а поверхность Земли.</a:t>
            </a:r>
          </a:p>
          <a:p>
            <a:pPr>
              <a:defRPr/>
            </a:pP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№2: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 подъеме над поверхностью Земли температура воздуха в тропосфере понижается на 6 °С на каждом километре подъема.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501062" cy="16430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5400" dirty="0" smtClean="0"/>
              <a:t>Зависимость температуры от географической широты</a:t>
            </a:r>
          </a:p>
        </p:txBody>
      </p:sp>
      <p:pic>
        <p:nvPicPr>
          <p:cNvPr id="3" name="Picture 10" descr="Температура воздуха"/>
          <p:cNvPicPr>
            <a:picLocks noChangeAspect="1" noChangeArrowheads="1"/>
          </p:cNvPicPr>
          <p:nvPr/>
        </p:nvPicPr>
        <p:blipFill>
          <a:blip r:embed="rId2" cstate="print">
            <a:lum bright="-10000" contrast="42000"/>
          </a:blip>
          <a:srcRect/>
          <a:stretch>
            <a:fillRect/>
          </a:stretch>
        </p:blipFill>
        <p:spPr>
          <a:xfrm>
            <a:off x="714375" y="2143125"/>
            <a:ext cx="7858125" cy="4357688"/>
          </a:xfrm>
          <a:prstGeom prst="rect">
            <a:avLst/>
          </a:prstGeom>
          <a:ln w="15875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500563" y="1928813"/>
            <a:ext cx="4500562" cy="181610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996633"/>
              </a:gs>
              <a:gs pos="100000">
                <a:srgbClr val="C00000"/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 dirty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№3:</a:t>
            </a:r>
            <a:r>
              <a:rPr lang="ru-RU" sz="2800" b="1" dirty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тепла и света на Земле убывает от экватора к полюсам.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428625"/>
            <a:ext cx="8072437" cy="1714500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/>
              <a:t>Изменение температуры во времени</a:t>
            </a:r>
          </a:p>
        </p:txBody>
      </p:sp>
      <p:pic>
        <p:nvPicPr>
          <p:cNvPr id="6" name="Picture 4" descr="J:\Новая папка\p35_1_1.bmp"/>
          <p:cNvPicPr>
            <a:picLocks noChangeAspect="1" noChangeArrowheads="1"/>
          </p:cNvPicPr>
          <p:nvPr/>
        </p:nvPicPr>
        <p:blipFill>
          <a:blip r:embed="rId2" cstate="print">
            <a:lum bright="-14000" contrast="36000"/>
          </a:blip>
          <a:srcRect l="14170" t="3543" r="8856" b="1181"/>
          <a:stretch>
            <a:fillRect/>
          </a:stretch>
        </p:blipFill>
        <p:spPr bwMode="auto">
          <a:xfrm>
            <a:off x="285750" y="2428875"/>
            <a:ext cx="3705225" cy="3011488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Picture 2" descr="C:\Documents and Settings\Admin\Рабочий стол\Годовые изменения температуры.jpg"/>
          <p:cNvPicPr>
            <a:picLocks noChangeAspect="1" noChangeArrowheads="1"/>
          </p:cNvPicPr>
          <p:nvPr/>
        </p:nvPicPr>
        <p:blipFill>
          <a:blip r:embed="rId3" cstate="print"/>
          <a:srcRect l="11811" r="13780" b="14764"/>
          <a:stretch>
            <a:fillRect/>
          </a:stretch>
        </p:blipFill>
        <p:spPr bwMode="auto">
          <a:xfrm>
            <a:off x="4500563" y="2428875"/>
            <a:ext cx="4214812" cy="3033713"/>
          </a:xfrm>
          <a:prstGeom prst="rect">
            <a:avLst/>
          </a:prstGeom>
          <a:noFill/>
          <a:ln w="158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38" y="5572125"/>
            <a:ext cx="313055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Суточное изменение </a:t>
            </a:r>
          </a:p>
          <a:p>
            <a:pPr algn="ctr"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6375" y="5572125"/>
            <a:ext cx="2887663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Годовое изменение</a:t>
            </a:r>
          </a:p>
          <a:p>
            <a:pPr algn="ctr"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температуры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172450" cy="1143000"/>
          </a:xfrm>
        </p:spPr>
        <p:txBody>
          <a:bodyPr/>
          <a:lstStyle/>
          <a:p>
            <a:pPr algn="ctr">
              <a:defRPr/>
            </a:pPr>
            <a:r>
              <a:rPr lang="ru-RU" sz="6000" dirty="0" smtClean="0"/>
              <a:t>Амплитуда температур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063" y="1357313"/>
            <a:ext cx="8429625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Tx/>
              <a:buChar char="-"/>
              <a:defRPr/>
            </a:pP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разность самой высокой и самой низкой температур в течение определенного промежутка времени</a:t>
            </a: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5688" y="5072050"/>
          <a:ext cx="8858312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1511739" y="4077072"/>
            <a:ext cx="6397392" cy="830997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 dirty="0"/>
              <a:t>А = </a:t>
            </a:r>
            <a:r>
              <a:rPr lang="en-US" sz="4800" b="1" i="1" dirty="0"/>
              <a:t>t</a:t>
            </a:r>
            <a:r>
              <a:rPr lang="ru-RU" sz="4800" b="1" i="1" dirty="0"/>
              <a:t> °С </a:t>
            </a:r>
            <a:r>
              <a:rPr lang="en-US" sz="4800" b="1" i="1" dirty="0"/>
              <a:t>max - t</a:t>
            </a:r>
            <a:r>
              <a:rPr lang="ru-RU" sz="4800" b="1" i="1" dirty="0"/>
              <a:t> °С</a:t>
            </a:r>
            <a:r>
              <a:rPr lang="en-US" sz="4800" b="1" i="1" dirty="0"/>
              <a:t> min</a:t>
            </a:r>
            <a:endParaRPr lang="ru-RU" sz="48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Решение задач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ru-RU"/>
              <a:t>На какую высоту поднялся самолёт, если за его бортом </a:t>
            </a:r>
            <a:r>
              <a:rPr lang="en-US"/>
              <a:t>t</a:t>
            </a:r>
            <a:r>
              <a:rPr lang="ru-RU"/>
              <a:t> - 30</a:t>
            </a:r>
            <a:r>
              <a:rPr lang="en-US"/>
              <a:t>°</a:t>
            </a:r>
            <a:r>
              <a:rPr lang="ru-RU"/>
              <a:t>С, а у поверхности Земли +12</a:t>
            </a:r>
            <a:r>
              <a:rPr lang="en-US"/>
              <a:t>°</a:t>
            </a:r>
            <a:r>
              <a:rPr lang="ru-RU"/>
              <a:t>С?</a:t>
            </a:r>
          </a:p>
          <a:p>
            <a:r>
              <a:rPr lang="ru-RU"/>
              <a:t>На высоте 8 км </a:t>
            </a:r>
            <a:r>
              <a:rPr lang="en-US"/>
              <a:t>t</a:t>
            </a:r>
            <a:r>
              <a:rPr lang="ru-RU"/>
              <a:t>- 18</a:t>
            </a:r>
            <a:r>
              <a:rPr lang="en-US"/>
              <a:t>°</a:t>
            </a:r>
            <a:r>
              <a:rPr lang="ru-RU"/>
              <a:t>С. Какова в это время </a:t>
            </a:r>
            <a:r>
              <a:rPr lang="en-US"/>
              <a:t>t</a:t>
            </a:r>
            <a:r>
              <a:rPr lang="ru-RU"/>
              <a:t> у поверхности?</a:t>
            </a:r>
          </a:p>
          <a:p>
            <a:r>
              <a:rPr lang="ru-RU"/>
              <a:t>Какова высота горы, если у её подножия </a:t>
            </a:r>
            <a:r>
              <a:rPr lang="en-US"/>
              <a:t>t</a:t>
            </a:r>
            <a:r>
              <a:rPr lang="ru-RU"/>
              <a:t>+26</a:t>
            </a:r>
            <a:r>
              <a:rPr lang="en-US"/>
              <a:t>°</a:t>
            </a:r>
            <a:r>
              <a:rPr lang="ru-RU"/>
              <a:t>С, а на вершине -10</a:t>
            </a:r>
            <a:r>
              <a:rPr lang="en-US"/>
              <a:t>°</a:t>
            </a:r>
            <a:r>
              <a:rPr lang="ru-RU"/>
              <a:t>С? </a:t>
            </a:r>
          </a:p>
        </p:txBody>
      </p:sp>
    </p:spTree>
    <p:extLst>
      <p:ext uri="{BB962C8B-B14F-4D97-AF65-F5344CB8AC3E}">
        <p14:creationId xmlns:p14="http://schemas.microsoft.com/office/powerpoint/2010/main" xmlns="" val="33099744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Атмосферное давление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36838"/>
            <a:ext cx="8229600" cy="3494087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/>
              <a:t>Это сила, с которой воздух давит на земную поверхность</a:t>
            </a:r>
          </a:p>
          <a:p>
            <a:pPr algn="ctr">
              <a:buFont typeface="Wingdings" pitchFamily="2" charset="2"/>
              <a:buNone/>
            </a:pPr>
            <a:r>
              <a:rPr lang="ru-RU" sz="4000"/>
              <a:t>Нормальное давление – </a:t>
            </a:r>
          </a:p>
          <a:p>
            <a:pPr algn="ctr">
              <a:buFont typeface="Wingdings" pitchFamily="2" charset="2"/>
              <a:buNone/>
            </a:pPr>
            <a:r>
              <a:rPr lang="ru-RU" sz="4000"/>
              <a:t>760 мм рт. ст.</a:t>
            </a:r>
          </a:p>
        </p:txBody>
      </p:sp>
    </p:spTree>
    <p:extLst>
      <p:ext uri="{BB962C8B-B14F-4D97-AF65-F5344CB8AC3E}">
        <p14:creationId xmlns:p14="http://schemas.microsoft.com/office/powerpoint/2010/main" xmlns="" val="180957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-242888"/>
            <a:ext cx="8675687" cy="1139826"/>
          </a:xfrm>
        </p:spPr>
        <p:txBody>
          <a:bodyPr/>
          <a:lstStyle/>
          <a:p>
            <a:pPr algn="r"/>
            <a:r>
              <a:rPr lang="ru-RU"/>
              <a:t>     Ртутный барометр</a:t>
            </a:r>
          </a:p>
        </p:txBody>
      </p:sp>
      <p:pic>
        <p:nvPicPr>
          <p:cNvPr id="48132" name="Picture 4" descr="p36_2_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998538"/>
            <a:ext cx="9144000" cy="56134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5" name="WordArt 7"/>
          <p:cNvSpPr>
            <a:spLocks noChangeArrowheads="1" noChangeShapeType="1" noTextEdit="1"/>
          </p:cNvSpPr>
          <p:nvPr/>
        </p:nvSpPr>
        <p:spPr bwMode="auto">
          <a:xfrm>
            <a:off x="1187450" y="4581525"/>
            <a:ext cx="647700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А</a:t>
            </a:r>
          </a:p>
        </p:txBody>
      </p:sp>
      <p:sp>
        <p:nvSpPr>
          <p:cNvPr id="48136" name="WordArt 8"/>
          <p:cNvSpPr>
            <a:spLocks noChangeArrowheads="1" noChangeShapeType="1" noTextEdit="1"/>
          </p:cNvSpPr>
          <p:nvPr/>
        </p:nvSpPr>
        <p:spPr bwMode="auto">
          <a:xfrm>
            <a:off x="2700338" y="4005263"/>
            <a:ext cx="433387" cy="7905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В</a:t>
            </a:r>
          </a:p>
        </p:txBody>
      </p:sp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5076825" y="5445125"/>
            <a:ext cx="433388" cy="5969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</a:t>
            </a:r>
          </a:p>
        </p:txBody>
      </p:sp>
      <p:sp>
        <p:nvSpPr>
          <p:cNvPr id="48138" name="WordArt 10"/>
          <p:cNvSpPr>
            <a:spLocks noChangeArrowheads="1" noChangeShapeType="1" noTextEdit="1"/>
          </p:cNvSpPr>
          <p:nvPr/>
        </p:nvSpPr>
        <p:spPr bwMode="auto">
          <a:xfrm>
            <a:off x="7956550" y="3429000"/>
            <a:ext cx="43180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D</a:t>
            </a:r>
            <a:endParaRPr lang="ru-RU" sz="3600" b="1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0" y="0"/>
            <a:ext cx="3924300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760 мм рт. ст.</a:t>
            </a:r>
          </a:p>
          <a:p>
            <a:pPr>
              <a:spcBef>
                <a:spcPct val="50000"/>
              </a:spcBef>
            </a:pPr>
            <a:r>
              <a:rPr lang="ru-RU" b="1"/>
              <a:t>780 мм рт. ст.</a:t>
            </a:r>
          </a:p>
          <a:p>
            <a:pPr>
              <a:spcBef>
                <a:spcPct val="50000"/>
              </a:spcBef>
            </a:pPr>
            <a:r>
              <a:rPr lang="ru-RU" b="1"/>
              <a:t>740 мм рт. ст.</a:t>
            </a:r>
          </a:p>
          <a:p>
            <a:pPr>
              <a:spcBef>
                <a:spcPct val="50000"/>
              </a:spcBef>
            </a:pPr>
            <a:r>
              <a:rPr lang="ru-RU" b="1"/>
              <a:t>710 мм рт. ст.</a:t>
            </a:r>
          </a:p>
        </p:txBody>
      </p:sp>
    </p:spTree>
    <p:extLst>
      <p:ext uri="{BB962C8B-B14F-4D97-AF65-F5344CB8AC3E}">
        <p14:creationId xmlns:p14="http://schemas.microsoft.com/office/powerpoint/2010/main" xmlns="" val="260843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p36_1_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95C2BD"/>
              </a:clrFrom>
              <a:clrTo>
                <a:srgbClr val="95C2BD">
                  <a:alpha val="0"/>
                </a:srgbClr>
              </a:clrTo>
            </a:clrChange>
            <a:lum bright="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04" r="12206"/>
          <a:stretch>
            <a:fillRect/>
          </a:stretch>
        </p:blipFill>
        <p:spPr>
          <a:xfrm>
            <a:off x="2268538" y="0"/>
            <a:ext cx="6875462" cy="6858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0" y="333375"/>
            <a:ext cx="5695950" cy="1571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50000">
                      <a:schemeClr val="tx1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atin typeface="Arial"/>
                <a:cs typeface="Arial"/>
              </a:rPr>
              <a:t>при подъёме на 10 м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50000">
                      <a:schemeClr val="tx1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atin typeface="Arial"/>
                <a:cs typeface="Arial"/>
              </a:rPr>
              <a:t>атмосферное давление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50000">
                      <a:schemeClr val="tx1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atin typeface="Arial"/>
                <a:cs typeface="Arial"/>
              </a:rPr>
              <a:t>понижается на 1 мм рт. ст.</a:t>
            </a:r>
          </a:p>
        </p:txBody>
      </p:sp>
    </p:spTree>
    <p:extLst>
      <p:ext uri="{BB962C8B-B14F-4D97-AF65-F5344CB8AC3E}">
        <p14:creationId xmlns:p14="http://schemas.microsoft.com/office/powerpoint/2010/main" xmlns="" val="40527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844824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МЕАФАТОРС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cdn.pixabay.com/photo/2014/10/14/15/53/cloud-488321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avatars.mds.yandex.net/get-zen_doc/1567788/pub_5de9efc12fda862eec25e022_5de9f0abc7e50cf95e81443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95325"/>
            <a:ext cx="9773816" cy="7553325"/>
          </a:xfrm>
          <a:prstGeom prst="rect">
            <a:avLst/>
          </a:prstGeom>
          <a:noFill/>
        </p:spPr>
      </p:pic>
      <p:pic>
        <p:nvPicPr>
          <p:cNvPr id="8" name="Picture 2" descr="https://img2.freepng.ru/20180325/upe/kisspng-coreldraw-logo-air-balloon-5ab77a87c5ca46.5499363815219738958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-171400"/>
            <a:ext cx="576064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23728" y="16288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МЕАФАТОРС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3348038" y="49418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107950" y="115888"/>
            <a:ext cx="8856663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ru-RU" altLang="ko-KR" sz="2400"/>
              <a:t>Летчик поднялся на высоту 2 км. Каково атмосферное давление воздуха на этой высоте, еслиу поверхности земли оно равнялось 750 мм рт.ст.? </a:t>
            </a:r>
          </a:p>
          <a:p>
            <a:pPr marL="990600" lvl="1" indent="-533400">
              <a:lnSpc>
                <a:spcPct val="90000"/>
              </a:lnSpc>
              <a:spcBef>
                <a:spcPct val="20000"/>
              </a:spcBef>
            </a:pPr>
            <a:r>
              <a:rPr lang="ru-RU" altLang="ko-KR" sz="2000" i="1"/>
              <a:t>		</a:t>
            </a:r>
          </a:p>
          <a:p>
            <a:pPr marL="1371600" lvl="2" indent="-457200" algn="ctr">
              <a:lnSpc>
                <a:spcPct val="90000"/>
              </a:lnSpc>
              <a:spcBef>
                <a:spcPct val="20000"/>
              </a:spcBef>
            </a:pPr>
            <a:r>
              <a:rPr lang="ru-RU" altLang="ko-KR" sz="2400" b="1" i="1">
                <a:solidFill>
                  <a:srgbClr val="660066"/>
                </a:solidFill>
                <a:latin typeface="Arial Narrow" pitchFamily="34" charset="0"/>
              </a:rPr>
              <a:t>( 2000:10=200 – величина изменения атм.давл.</a:t>
            </a:r>
          </a:p>
          <a:p>
            <a:pPr marL="990600" lvl="1" indent="-533400">
              <a:lnSpc>
                <a:spcPct val="90000"/>
              </a:lnSpc>
              <a:spcBef>
                <a:spcPct val="20000"/>
              </a:spcBef>
            </a:pPr>
            <a:r>
              <a:rPr lang="ru-RU" altLang="ko-KR" sz="2400" b="1" i="1">
                <a:solidFill>
                  <a:srgbClr val="660066"/>
                </a:solidFill>
                <a:latin typeface="Arial Narrow" pitchFamily="34" charset="0"/>
              </a:rPr>
              <a:t>		   750-200=550 мм рт.ст)</a:t>
            </a:r>
          </a:p>
          <a:p>
            <a:pPr marL="990600" lvl="1" indent="-533400">
              <a:lnSpc>
                <a:spcPct val="90000"/>
              </a:lnSpc>
              <a:spcBef>
                <a:spcPct val="20000"/>
              </a:spcBef>
            </a:pPr>
            <a:endParaRPr lang="ru-RU" altLang="ko-KR" sz="2400" b="1" i="1">
              <a:solidFill>
                <a:srgbClr val="660066"/>
              </a:solidFill>
              <a:latin typeface="Arial Narrow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 startAt="2"/>
            </a:pPr>
            <a:r>
              <a:rPr lang="ru-RU" altLang="ko-KR" sz="2400"/>
              <a:t>Высчитайте атмосферное давление в  г. Екатеринбурге, если известно, что абсолютная высота города 260м, а атмосферное давление на высоте 0м составляет 760мм рт.ст.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altLang="ko-KR" sz="2400"/>
              <a:t>    </a:t>
            </a:r>
            <a:r>
              <a:rPr lang="ru-RU" altLang="ko-KR" sz="2400" b="1" i="1">
                <a:solidFill>
                  <a:srgbClr val="660066"/>
                </a:solidFill>
                <a:latin typeface="Arial Narrow" pitchFamily="34" charset="0"/>
              </a:rPr>
              <a:t>(  260:10=26;        760-26=734 мм рт.ст)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endParaRPr lang="ru-RU" altLang="ko-KR" sz="2400" b="1" i="1">
              <a:solidFill>
                <a:srgbClr val="660066"/>
              </a:solidFill>
              <a:latin typeface="Arial Narrow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</a:pPr>
            <a:r>
              <a:rPr lang="ru-RU" altLang="ko-KR" sz="2400"/>
              <a:t>3. Шахтер спустился в шахту на глубину 300 м . На поверхности атмосферное давлении составило 742 мм рт.ст. Определите атмосферное давление в шахте.</a:t>
            </a: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endParaRPr lang="ru-RU" altLang="ko-KR" sz="2400" b="1" i="1">
              <a:solidFill>
                <a:srgbClr val="660066"/>
              </a:solidFill>
              <a:latin typeface="Arial Narrow" pitchFamily="34" charset="0"/>
            </a:endParaRPr>
          </a:p>
          <a:p>
            <a:pPr marL="609600" indent="-609600" algn="ctr">
              <a:lnSpc>
                <a:spcPct val="90000"/>
              </a:lnSpc>
              <a:spcBef>
                <a:spcPct val="20000"/>
              </a:spcBef>
            </a:pPr>
            <a:r>
              <a:rPr lang="ru-RU" altLang="ko-KR" sz="2400" b="1" i="1">
                <a:solidFill>
                  <a:srgbClr val="660066"/>
                </a:solidFill>
                <a:latin typeface="Arial Narrow" pitchFamily="34" charset="0"/>
              </a:rPr>
              <a:t>(260:10=26;        472+26=768 мм.рт.ст)</a:t>
            </a:r>
            <a:endParaRPr lang="ru-RU" sz="2400" b="1" i="1">
              <a:solidFill>
                <a:srgbClr val="660066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324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2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Решение задач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686800" cy="55165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Высота населённого пункта 2000 м над уровнем моря. Высчитайте атмосферное давление на этой высоте.</a:t>
            </a:r>
          </a:p>
          <a:p>
            <a:pPr>
              <a:lnSpc>
                <a:spcPct val="80000"/>
              </a:lnSpc>
            </a:pPr>
            <a:r>
              <a:rPr lang="ru-RU" sz="2400"/>
              <a:t>Лётчик поднялся на высоту 2 км. Каково атмосферное давление воздуха на этой высоте, если у поверхности Земли оно равнялось 750 мм рт. ст.? </a:t>
            </a:r>
          </a:p>
          <a:p>
            <a:pPr lvl="1">
              <a:lnSpc>
                <a:spcPct val="80000"/>
              </a:lnSpc>
            </a:pPr>
            <a:r>
              <a:rPr lang="ru-RU" sz="2400"/>
              <a:t>По карте определите на какой высоте над уровнем моря находится наш населённый пункт? Высчитайте, какое атмосферное давление можно считать нормальным для нашей местности.</a:t>
            </a:r>
          </a:p>
          <a:p>
            <a:pPr lvl="1">
              <a:lnSpc>
                <a:spcPct val="80000"/>
              </a:lnSpc>
            </a:pPr>
            <a:r>
              <a:rPr lang="ru-RU" sz="2400"/>
              <a:t>Определите, чему равна приблизительно относительная высота горной вершины, если у подошвы горы барометр показывает 740 мм, а на вершине 440 мм. </a:t>
            </a:r>
          </a:p>
        </p:txBody>
      </p:sp>
    </p:spTree>
    <p:extLst>
      <p:ext uri="{BB962C8B-B14F-4D97-AF65-F5344CB8AC3E}">
        <p14:creationId xmlns:p14="http://schemas.microsoft.com/office/powerpoint/2010/main" xmlns="" val="9776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Directrix.ru - рейтинг, каталог сайтов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5131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mainpic" descr="фото | E.V. | Ветер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1001">
            <a:hlinkClick r:id="rId2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838" y="-703263"/>
            <a:ext cx="3048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4479925" y="2849563"/>
            <a:ext cx="1841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900">
                <a:latin typeface="Verdana" pitchFamily="34" charset="0"/>
                <a:cs typeface="Times New Roman" pitchFamily="18" charset="0"/>
              </a:rPr>
              <a:t/>
            </a:r>
            <a:br>
              <a:rPr lang="ru-RU" sz="900">
                <a:latin typeface="Verdana" pitchFamily="34" charset="0"/>
                <a:cs typeface="Times New Roman" pitchFamily="18" charset="0"/>
              </a:rPr>
            </a:br>
            <a:endParaRPr lang="ru-RU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2849563"/>
            <a:ext cx="7858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2849563"/>
            <a:ext cx="7858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89" name="Group 25"/>
          <p:cNvGraphicFramePr>
            <a:graphicFrameLocks noGrp="1"/>
          </p:cNvGraphicFramePr>
          <p:nvPr/>
        </p:nvGraphicFramePr>
        <p:xfrm>
          <a:off x="4178300" y="3648075"/>
          <a:ext cx="785813" cy="503238"/>
        </p:xfrm>
        <a:graphic>
          <a:graphicData uri="http://schemas.openxmlformats.org/drawingml/2006/table">
            <a:tbl>
              <a:tblPr/>
              <a:tblGrid>
                <a:gridCol w="785813"/>
              </a:tblGrid>
              <a:tr h="503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  <a:hlinkClick r:id="rId4"/>
                        </a:rPr>
                        <a:t/>
                      </a:r>
                      <a:b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  <a:hlinkClick r:id="rId4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0" y="4151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0" y="416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684213" y="981075"/>
            <a:ext cx="79914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  <a:latin typeface="Times New Roman" pitchFamily="18" charset="0"/>
              </a:rPr>
              <a:t>ВЕТЕР – это перемещение воздуха в горизонтальном направлении.</a:t>
            </a:r>
          </a:p>
        </p:txBody>
      </p:sp>
    </p:spTree>
    <p:extLst>
      <p:ext uri="{BB962C8B-B14F-4D97-AF65-F5344CB8AC3E}">
        <p14:creationId xmlns:p14="http://schemas.microsoft.com/office/powerpoint/2010/main" xmlns="" val="5991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3" name="Picture 31" descr="ramki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0000FF"/>
                </a:solidFill>
              </a:rPr>
              <a:t>Пояса атмосферного давления Земли</a:t>
            </a:r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750" y="1700213"/>
            <a:ext cx="8137525" cy="4081462"/>
          </a:xfrm>
          <a:noFill/>
          <a:ln w="508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2555875" y="1557338"/>
            <a:ext cx="477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3200" b="1"/>
              <a:t>В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6156325" y="1557338"/>
            <a:ext cx="477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300788" y="5229225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2627313" y="5229225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6227763" y="2924175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6227763" y="3933825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2555875" y="3933825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2555875" y="2924175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/>
              <a:t>В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2555875" y="34290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2555875" y="4437063"/>
            <a:ext cx="477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2555875" y="2319338"/>
            <a:ext cx="4778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6227763" y="4508500"/>
            <a:ext cx="47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6227763" y="3429000"/>
            <a:ext cx="3492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6227763" y="2319338"/>
            <a:ext cx="477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</a:rPr>
              <a:t>Н</a:t>
            </a:r>
          </a:p>
        </p:txBody>
      </p:sp>
    </p:spTree>
    <p:extLst>
      <p:ext uri="{BB962C8B-B14F-4D97-AF65-F5344CB8AC3E}">
        <p14:creationId xmlns:p14="http://schemas.microsoft.com/office/powerpoint/2010/main" xmlns="" val="167080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74638"/>
            <a:ext cx="7786687" cy="114300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4221163"/>
            <a:ext cx="8388350" cy="2447925"/>
          </a:xfrm>
        </p:spPr>
        <p:txBody>
          <a:bodyPr/>
          <a:lstStyle/>
          <a:p>
            <a:pPr eaLnBrk="1" hangingPunct="1"/>
            <a:r>
              <a:rPr lang="ru-RU" smtClean="0"/>
              <a:t> </a:t>
            </a:r>
            <a:r>
              <a:rPr lang="ru-RU" sz="2800" b="1" smtClean="0"/>
              <a:t> Пояса атмосферного давления образуются в результате неравномерного распределения солнечного тепла на земной поверхности, а также отклоняющей силы вращения Земли.</a:t>
            </a:r>
            <a:endParaRPr lang="ru-RU" sz="2800" b="1" smtClean="0">
              <a:solidFill>
                <a:schemeClr val="bg1"/>
              </a:solidFill>
            </a:endParaRPr>
          </a:p>
        </p:txBody>
      </p:sp>
      <p:pic>
        <p:nvPicPr>
          <p:cNvPr id="6148" name="Picture 5" descr="Картинка 1 из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2388"/>
            <a:ext cx="4691063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424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Направления постоянных ветров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0-30 широты – с востока на запад</a:t>
            </a:r>
          </a:p>
          <a:p>
            <a:r>
              <a:rPr lang="ru-RU" dirty="0" smtClean="0"/>
              <a:t>30 – 60 широты с запада на восток</a:t>
            </a:r>
          </a:p>
          <a:p>
            <a:r>
              <a:rPr lang="ru-RU" dirty="0" smtClean="0"/>
              <a:t>60 – 90 широты – стоковые ветра</a:t>
            </a:r>
            <a:endParaRPr lang="ru-RU" dirty="0"/>
          </a:p>
        </p:txBody>
      </p:sp>
      <p:pic>
        <p:nvPicPr>
          <p:cNvPr id="4" name="Picture 5" descr="Картинка 1 из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84984"/>
            <a:ext cx="3449516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44208" y="465313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Пассаты с востока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56176" y="37170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Западные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9468" y="116632"/>
            <a:ext cx="9403468" cy="770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589" y="332656"/>
            <a:ext cx="8891411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0278" y="1935163"/>
            <a:ext cx="780344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1844824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МЕАФАТОРС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cdn.pixabay.com/photo/2014/10/14/15/53/cloud-488321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avatars.mds.yandex.net/get-zen_doc/1567788/pub_5de9efc12fda862eec25e022_5de9f0abc7e50cf95e81443e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95325"/>
            <a:ext cx="9773816" cy="7553325"/>
          </a:xfrm>
          <a:prstGeom prst="rect">
            <a:avLst/>
          </a:prstGeom>
          <a:noFill/>
        </p:spPr>
      </p:pic>
      <p:pic>
        <p:nvPicPr>
          <p:cNvPr id="8" name="Picture 2" descr="https://img2.freepng.ru/20180325/upe/kisspng-coreldraw-logo-air-balloon-5ab77a87c5ca46.5499363815219738958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-171400"/>
            <a:ext cx="576064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23728" y="16288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АТМОСФЕРА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4139952" y="2060848"/>
            <a:ext cx="500404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Атмосфера </a:t>
            </a: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Земли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ее значение</a:t>
            </a:r>
            <a:endParaRPr lang="ru-RU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print"/>
          <a:srcRect b="35"/>
          <a:stretch>
            <a:fillRect/>
          </a:stretch>
        </p:blipFill>
        <p:spPr bwMode="auto">
          <a:xfrm>
            <a:off x="323528" y="3140968"/>
            <a:ext cx="3330501" cy="279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33265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живем на дне огромного океана. И имя его АТМОСФЕРА…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19675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Эванжелисто</a:t>
            </a:r>
            <a:r>
              <a:rPr lang="ru-RU" dirty="0" smtClean="0"/>
              <a:t> Торричелли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урока: знакомство с атмосферой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Понять что такое атмосфера и какими свойствами она обладает.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2.Узнать состав атмосферного воздуха.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3.Познакомиться со строением атмосферы.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4.Определить значение атмосферы для поверхности Земли.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6131024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/>
              <a:t>АТМОСФЕРА - это воздушная оболочка Земли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AutoShape 2" descr="https://cdn.pixabay.com/photo/2017/02/21/08/59/clouds-2085110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images.wallpaperscraft.ru/image/oblaka_nebo_vid_sverkhu_116717_6480x4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8496944" cy="4797152"/>
          </a:xfrm>
          <a:prstGeom prst="rect">
            <a:avLst/>
          </a:prstGeom>
          <a:noFill/>
        </p:spPr>
      </p:pic>
      <p:pic>
        <p:nvPicPr>
          <p:cNvPr id="2054" name="Picture 6" descr="https://www.vokrugsveta.ru/img/bx/medialibrary/c35/c359b3f1b8f5f510eedc06836535e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6632"/>
            <a:ext cx="1392586" cy="15513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1109663"/>
          </a:xfrm>
        </p:spPr>
        <p:txBody>
          <a:bodyPr/>
          <a:lstStyle/>
          <a:p>
            <a:pPr algn="ctr">
              <a:defRPr/>
            </a:pPr>
            <a:r>
              <a:rPr lang="ru-RU" sz="6000" dirty="0" smtClean="0"/>
              <a:t>Состав воздуха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15616" y="1397000"/>
          <a:ext cx="7416824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r>
              <a:rPr lang="ru-RU" dirty="0" smtClean="0"/>
              <a:t>Свойства воздуха: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имеет формы, но заполняет все пустоты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нельзя увидеть, но можно почувствовать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имеет запаха и вкуса, но легко присваивает себе чужие запахи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Постоянно перемещается и не стоит на месте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Легче воды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ВЫВОД: Воздух не имеет цвета, запаха и вкуса, он везде, где есть пустоты, постоянно движется и легче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420</TotalTime>
  <Words>807</Words>
  <Application>Microsoft Office PowerPoint</Application>
  <PresentationFormat>Экран (4:3)</PresentationFormat>
  <Paragraphs>180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Мировой океан и его части</vt:lpstr>
      <vt:lpstr>Мировой океан и его части</vt:lpstr>
      <vt:lpstr>Слайд 3</vt:lpstr>
      <vt:lpstr>Слайд 4</vt:lpstr>
      <vt:lpstr>Слайд 5</vt:lpstr>
      <vt:lpstr>Цель урока: знакомство с атмосферой</vt:lpstr>
      <vt:lpstr>АТМОСФЕРА - это воздушная оболочка Земли</vt:lpstr>
      <vt:lpstr>Состав воздуха</vt:lpstr>
      <vt:lpstr>Свойства воздуха:</vt:lpstr>
      <vt:lpstr>Слайд 10</vt:lpstr>
      <vt:lpstr>Работа с таблицей</vt:lpstr>
      <vt:lpstr>Слайд 12</vt:lpstr>
      <vt:lpstr>Слайд 13</vt:lpstr>
      <vt:lpstr>Слайд 14</vt:lpstr>
      <vt:lpstr>Слайд 15</vt:lpstr>
      <vt:lpstr>Слайд 16</vt:lpstr>
      <vt:lpstr>Слайд 17</vt:lpstr>
      <vt:lpstr>Значение атмосферы</vt:lpstr>
      <vt:lpstr>Цель урока: знакомство с атмосферой</vt:lpstr>
      <vt:lpstr>Рефлексия </vt:lpstr>
      <vt:lpstr>Домашнее задание</vt:lpstr>
      <vt:lpstr>Изменение температуры с высотой</vt:lpstr>
      <vt:lpstr>Зависимость температуры от географической широты</vt:lpstr>
      <vt:lpstr>Изменение температуры во времени</vt:lpstr>
      <vt:lpstr>Амплитуда температур</vt:lpstr>
      <vt:lpstr>Решение задач</vt:lpstr>
      <vt:lpstr>Атмосферное давление</vt:lpstr>
      <vt:lpstr>     Ртутный барометр</vt:lpstr>
      <vt:lpstr>Слайд 29</vt:lpstr>
      <vt:lpstr>Слайд 30</vt:lpstr>
      <vt:lpstr>Решение задач</vt:lpstr>
      <vt:lpstr>Слайд 32</vt:lpstr>
      <vt:lpstr>Пояса атмосферного давления Земли</vt:lpstr>
      <vt:lpstr>Слайд 34</vt:lpstr>
      <vt:lpstr>Направления постоянных ветров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37</cp:revision>
  <dcterms:created xsi:type="dcterms:W3CDTF">2021-03-19T10:41:05Z</dcterms:created>
  <dcterms:modified xsi:type="dcterms:W3CDTF">2021-04-08T04:50:15Z</dcterms:modified>
</cp:coreProperties>
</file>