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33"/>
  </p:notesMasterIdLst>
  <p:sldIdLst>
    <p:sldId id="256" r:id="rId2"/>
    <p:sldId id="259" r:id="rId3"/>
    <p:sldId id="260" r:id="rId4"/>
    <p:sldId id="261" r:id="rId5"/>
    <p:sldId id="264" r:id="rId6"/>
    <p:sldId id="257" r:id="rId7"/>
    <p:sldId id="263" r:id="rId8"/>
    <p:sldId id="267" r:id="rId9"/>
    <p:sldId id="262" r:id="rId10"/>
    <p:sldId id="258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7" r:id="rId19"/>
    <p:sldId id="278" r:id="rId20"/>
    <p:sldId id="275" r:id="rId21"/>
    <p:sldId id="276" r:id="rId22"/>
    <p:sldId id="265" r:id="rId23"/>
    <p:sldId id="266" r:id="rId24"/>
    <p:sldId id="279" r:id="rId25"/>
    <p:sldId id="280" r:id="rId26"/>
    <p:sldId id="282" r:id="rId27"/>
    <p:sldId id="283" r:id="rId28"/>
    <p:sldId id="284" r:id="rId29"/>
    <p:sldId id="281" r:id="rId30"/>
    <p:sldId id="286" r:id="rId31"/>
    <p:sldId id="285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4CDEEA-F880-4576-AB3A-B289020E3292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62EAE4-EC8D-46A8-B443-E3734FB4B61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Good morning! I am glad to see you. I hope everybody is ready to work. Sit down, please.  Today we are having an unusual lesson! 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62EAE4-EC8D-46A8-B443-E3734FB4B61F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Вот мы с вами и помогли Санта Клаусу разобраться с подарками,  и он отправляется в путь.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Посмотрите сколько всего мы уже с вами знаем и умеет на английском языке! Читаем, решаем примеры, выполняем различные задания, а главное хорошо проводим время! Ведь учиться может быть совсем не скучно!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62EAE4-EC8D-46A8-B443-E3734FB4B61F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 нам осталось подсчитать сколько же подарков в наших рождественских носочках…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62EAE4-EC8D-46A8-B443-E3734FB4B61F}" type="slidenum">
              <a:rPr lang="ru-RU" smtClean="0"/>
              <a:pPr/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Thanks for your active participation!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Merry Christmas and Happy New Year!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lesson is over.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62EAE4-EC8D-46A8-B443-E3734FB4B61F}" type="slidenum">
              <a:rPr lang="ru-RU" smtClean="0"/>
              <a:pPr/>
              <a:t>31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But let’s train our tongue first! What sound is it?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62EAE4-EC8D-46A8-B443-E3734FB4B61F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Look and listen. Now let’s read together.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…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Well done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62EAE4-EC8D-46A8-B443-E3734FB4B61F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Do you know what holiday is coming? How do we call it</a:t>
            </a:r>
            <a:r>
              <a:rPr lang="ru-RU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 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62EAE4-EC8D-46A8-B443-E3734FB4B61F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 you are</a:t>
            </a:r>
            <a:r>
              <a:rPr lang="ru-RU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!( 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Well done</a:t>
            </a:r>
            <a:r>
              <a:rPr lang="ru-RU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), 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it</a:t>
            </a:r>
            <a:r>
              <a:rPr lang="ru-RU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’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 Christmas</a:t>
            </a:r>
            <a:r>
              <a:rPr lang="ru-RU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!!! 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 we’ll have a game today! Let</a:t>
            </a:r>
            <a:r>
              <a:rPr lang="ru-RU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’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 start</a:t>
            </a:r>
            <a:r>
              <a:rPr lang="ru-RU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endPara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62EAE4-EC8D-46A8-B443-E3734FB4B61F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Как вы знаете на Рождество дети в Англии получают подарки, только приносит их не Дед Мороз а ….Санта Клаус, и нам надо помочь ему разобраться с пожеланиями.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62EAE4-EC8D-46A8-B443-E3734FB4B61F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Знание алфавита – соотнесение заглавных и прописных букв (возможно гласные/согласные)  - раздать карточки с буквами. Дети делятся на команды согласно прописным/заглавным буквам, выбирают капитана (если не могут, то помочь или можно просто по букве  ”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”). Названием команды может быть любое изученное слово, а представление – действие. Например: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We are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Friends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– соединить руки вместе/подпрыгнуть и прокричать “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yes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”,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Tigers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/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Cats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/… - сымитировать повадки животного и т.п.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62EAE4-EC8D-46A8-B443-E3734FB4B61F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Англии принято на Рождество вешать новогодние носки над камином, куда Санта Клаус кладет сладости. Так и у нас с вами будут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two Christmas Stockings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, куда мы с вами будем складывать полученные призы.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62EAE4-EC8D-46A8-B443-E3734FB4B61F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62EAE4-EC8D-46A8-B443-E3734FB4B61F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FFD01-EDC2-41B0-BB76-6AF980982167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AF25C-A795-4D3E-8ABC-0431B081E9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FFD01-EDC2-41B0-BB76-6AF980982167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AF25C-A795-4D3E-8ABC-0431B081E9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FFD01-EDC2-41B0-BB76-6AF980982167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AF25C-A795-4D3E-8ABC-0431B081E9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FFD01-EDC2-41B0-BB76-6AF980982167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AF25C-A795-4D3E-8ABC-0431B081E9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FFD01-EDC2-41B0-BB76-6AF980982167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AF25C-A795-4D3E-8ABC-0431B081E9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FFD01-EDC2-41B0-BB76-6AF980982167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AF25C-A795-4D3E-8ABC-0431B081E9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FFD01-EDC2-41B0-BB76-6AF980982167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AF25C-A795-4D3E-8ABC-0431B081E9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FFD01-EDC2-41B0-BB76-6AF980982167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AF25C-A795-4D3E-8ABC-0431B081E9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FFD01-EDC2-41B0-BB76-6AF980982167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AF25C-A795-4D3E-8ABC-0431B081E9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FFD01-EDC2-41B0-BB76-6AF980982167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AF25C-A795-4D3E-8ABC-0431B081E9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FFD01-EDC2-41B0-BB76-6AF980982167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34DAF25C-A795-4D3E-8ABC-0431B081E90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45FFD01-EDC2-41B0-BB76-6AF980982167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4DAF25C-A795-4D3E-8ABC-0431B081E90C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&#1092;&#1080;&#1079;&#1082;&#1091;&#1083;&#1100;&#1090;&#1084;&#1080;&#1085;&#1091;&#1090;&#1082;&#1072;.mp4" TargetMode="External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2708920"/>
            <a:ext cx="7851648" cy="18288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Методическая разработка</a:t>
            </a:r>
            <a:br>
              <a:rPr lang="ru-RU" b="1" dirty="0" smtClean="0"/>
            </a:br>
            <a:r>
              <a:rPr lang="ru-RU" b="1" dirty="0" smtClean="0"/>
              <a:t>«</a:t>
            </a:r>
            <a:r>
              <a:rPr lang="en-US" dirty="0" smtClean="0"/>
              <a:t>MERRY CHRISTMAS</a:t>
            </a:r>
            <a:r>
              <a:rPr lang="ru-RU" b="1" dirty="0" smtClean="0"/>
              <a:t>»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3501008"/>
            <a:ext cx="6400800" cy="766936"/>
          </a:xfrm>
        </p:spPr>
        <p:txBody>
          <a:bodyPr/>
          <a:lstStyle/>
          <a:p>
            <a:r>
              <a:rPr lang="ru-RU" b="1" dirty="0"/>
              <a:t>Игровой урок во втором </a:t>
            </a:r>
            <a:r>
              <a:rPr lang="ru-RU" b="1" dirty="0" smtClean="0"/>
              <a:t>классе</a:t>
            </a:r>
            <a:endParaRPr lang="ru-RU" dirty="0"/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5868144" y="4962074"/>
            <a:ext cx="259228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МОУ СОШ №51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Учитель английского языка</a:t>
            </a: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Гребенникова О.А.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403648" y="980728"/>
            <a:ext cx="232666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u="sng" dirty="0" smtClean="0"/>
              <a:t>ЗАДАНИЕ</a:t>
            </a:r>
            <a:r>
              <a:rPr lang="ru-RU" u="sng" dirty="0" smtClean="0"/>
              <a:t>  </a:t>
            </a:r>
            <a:r>
              <a:rPr lang="ru-RU" sz="4800" u="sng" dirty="0" smtClean="0"/>
              <a:t>2</a:t>
            </a:r>
            <a:endParaRPr lang="ru-RU" sz="4800" u="sng" dirty="0"/>
          </a:p>
        </p:txBody>
      </p:sp>
      <p:sp>
        <p:nvSpPr>
          <p:cNvPr id="4" name="TextBox 3"/>
          <p:cNvSpPr txBox="1"/>
          <p:nvPr/>
        </p:nvSpPr>
        <p:spPr>
          <a:xfrm>
            <a:off x="1187624" y="1628800"/>
            <a:ext cx="536909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Поставьте цифру рядом со </a:t>
            </a:r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</a:rPr>
              <a:t>словом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, </a:t>
            </a:r>
            <a:endParaRPr lang="en-US" sz="24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</a:rPr>
              <a:t>           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где есть такой звук.</a:t>
            </a:r>
          </a:p>
          <a:p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1115616" y="2276872"/>
            <a:ext cx="5976664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b="1" dirty="0" smtClean="0"/>
              <a:t>1. </a:t>
            </a:r>
            <a:r>
              <a:rPr lang="ru-RU" sz="2800" b="1" dirty="0" err="1" smtClean="0"/>
              <a:t>[iː</a:t>
            </a:r>
            <a:r>
              <a:rPr lang="ru-RU" sz="2800" b="1" dirty="0" smtClean="0"/>
              <a:t>] _______________  </a:t>
            </a:r>
            <a:r>
              <a:rPr lang="en-US" sz="2800" b="1" dirty="0" smtClean="0"/>
              <a:t>fine</a:t>
            </a:r>
            <a:endParaRPr lang="ru-RU" sz="2800" b="1" dirty="0" smtClean="0"/>
          </a:p>
          <a:p>
            <a:pPr lvl="0"/>
            <a:r>
              <a:rPr lang="en-US" sz="2800" b="1" dirty="0" smtClean="0"/>
              <a:t>2. </a:t>
            </a:r>
            <a:r>
              <a:rPr lang="ru-RU" sz="2800" b="1" dirty="0" err="1" smtClean="0"/>
              <a:t>[æ</a:t>
            </a:r>
            <a:r>
              <a:rPr lang="ru-RU" sz="2800" b="1" dirty="0" smtClean="0"/>
              <a:t>] _______________ </a:t>
            </a:r>
            <a:r>
              <a:rPr lang="en-US" sz="2800" b="1" dirty="0" smtClean="0"/>
              <a:t>dog</a:t>
            </a:r>
            <a:endParaRPr lang="ru-RU" sz="2800" b="1" dirty="0" smtClean="0"/>
          </a:p>
          <a:p>
            <a:pPr lvl="0"/>
            <a:r>
              <a:rPr lang="en-US" sz="2800" b="1" dirty="0" smtClean="0"/>
              <a:t>3. </a:t>
            </a:r>
            <a:r>
              <a:rPr lang="ru-RU" sz="2800" b="1" dirty="0" err="1" smtClean="0"/>
              <a:t>[ɒ</a:t>
            </a:r>
            <a:r>
              <a:rPr lang="ru-RU" sz="2800" b="1" dirty="0" smtClean="0"/>
              <a:t>] _______________ </a:t>
            </a:r>
            <a:r>
              <a:rPr lang="en-US" sz="2800" b="1" dirty="0" smtClean="0"/>
              <a:t> name</a:t>
            </a:r>
            <a:endParaRPr lang="ru-RU" sz="2800" b="1" dirty="0" smtClean="0"/>
          </a:p>
          <a:p>
            <a:pPr lvl="0"/>
            <a:r>
              <a:rPr lang="en-US" sz="2800" b="1" dirty="0" smtClean="0"/>
              <a:t>4. </a:t>
            </a:r>
            <a:r>
              <a:rPr lang="ru-RU" sz="2800" b="1" dirty="0" err="1" smtClean="0"/>
              <a:t>[ɜ:</a:t>
            </a:r>
            <a:r>
              <a:rPr lang="ru-RU" sz="2800" b="1" dirty="0" smtClean="0"/>
              <a:t>] _______________  </a:t>
            </a:r>
            <a:r>
              <a:rPr lang="en-US" sz="2800" b="1" dirty="0" smtClean="0"/>
              <a:t>he</a:t>
            </a:r>
            <a:endParaRPr lang="ru-RU" sz="2800" b="1" dirty="0" smtClean="0"/>
          </a:p>
          <a:p>
            <a:pPr lvl="0"/>
            <a:r>
              <a:rPr lang="en-US" sz="2800" b="1" dirty="0" smtClean="0"/>
              <a:t>5. </a:t>
            </a:r>
            <a:r>
              <a:rPr lang="ru-RU" sz="2800" b="1" dirty="0" err="1" smtClean="0"/>
              <a:t>[eɪ</a:t>
            </a:r>
            <a:r>
              <a:rPr lang="ru-RU" sz="2800" b="1" dirty="0" smtClean="0"/>
              <a:t>] _______________ </a:t>
            </a:r>
            <a:r>
              <a:rPr lang="en-US" sz="2800" b="1" dirty="0" smtClean="0"/>
              <a:t>sit</a:t>
            </a:r>
            <a:endParaRPr lang="ru-RU" sz="2800" b="1" dirty="0" smtClean="0"/>
          </a:p>
          <a:p>
            <a:pPr lvl="0"/>
            <a:r>
              <a:rPr lang="en-US" sz="2800" b="1" dirty="0" smtClean="0"/>
              <a:t>6. </a:t>
            </a:r>
            <a:r>
              <a:rPr lang="ru-RU" sz="2800" b="1" dirty="0" err="1" smtClean="0"/>
              <a:t>[aɪ</a:t>
            </a:r>
            <a:r>
              <a:rPr lang="ru-RU" sz="2800" b="1" dirty="0" smtClean="0"/>
              <a:t>] _______________  </a:t>
            </a:r>
            <a:r>
              <a:rPr lang="en-US" sz="2800" b="1" dirty="0" smtClean="0"/>
              <a:t>her</a:t>
            </a:r>
            <a:endParaRPr lang="ru-RU" sz="2800" b="1" dirty="0" smtClean="0"/>
          </a:p>
          <a:p>
            <a:pPr lvl="0"/>
            <a:r>
              <a:rPr lang="en-US" sz="2800" b="1" dirty="0" smtClean="0"/>
              <a:t>7. </a:t>
            </a:r>
            <a:r>
              <a:rPr lang="ru-RU" sz="2800" b="1" dirty="0" smtClean="0"/>
              <a:t>[</a:t>
            </a:r>
            <a:r>
              <a:rPr lang="en-US" sz="2800" b="1" dirty="0" err="1" smtClean="0"/>
              <a:t>i</a:t>
            </a:r>
            <a:r>
              <a:rPr lang="ru-RU" sz="2800" b="1" dirty="0" smtClean="0"/>
              <a:t>] ________________  </a:t>
            </a:r>
            <a:r>
              <a:rPr lang="en-US" sz="2800" b="1" dirty="0" smtClean="0"/>
              <a:t>cat</a:t>
            </a:r>
            <a:endParaRPr lang="ru-RU" sz="2800" b="1" dirty="0" smtClean="0"/>
          </a:p>
          <a:p>
            <a:pPr lvl="0"/>
            <a:r>
              <a:rPr lang="en-US" sz="2800" b="1" dirty="0" smtClean="0"/>
              <a:t>8. </a:t>
            </a:r>
            <a:r>
              <a:rPr lang="ru-RU" sz="2800" b="1" dirty="0" err="1" smtClean="0"/>
              <a:t>[ʊ</a:t>
            </a:r>
            <a:r>
              <a:rPr lang="ru-RU" sz="2800" b="1" dirty="0" smtClean="0"/>
              <a:t>] _______________  </a:t>
            </a:r>
            <a:r>
              <a:rPr lang="en-US" sz="2800" b="1" dirty="0" smtClean="0"/>
              <a:t>look</a:t>
            </a:r>
            <a:endParaRPr lang="ru-RU" sz="2800" b="1" dirty="0" smtClean="0"/>
          </a:p>
          <a:p>
            <a:endParaRPr lang="ru-RU" dirty="0"/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6216" y="3933056"/>
            <a:ext cx="1440160" cy="1662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6948264" y="4077072"/>
            <a:ext cx="84510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8</a:t>
            </a:r>
            <a:r>
              <a:rPr lang="ru-RU" sz="2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б</a:t>
            </a:r>
          </a:p>
          <a:p>
            <a:endParaRPr lang="ru-RU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403648" y="980728"/>
            <a:ext cx="232666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u="sng" dirty="0" smtClean="0"/>
              <a:t>ЗАДАНИЕ</a:t>
            </a:r>
            <a:r>
              <a:rPr lang="ru-RU" u="sng" dirty="0" smtClean="0"/>
              <a:t>  </a:t>
            </a:r>
            <a:r>
              <a:rPr lang="ru-RU" sz="4800" dirty="0" smtClean="0"/>
              <a:t>3</a:t>
            </a:r>
            <a:endParaRPr lang="ru-RU" sz="4800" dirty="0"/>
          </a:p>
        </p:txBody>
      </p:sp>
      <p:sp>
        <p:nvSpPr>
          <p:cNvPr id="4" name="TextBox 3"/>
          <p:cNvSpPr txBox="1"/>
          <p:nvPr/>
        </p:nvSpPr>
        <p:spPr>
          <a:xfrm>
            <a:off x="827584" y="1772816"/>
            <a:ext cx="71981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Поставьте цифру рядом с правильным </a:t>
            </a:r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</a:rPr>
              <a:t>словом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.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1331640" y="2348880"/>
            <a:ext cx="5976664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800" b="1" dirty="0" smtClean="0"/>
              <a:t>1. [</a:t>
            </a:r>
            <a:r>
              <a:rPr lang="en-US" sz="2800" b="1" dirty="0" err="1" smtClean="0"/>
              <a:t>bl</a:t>
            </a:r>
            <a:r>
              <a:rPr lang="ru-RU" sz="2800" b="1" dirty="0" err="1" smtClean="0"/>
              <a:t>æ</a:t>
            </a:r>
            <a:r>
              <a:rPr lang="en-US" sz="2800" b="1" dirty="0" smtClean="0"/>
              <a:t>k</a:t>
            </a:r>
            <a:r>
              <a:rPr lang="ru-RU" sz="2800" b="1" dirty="0" smtClean="0"/>
              <a:t>] _____________ </a:t>
            </a:r>
            <a:r>
              <a:rPr lang="en-US" sz="2800" b="1" dirty="0" smtClean="0"/>
              <a:t>chess</a:t>
            </a:r>
            <a:endParaRPr lang="ru-RU" sz="2800" dirty="0" smtClean="0"/>
          </a:p>
          <a:p>
            <a:pPr lvl="0"/>
            <a:r>
              <a:rPr lang="ru-RU" sz="2800" b="1" dirty="0" smtClean="0"/>
              <a:t>2. [</a:t>
            </a:r>
            <a:r>
              <a:rPr lang="en-US" sz="2800" b="1" dirty="0" smtClean="0"/>
              <a:t>s</a:t>
            </a:r>
            <a:r>
              <a:rPr lang="ru-RU" sz="2800" b="1" dirty="0" err="1" smtClean="0"/>
              <a:t>ɪŋ</a:t>
            </a:r>
            <a:r>
              <a:rPr lang="ru-RU" sz="2800" b="1" dirty="0" smtClean="0"/>
              <a:t>] _______________</a:t>
            </a:r>
            <a:r>
              <a:rPr lang="en-US" sz="2800" b="1" dirty="0" smtClean="0"/>
              <a:t>black</a:t>
            </a:r>
            <a:endParaRPr lang="ru-RU" sz="2800" dirty="0" smtClean="0"/>
          </a:p>
          <a:p>
            <a:pPr lvl="0"/>
            <a:r>
              <a:rPr lang="ru-RU" sz="2800" b="1" dirty="0" smtClean="0"/>
              <a:t>3. </a:t>
            </a:r>
            <a:r>
              <a:rPr lang="ru-RU" sz="2800" b="1" dirty="0" err="1" smtClean="0"/>
              <a:t>[ʤʌ</a:t>
            </a:r>
            <a:r>
              <a:rPr lang="en-US" sz="2800" b="1" dirty="0" smtClean="0"/>
              <a:t>mp</a:t>
            </a:r>
            <a:r>
              <a:rPr lang="ru-RU" sz="2800" b="1" dirty="0" smtClean="0"/>
              <a:t>] ____________</a:t>
            </a:r>
            <a:r>
              <a:rPr lang="en-US" sz="2800" b="1" dirty="0" smtClean="0"/>
              <a:t>she</a:t>
            </a:r>
            <a:endParaRPr lang="ru-RU" sz="2800" dirty="0" smtClean="0"/>
          </a:p>
          <a:p>
            <a:pPr lvl="0"/>
            <a:r>
              <a:rPr lang="ru-RU" sz="2800" b="1" dirty="0" smtClean="0"/>
              <a:t>4. [</a:t>
            </a:r>
            <a:r>
              <a:rPr lang="en-US" sz="2800" b="1" dirty="0" smtClean="0"/>
              <a:t>w</a:t>
            </a:r>
            <a:r>
              <a:rPr lang="ru-RU" sz="2800" b="1" dirty="0" err="1" smtClean="0"/>
              <a:t>aɪ</a:t>
            </a:r>
            <a:r>
              <a:rPr lang="en-US" sz="2800" b="1" dirty="0" smtClean="0"/>
              <a:t>t</a:t>
            </a:r>
            <a:r>
              <a:rPr lang="ru-RU" sz="2800" b="1" dirty="0" smtClean="0"/>
              <a:t>] _____________</a:t>
            </a:r>
            <a:r>
              <a:rPr lang="en-US" sz="2800" b="1" dirty="0" smtClean="0"/>
              <a:t>sing</a:t>
            </a:r>
            <a:endParaRPr lang="ru-RU" sz="2800" dirty="0" smtClean="0"/>
          </a:p>
          <a:p>
            <a:pPr lvl="0"/>
            <a:r>
              <a:rPr lang="ru-RU" sz="2800" b="1" dirty="0" smtClean="0"/>
              <a:t>5. </a:t>
            </a:r>
            <a:r>
              <a:rPr lang="ru-RU" sz="2800" b="1" dirty="0" err="1" smtClean="0"/>
              <a:t>[ʃiː</a:t>
            </a:r>
            <a:r>
              <a:rPr lang="ru-RU" sz="2800" b="1" dirty="0" smtClean="0"/>
              <a:t>] _______________ </a:t>
            </a:r>
            <a:r>
              <a:rPr lang="en-US" sz="2800" b="1" dirty="0" smtClean="0"/>
              <a:t>jump</a:t>
            </a:r>
            <a:endParaRPr lang="ru-RU" sz="2800" dirty="0" smtClean="0"/>
          </a:p>
          <a:p>
            <a:pPr lvl="0"/>
            <a:r>
              <a:rPr lang="ru-RU" sz="2800" b="1" dirty="0" smtClean="0"/>
              <a:t>6. </a:t>
            </a:r>
            <a:r>
              <a:rPr lang="ru-RU" sz="2800" b="1" dirty="0" err="1" smtClean="0"/>
              <a:t>[ʧe</a:t>
            </a:r>
            <a:r>
              <a:rPr lang="en-US" sz="2800" b="1" dirty="0" smtClean="0"/>
              <a:t>s</a:t>
            </a:r>
            <a:r>
              <a:rPr lang="ru-RU" sz="2800" b="1" dirty="0" smtClean="0"/>
              <a:t>] ______________</a:t>
            </a:r>
            <a:r>
              <a:rPr lang="en-US" sz="2800" b="1" dirty="0" smtClean="0"/>
              <a:t>white</a:t>
            </a:r>
            <a:endParaRPr lang="ru-RU" sz="2800" dirty="0" smtClean="0"/>
          </a:p>
          <a:p>
            <a:endParaRPr lang="ru-RU" dirty="0"/>
          </a:p>
        </p:txBody>
      </p:sp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216" y="3933056"/>
            <a:ext cx="1440160" cy="1662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6948264" y="4077072"/>
            <a:ext cx="85472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6</a:t>
            </a:r>
            <a:r>
              <a:rPr lang="ru-RU" sz="2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б</a:t>
            </a:r>
          </a:p>
          <a:p>
            <a:endParaRPr lang="ru-RU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403648" y="980728"/>
            <a:ext cx="235551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u="sng" dirty="0" smtClean="0"/>
              <a:t>ЗАДАНИЕ</a:t>
            </a:r>
            <a:r>
              <a:rPr lang="ru-RU" u="sng" dirty="0" smtClean="0"/>
              <a:t>  </a:t>
            </a:r>
            <a:r>
              <a:rPr lang="ru-RU" sz="4800" dirty="0" smtClean="0"/>
              <a:t>4</a:t>
            </a:r>
            <a:endParaRPr lang="ru-RU" sz="4800" dirty="0"/>
          </a:p>
        </p:txBody>
      </p:sp>
      <p:sp>
        <p:nvSpPr>
          <p:cNvPr id="4" name="TextBox 3"/>
          <p:cNvSpPr txBox="1"/>
          <p:nvPr/>
        </p:nvSpPr>
        <p:spPr>
          <a:xfrm>
            <a:off x="971600" y="1844824"/>
            <a:ext cx="69529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Прочитайте слова и догадайтесь о значении.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979712" y="2420888"/>
            <a:ext cx="56166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lvl="0" indent="-514350"/>
            <a:r>
              <a:rPr lang="en-US" sz="8000" b="1" dirty="0" smtClean="0"/>
              <a:t>crocodile</a:t>
            </a:r>
            <a:endParaRPr lang="ru-RU" sz="8000" b="1" dirty="0"/>
          </a:p>
        </p:txBody>
      </p:sp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216" y="3933056"/>
            <a:ext cx="1440160" cy="1662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6948264" y="4077072"/>
            <a:ext cx="80983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2</a:t>
            </a:r>
            <a:r>
              <a:rPr lang="ru-RU" sz="2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б</a:t>
            </a:r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123728" y="3933056"/>
            <a:ext cx="51845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lvl="0" indent="-514350"/>
            <a:r>
              <a:rPr lang="ru-RU" sz="6000" b="1" dirty="0" smtClean="0"/>
              <a:t>[</a:t>
            </a:r>
            <a:r>
              <a:rPr lang="en-US" sz="6000" b="1" dirty="0" smtClean="0"/>
              <a:t>‘</a:t>
            </a:r>
            <a:r>
              <a:rPr lang="en-US" sz="6000" b="1" dirty="0" err="1" smtClean="0"/>
              <a:t>kr</a:t>
            </a:r>
            <a:r>
              <a:rPr lang="ru-RU" sz="6000" b="1" dirty="0" err="1" smtClean="0"/>
              <a:t>ɒ</a:t>
            </a:r>
            <a:r>
              <a:rPr lang="en-US" sz="6000" b="1" dirty="0" smtClean="0"/>
              <a:t>k</a:t>
            </a:r>
            <a:r>
              <a:rPr lang="ru-RU" sz="6000" b="1" dirty="0" err="1" smtClean="0"/>
              <a:t>ədaɪ</a:t>
            </a:r>
            <a:r>
              <a:rPr lang="en-US" sz="6000" b="1" dirty="0" smtClean="0"/>
              <a:t>l</a:t>
            </a:r>
            <a:r>
              <a:rPr lang="ru-RU" sz="6000" b="1" dirty="0" smtClean="0"/>
              <a:t>]</a:t>
            </a:r>
            <a:endParaRPr lang="ru-RU" sz="6000" b="1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763688" y="2132856"/>
            <a:ext cx="51125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lvl="0" indent="-514350"/>
            <a:r>
              <a:rPr lang="en-US" sz="8000" b="1" dirty="0" smtClean="0"/>
              <a:t>kangaroo</a:t>
            </a:r>
            <a:endParaRPr lang="ru-RU" sz="8000" b="1" dirty="0"/>
          </a:p>
        </p:txBody>
      </p:sp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216" y="3933056"/>
            <a:ext cx="1440160" cy="1662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6948264" y="4077072"/>
            <a:ext cx="80983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2</a:t>
            </a:r>
            <a:r>
              <a:rPr lang="ru-RU" sz="2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б</a:t>
            </a:r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051720" y="3501008"/>
            <a:ext cx="48245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lvl="0" indent="-514350"/>
            <a:r>
              <a:rPr lang="ru-RU" sz="6000" b="1" dirty="0" smtClean="0"/>
              <a:t>[,</a:t>
            </a:r>
            <a:r>
              <a:rPr lang="en-US" sz="6000" b="1" dirty="0" smtClean="0"/>
              <a:t>k</a:t>
            </a:r>
            <a:r>
              <a:rPr lang="ru-RU" sz="6000" b="1" dirty="0" err="1" smtClean="0"/>
              <a:t>æŋgə</a:t>
            </a:r>
            <a:r>
              <a:rPr lang="en-US" sz="6000" b="1" dirty="0" smtClean="0"/>
              <a:t>’r</a:t>
            </a:r>
            <a:r>
              <a:rPr lang="ru-RU" sz="6000" b="1" dirty="0" err="1" smtClean="0"/>
              <a:t>ʊ</a:t>
            </a:r>
            <a:r>
              <a:rPr lang="ru-RU" sz="6000" b="1" dirty="0" smtClean="0"/>
              <a:t>]</a:t>
            </a:r>
            <a:endParaRPr lang="ru-RU" sz="6000" b="1" dirty="0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763688" y="2132856"/>
            <a:ext cx="54726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lvl="0" indent="-514350"/>
            <a:r>
              <a:rPr lang="en-US" sz="8000" b="1" dirty="0" smtClean="0"/>
              <a:t>interesting </a:t>
            </a:r>
            <a:endParaRPr lang="ru-RU" sz="8000" b="1" dirty="0"/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216" y="3933056"/>
            <a:ext cx="1440160" cy="1662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948264" y="4077072"/>
            <a:ext cx="80983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2</a:t>
            </a:r>
            <a:r>
              <a:rPr lang="ru-RU" sz="2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б</a:t>
            </a: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267744" y="3501008"/>
            <a:ext cx="48245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lvl="0" indent="-514350"/>
            <a:r>
              <a:rPr lang="en-US" sz="6000" b="1" dirty="0" smtClean="0"/>
              <a:t>[’</a:t>
            </a:r>
            <a:r>
              <a:rPr lang="en-US" sz="6000" b="1" dirty="0" err="1" smtClean="0"/>
              <a:t>ɪntrəstɪŋ</a:t>
            </a:r>
            <a:r>
              <a:rPr lang="en-US" sz="6000" b="1" dirty="0" smtClean="0"/>
              <a:t>]</a:t>
            </a:r>
            <a:endParaRPr lang="ru-RU" sz="6000" b="1" dirty="0"/>
          </a:p>
        </p:txBody>
      </p:sp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8616" y="4085456"/>
            <a:ext cx="1440160" cy="1662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7100664" y="4229472"/>
            <a:ext cx="80983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2</a:t>
            </a:r>
            <a:r>
              <a:rPr lang="ru-RU" sz="2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б</a:t>
            </a:r>
          </a:p>
          <a:p>
            <a:endParaRPr lang="ru-RU" dirty="0"/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763688" y="2132856"/>
            <a:ext cx="51125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lvl="0" indent="-514350"/>
            <a:r>
              <a:rPr lang="en-US" sz="8000" b="1" dirty="0" smtClean="0"/>
              <a:t>aborigine</a:t>
            </a:r>
            <a:endParaRPr lang="ru-RU" sz="8000" b="1" dirty="0"/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216" y="3933056"/>
            <a:ext cx="1440160" cy="1662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6948264" y="4077072"/>
            <a:ext cx="80983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2</a:t>
            </a:r>
            <a:r>
              <a:rPr lang="ru-RU" sz="2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б</a:t>
            </a: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051720" y="3501008"/>
            <a:ext cx="48245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lvl="0" indent="-514350"/>
            <a:r>
              <a:rPr lang="en-US" sz="6000" b="1" dirty="0" smtClean="0"/>
              <a:t>[,</a:t>
            </a:r>
            <a:r>
              <a:rPr lang="en-US" sz="6000" b="1" dirty="0" err="1" smtClean="0"/>
              <a:t>æbə’rɪʤən</a:t>
            </a:r>
            <a:r>
              <a:rPr lang="en-US" sz="6000" b="1" dirty="0" smtClean="0"/>
              <a:t>]</a:t>
            </a:r>
            <a:endParaRPr lang="ru-RU" sz="6000" b="1" dirty="0"/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475656" y="2132856"/>
            <a:ext cx="60486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lvl="0" indent="-514350"/>
            <a:r>
              <a:rPr lang="en-US" sz="8000" b="1" dirty="0" smtClean="0"/>
              <a:t>catastrophe</a:t>
            </a:r>
            <a:endParaRPr lang="ru-RU" sz="8000" b="1" dirty="0"/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216" y="3933056"/>
            <a:ext cx="1440160" cy="1662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948264" y="4077072"/>
            <a:ext cx="80983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2</a:t>
            </a:r>
            <a:r>
              <a:rPr lang="ru-RU" sz="2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б</a:t>
            </a: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051720" y="3501008"/>
            <a:ext cx="48245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lvl="0" indent="-514350"/>
            <a:r>
              <a:rPr lang="en-US" sz="6000" b="1" dirty="0" smtClean="0"/>
              <a:t>[</a:t>
            </a:r>
            <a:r>
              <a:rPr lang="en-US" sz="6000" b="1" dirty="0" err="1" smtClean="0"/>
              <a:t>kə’tæstrəfɪ</a:t>
            </a:r>
            <a:r>
              <a:rPr lang="en-US" sz="6000" b="1" dirty="0" smtClean="0"/>
              <a:t>]</a:t>
            </a:r>
            <a:endParaRPr lang="ru-RU" sz="6000" b="1" dirty="0"/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843808" y="2204864"/>
            <a:ext cx="28803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lvl="0" indent="-514350"/>
            <a:r>
              <a:rPr lang="en-US" sz="8000" b="1" dirty="0" smtClean="0"/>
              <a:t>koala</a:t>
            </a:r>
            <a:endParaRPr lang="ru-RU" sz="8000" b="1" dirty="0"/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216" y="3933056"/>
            <a:ext cx="1440160" cy="1662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948264" y="4077072"/>
            <a:ext cx="80983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2</a:t>
            </a:r>
            <a:r>
              <a:rPr lang="ru-RU" sz="2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б</a:t>
            </a: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627784" y="3717032"/>
            <a:ext cx="34563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lvl="0" indent="-514350"/>
            <a:r>
              <a:rPr lang="en-US" sz="6000" b="1" dirty="0" smtClean="0"/>
              <a:t>[</a:t>
            </a:r>
            <a:r>
              <a:rPr lang="en-US" sz="6000" b="1" dirty="0" err="1" smtClean="0"/>
              <a:t>kəʊ’ɑ:lə</a:t>
            </a:r>
            <a:r>
              <a:rPr lang="en-US" sz="6000" b="1" dirty="0" smtClean="0"/>
              <a:t>]</a:t>
            </a:r>
            <a:endParaRPr lang="ru-RU" sz="6000" b="1" dirty="0"/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827584" y="2564904"/>
            <a:ext cx="78488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Физкультминутка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физкультминутка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95536" y="332656"/>
            <a:ext cx="8424936" cy="63187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403648" y="980728"/>
            <a:ext cx="235551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u="sng" dirty="0" smtClean="0"/>
              <a:t>ЗАДАНИЕ</a:t>
            </a:r>
            <a:r>
              <a:rPr lang="ru-RU" u="sng" dirty="0" smtClean="0"/>
              <a:t>  </a:t>
            </a:r>
            <a:r>
              <a:rPr lang="en-US" sz="4800" dirty="0" smtClean="0"/>
              <a:t>5</a:t>
            </a:r>
            <a:endParaRPr lang="ru-RU" sz="4800" dirty="0"/>
          </a:p>
        </p:txBody>
      </p:sp>
      <p:sp>
        <p:nvSpPr>
          <p:cNvPr id="4" name="TextBox 3"/>
          <p:cNvSpPr txBox="1"/>
          <p:nvPr/>
        </p:nvSpPr>
        <p:spPr>
          <a:xfrm>
            <a:off x="1331640" y="1916832"/>
            <a:ext cx="58611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Найдите лишнее и объясните выбор.</a:t>
            </a:r>
            <a:r>
              <a:rPr lang="en-US" sz="2400" b="1" dirty="0" smtClean="0">
                <a:solidFill>
                  <a:srgbClr val="0070C0"/>
                </a:solidFill>
              </a:rPr>
              <a:t> </a:t>
            </a:r>
            <a:endParaRPr lang="ru-RU" sz="2400" b="1" dirty="0" smtClean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87624" y="2420888"/>
            <a:ext cx="561662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4000" b="1" dirty="0" smtClean="0"/>
              <a:t>Stand, sit, </a:t>
            </a:r>
            <a:r>
              <a:rPr lang="en-US" sz="4000" b="1" dirty="0" err="1" smtClean="0"/>
              <a:t>cat,close</a:t>
            </a:r>
            <a:r>
              <a:rPr lang="en-US" sz="4000" b="1" dirty="0" smtClean="0"/>
              <a:t>.</a:t>
            </a:r>
            <a:endParaRPr lang="ru-RU" sz="4000" dirty="0" smtClean="0"/>
          </a:p>
          <a:p>
            <a:pPr lvl="0"/>
            <a:r>
              <a:rPr lang="en-US" sz="4000" b="1" dirty="0" err="1" smtClean="0"/>
              <a:t>Cat,dog,cock,fly</a:t>
            </a:r>
            <a:endParaRPr lang="ru-RU" sz="4000" dirty="0" smtClean="0"/>
          </a:p>
          <a:p>
            <a:pPr lvl="0"/>
            <a:r>
              <a:rPr lang="en-US" sz="4000" b="1" dirty="0" smtClean="0"/>
              <a:t>Name, jam, rose, cake.</a:t>
            </a:r>
            <a:endParaRPr lang="ru-RU" sz="4000" dirty="0" smtClean="0"/>
          </a:p>
          <a:p>
            <a:pPr lvl="0"/>
            <a:r>
              <a:rPr lang="en-US" sz="4000" b="1" dirty="0" err="1" smtClean="0"/>
              <a:t>Good,please</a:t>
            </a:r>
            <a:r>
              <a:rPr lang="en-US" sz="4000" b="1" dirty="0" smtClean="0"/>
              <a:t>, fine</a:t>
            </a:r>
            <a:endParaRPr lang="ru-RU" sz="4000" dirty="0"/>
          </a:p>
        </p:txBody>
      </p:sp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216" y="3933056"/>
            <a:ext cx="1440160" cy="1662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6948264" y="4077072"/>
            <a:ext cx="84510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8</a:t>
            </a:r>
            <a:r>
              <a:rPr lang="ru-RU" sz="2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б</a:t>
            </a:r>
          </a:p>
          <a:p>
            <a:endParaRPr lang="ru-RU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403648" y="980728"/>
            <a:ext cx="235551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u="sng" dirty="0" smtClean="0"/>
              <a:t>ЗАДАНИЕ</a:t>
            </a:r>
            <a:r>
              <a:rPr lang="ru-RU" u="sng" dirty="0" smtClean="0"/>
              <a:t>  </a:t>
            </a:r>
            <a:r>
              <a:rPr lang="ru-RU" sz="4800" dirty="0" smtClean="0"/>
              <a:t>6</a:t>
            </a:r>
            <a:endParaRPr lang="ru-RU" sz="4800" dirty="0"/>
          </a:p>
        </p:txBody>
      </p:sp>
      <p:sp>
        <p:nvSpPr>
          <p:cNvPr id="4" name="TextBox 3"/>
          <p:cNvSpPr txBox="1"/>
          <p:nvPr/>
        </p:nvSpPr>
        <p:spPr>
          <a:xfrm>
            <a:off x="1331640" y="1916832"/>
            <a:ext cx="474264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1 участник озвучивает пример</a:t>
            </a:r>
          </a:p>
          <a:p>
            <a:r>
              <a:rPr lang="ru-RU" sz="2400" b="1" dirty="0" smtClean="0">
                <a:solidFill>
                  <a:srgbClr val="0070C0"/>
                </a:solidFill>
              </a:rPr>
              <a:t>2 участник решает устно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979712" y="3068960"/>
            <a:ext cx="46085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6000" b="1" dirty="0" smtClean="0"/>
              <a:t>Let’s count!</a:t>
            </a:r>
            <a:endParaRPr lang="ru-RU" sz="6000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216" y="3933056"/>
            <a:ext cx="1440160" cy="1662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6948264" y="4077072"/>
            <a:ext cx="80983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2</a:t>
            </a:r>
            <a:r>
              <a:rPr lang="ru-RU" sz="2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б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987824" y="2636912"/>
            <a:ext cx="280831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 smtClean="0">
                <a:latin typeface="+mj-lt"/>
              </a:rPr>
              <a:t>4+2</a:t>
            </a:r>
            <a:endParaRPr lang="ru-RU" sz="8800" b="1" dirty="0">
              <a:latin typeface="+mj-lt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216" y="3933056"/>
            <a:ext cx="1440160" cy="1662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6948264" y="4077072"/>
            <a:ext cx="80983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2</a:t>
            </a:r>
            <a:r>
              <a:rPr lang="ru-RU" sz="2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б</a:t>
            </a: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987824" y="2636912"/>
            <a:ext cx="280831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 smtClean="0">
                <a:latin typeface="+mj-lt"/>
              </a:rPr>
              <a:t>7-5</a:t>
            </a:r>
            <a:endParaRPr lang="ru-RU" sz="8800" b="1" dirty="0">
              <a:latin typeface="+mj-lt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216" y="3933056"/>
            <a:ext cx="1440160" cy="1662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6948264" y="4077072"/>
            <a:ext cx="80983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2</a:t>
            </a:r>
            <a:r>
              <a:rPr lang="ru-RU" sz="2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б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987824" y="2636912"/>
            <a:ext cx="280831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 smtClean="0">
                <a:latin typeface="+mj-lt"/>
              </a:rPr>
              <a:t>10-6</a:t>
            </a:r>
            <a:endParaRPr lang="ru-RU" sz="8800" b="1" dirty="0">
              <a:latin typeface="+mj-lt"/>
            </a:endParaRPr>
          </a:p>
        </p:txBody>
      </p:sp>
    </p:spTree>
  </p:cSld>
  <p:clrMapOvr>
    <a:masterClrMapping/>
  </p:clrMapOvr>
  <p:transition>
    <p:dissolv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216" y="3933056"/>
            <a:ext cx="1440160" cy="1662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6948264" y="4077072"/>
            <a:ext cx="80983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2</a:t>
            </a:r>
            <a:r>
              <a:rPr lang="ru-RU" sz="2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б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987824" y="2636912"/>
            <a:ext cx="280831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 smtClean="0">
                <a:latin typeface="+mj-lt"/>
              </a:rPr>
              <a:t>1+8</a:t>
            </a:r>
            <a:endParaRPr lang="ru-RU" sz="8800" b="1" dirty="0">
              <a:latin typeface="+mj-lt"/>
            </a:endParaRPr>
          </a:p>
        </p:txBody>
      </p:sp>
    </p:spTree>
  </p:cSld>
  <p:clrMapOvr>
    <a:masterClrMapping/>
  </p:clrMapOvr>
  <p:transition>
    <p:dissolv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403648" y="980728"/>
            <a:ext cx="235551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u="sng" dirty="0" smtClean="0"/>
              <a:t>ЗАДАНИЕ</a:t>
            </a:r>
            <a:r>
              <a:rPr lang="ru-RU" u="sng" dirty="0" smtClean="0"/>
              <a:t>  </a:t>
            </a:r>
            <a:r>
              <a:rPr lang="ru-RU" sz="4800" dirty="0" smtClean="0"/>
              <a:t>7</a:t>
            </a:r>
            <a:endParaRPr lang="ru-RU" sz="4800" dirty="0"/>
          </a:p>
        </p:txBody>
      </p:sp>
      <p:sp>
        <p:nvSpPr>
          <p:cNvPr id="4" name="TextBox 3"/>
          <p:cNvSpPr txBox="1"/>
          <p:nvPr/>
        </p:nvSpPr>
        <p:spPr>
          <a:xfrm>
            <a:off x="1331640" y="1916832"/>
            <a:ext cx="39877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Составьте предложения.</a:t>
            </a:r>
            <a:r>
              <a:rPr lang="en-US" sz="2400" b="1" dirty="0" smtClean="0">
                <a:solidFill>
                  <a:srgbClr val="0070C0"/>
                </a:solidFill>
              </a:rPr>
              <a:t> </a:t>
            </a:r>
            <a:endParaRPr lang="ru-RU" sz="2400" b="1" dirty="0" smtClean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87624" y="2420888"/>
            <a:ext cx="640871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4000" b="1" dirty="0" smtClean="0"/>
              <a:t>1.got, a, ?,you, Have, dog</a:t>
            </a:r>
            <a:endParaRPr lang="ru-RU" sz="4000" dirty="0" smtClean="0"/>
          </a:p>
          <a:p>
            <a:pPr lvl="0"/>
            <a:r>
              <a:rPr lang="en-US" sz="4000" b="1" dirty="0" smtClean="0"/>
              <a:t>2.three,She,got,has, cats,.</a:t>
            </a:r>
            <a:endParaRPr lang="ru-RU" sz="4000" dirty="0" smtClean="0"/>
          </a:p>
          <a:p>
            <a:pPr lvl="0"/>
            <a:r>
              <a:rPr lang="en-US" sz="4000" b="1" dirty="0" smtClean="0"/>
              <a:t>3.is</a:t>
            </a:r>
            <a:r>
              <a:rPr lang="ru-RU" sz="4000" b="1" dirty="0" smtClean="0"/>
              <a:t>, </a:t>
            </a:r>
            <a:r>
              <a:rPr lang="en-US" sz="4000" b="1" dirty="0" smtClean="0"/>
              <a:t>His</a:t>
            </a:r>
            <a:r>
              <a:rPr lang="ru-RU" sz="4000" b="1" dirty="0" smtClean="0"/>
              <a:t>, </a:t>
            </a:r>
            <a:r>
              <a:rPr lang="en-US" sz="4000" b="1" dirty="0" smtClean="0"/>
              <a:t>Ben, name,</a:t>
            </a:r>
            <a:r>
              <a:rPr lang="ru-RU" sz="4000" b="1" dirty="0" smtClean="0"/>
              <a:t>.</a:t>
            </a:r>
            <a:endParaRPr lang="ru-RU" sz="4000" dirty="0" smtClean="0"/>
          </a:p>
          <a:p>
            <a:pPr lvl="0"/>
            <a:r>
              <a:rPr lang="en-US" sz="4000" b="1" dirty="0" smtClean="0"/>
              <a:t>4.you</a:t>
            </a:r>
            <a:r>
              <a:rPr lang="ru-RU" sz="4000" b="1" dirty="0" smtClean="0"/>
              <a:t>,</a:t>
            </a:r>
            <a:r>
              <a:rPr lang="en-US" sz="4000" b="1" dirty="0" smtClean="0"/>
              <a:t>are</a:t>
            </a:r>
            <a:r>
              <a:rPr lang="ru-RU" sz="4000" b="1" dirty="0" smtClean="0"/>
              <a:t>, </a:t>
            </a:r>
            <a:r>
              <a:rPr lang="en-US" sz="4000" b="1" dirty="0" err="1" smtClean="0"/>
              <a:t>old,How</a:t>
            </a:r>
            <a:r>
              <a:rPr lang="en-US" sz="4000" b="1" dirty="0" smtClean="0"/>
              <a:t>,?</a:t>
            </a:r>
            <a:endParaRPr lang="ru-RU" sz="4000" dirty="0" smtClean="0"/>
          </a:p>
        </p:txBody>
      </p:sp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216" y="3933056"/>
            <a:ext cx="1440160" cy="1662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6804248" y="4005064"/>
            <a:ext cx="110158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12</a:t>
            </a:r>
            <a:r>
              <a:rPr lang="ru-RU" sz="2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б</a:t>
            </a:r>
          </a:p>
          <a:p>
            <a:endParaRPr lang="ru-RU" dirty="0"/>
          </a:p>
        </p:txBody>
      </p:sp>
    </p:spTree>
  </p:cSld>
  <p:clrMapOvr>
    <a:masterClrMapping/>
  </p:clrMapOvr>
  <p:transition>
    <p:diamond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403648" y="980728"/>
            <a:ext cx="235551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u="sng" dirty="0" smtClean="0"/>
              <a:t>ЗАДАНИЕ</a:t>
            </a:r>
            <a:r>
              <a:rPr lang="ru-RU" u="sng" dirty="0" smtClean="0"/>
              <a:t>  </a:t>
            </a:r>
            <a:r>
              <a:rPr lang="ru-RU" sz="4800" dirty="0" smtClean="0"/>
              <a:t>8</a:t>
            </a:r>
            <a:endParaRPr lang="ru-RU" sz="4800" dirty="0"/>
          </a:p>
        </p:txBody>
      </p:sp>
      <p:sp>
        <p:nvSpPr>
          <p:cNvPr id="4" name="TextBox 3"/>
          <p:cNvSpPr txBox="1"/>
          <p:nvPr/>
        </p:nvSpPr>
        <p:spPr>
          <a:xfrm>
            <a:off x="1619672" y="1700808"/>
            <a:ext cx="47425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Вставьте пропущенное слово.</a:t>
            </a:r>
            <a:r>
              <a:rPr lang="en-US" sz="2400" b="1" dirty="0" smtClean="0">
                <a:solidFill>
                  <a:srgbClr val="0070C0"/>
                </a:solidFill>
              </a:rPr>
              <a:t> </a:t>
            </a:r>
            <a:endParaRPr lang="ru-RU" sz="2400" b="1" dirty="0" smtClean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43608" y="1988840"/>
            <a:ext cx="763284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__________ </a:t>
            </a:r>
            <a:r>
              <a:rPr lang="en-US" sz="3600" b="1" dirty="0" smtClean="0"/>
              <a:t>morning.</a:t>
            </a:r>
            <a:endParaRPr lang="ru-RU" sz="3600" dirty="0" smtClean="0"/>
          </a:p>
          <a:p>
            <a:r>
              <a:rPr lang="ru-RU" sz="3600" b="1" dirty="0" smtClean="0"/>
              <a:t>_____ </a:t>
            </a:r>
            <a:r>
              <a:rPr lang="en-US" sz="3600" b="1" dirty="0" smtClean="0"/>
              <a:t>name</a:t>
            </a:r>
            <a:r>
              <a:rPr lang="ru-RU" sz="3600" b="1" dirty="0" smtClean="0"/>
              <a:t> ____ </a:t>
            </a:r>
            <a:r>
              <a:rPr lang="en-US" sz="3600" b="1" dirty="0" smtClean="0"/>
              <a:t>Lena</a:t>
            </a:r>
            <a:r>
              <a:rPr lang="ru-RU" sz="3600" b="1" dirty="0" smtClean="0"/>
              <a:t>. </a:t>
            </a:r>
            <a:r>
              <a:rPr lang="en-US" sz="3600" b="1" dirty="0" smtClean="0"/>
              <a:t>I</a:t>
            </a:r>
            <a:r>
              <a:rPr lang="ru-RU" sz="3600" b="1" dirty="0" smtClean="0"/>
              <a:t> ____ 8. </a:t>
            </a:r>
            <a:r>
              <a:rPr lang="en-US" sz="3600" b="1" dirty="0" smtClean="0"/>
              <a:t>This</a:t>
            </a:r>
            <a:r>
              <a:rPr lang="ru-RU" sz="3600" b="1" dirty="0" smtClean="0"/>
              <a:t> ____ </a:t>
            </a:r>
            <a:r>
              <a:rPr lang="en-US" sz="3600" b="1" dirty="0" smtClean="0"/>
              <a:t>my brother</a:t>
            </a:r>
            <a:r>
              <a:rPr lang="ru-RU" sz="3600" b="1" dirty="0" smtClean="0"/>
              <a:t>. </a:t>
            </a:r>
            <a:r>
              <a:rPr lang="en-US" sz="3600" b="1" dirty="0" smtClean="0"/>
              <a:t>____ is Denis. I</a:t>
            </a:r>
            <a:r>
              <a:rPr lang="ru-RU" sz="3600" b="1" dirty="0" smtClean="0"/>
              <a:t> ______ </a:t>
            </a:r>
            <a:r>
              <a:rPr lang="en-US" sz="3600" b="1" dirty="0" smtClean="0"/>
              <a:t>got a friend</a:t>
            </a:r>
            <a:r>
              <a:rPr lang="ru-RU" sz="3600" b="1" dirty="0" smtClean="0"/>
              <a:t>. ____ </a:t>
            </a:r>
            <a:r>
              <a:rPr lang="en-US" sz="3600" b="1" dirty="0" smtClean="0"/>
              <a:t>name is </a:t>
            </a:r>
            <a:r>
              <a:rPr lang="en-US" sz="3600" b="1" dirty="0" err="1" smtClean="0"/>
              <a:t>Misha</a:t>
            </a:r>
            <a:r>
              <a:rPr lang="ru-RU" sz="3600" b="1" dirty="0" smtClean="0"/>
              <a:t>. </a:t>
            </a:r>
            <a:r>
              <a:rPr lang="en-US" sz="3600" b="1" dirty="0" smtClean="0"/>
              <a:t>We</a:t>
            </a:r>
            <a:r>
              <a:rPr lang="ru-RU" sz="3600" b="1" dirty="0" smtClean="0"/>
              <a:t> ____ </a:t>
            </a:r>
            <a:r>
              <a:rPr lang="en-US" sz="3600" b="1" dirty="0" smtClean="0"/>
              <a:t>from Russia</a:t>
            </a:r>
            <a:r>
              <a:rPr lang="ru-RU" sz="3600" b="1" dirty="0" smtClean="0"/>
              <a:t>. </a:t>
            </a:r>
            <a:r>
              <a:rPr lang="en-US" sz="3600" b="1" dirty="0" err="1" smtClean="0"/>
              <a:t>Misha</a:t>
            </a:r>
            <a:r>
              <a:rPr lang="ru-RU" sz="3600" b="1" dirty="0" smtClean="0"/>
              <a:t> _____ </a:t>
            </a:r>
            <a:r>
              <a:rPr lang="en-US" sz="3600" b="1" dirty="0" smtClean="0"/>
              <a:t>got a cat</a:t>
            </a:r>
            <a:r>
              <a:rPr lang="ru-RU" sz="3600" b="1" dirty="0" smtClean="0"/>
              <a:t>. </a:t>
            </a:r>
            <a:r>
              <a:rPr lang="en-US" sz="3600" b="1" dirty="0" smtClean="0"/>
              <a:t>____ cat is nice.</a:t>
            </a:r>
            <a:endParaRPr lang="ru-RU" sz="3600" dirty="0" smtClean="0"/>
          </a:p>
        </p:txBody>
      </p:sp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216" y="836712"/>
            <a:ext cx="1440160" cy="1662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6660232" y="908720"/>
            <a:ext cx="118333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2</a:t>
            </a:r>
            <a:r>
              <a:rPr lang="en-US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2</a:t>
            </a:r>
            <a:r>
              <a:rPr lang="ru-RU" sz="2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б</a:t>
            </a:r>
          </a:p>
          <a:p>
            <a:endParaRPr lang="ru-RU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79157\Desktop\Oksana\аттестация\XMas_SantaChimneyTo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4533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699792" y="1772816"/>
            <a:ext cx="3960440" cy="110799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66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RESULTS</a:t>
            </a:r>
            <a:endParaRPr lang="ru-RU" sz="66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050" name="Picture 2" descr="C:\Users\79157\Desktop\Oksana\аттестация\b28b5d8114b39b9710019aa9625d1ee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824" y="2924944"/>
            <a:ext cx="3155032" cy="2396791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907704" y="1556792"/>
            <a:ext cx="54006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i="1" dirty="0" smtClean="0"/>
              <a:t>What </a:t>
            </a:r>
            <a:r>
              <a:rPr lang="en-US" sz="5400" i="1" dirty="0"/>
              <a:t>sound is it?</a:t>
            </a:r>
            <a:r>
              <a:rPr lang="en-US" sz="5400" dirty="0"/>
              <a:t> </a:t>
            </a:r>
            <a:endParaRPr lang="ru-RU" sz="5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23928" y="3284984"/>
            <a:ext cx="1584176" cy="156966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ru-RU" sz="7200" dirty="0" err="1"/>
              <a:t>[</a:t>
            </a:r>
            <a:r>
              <a:rPr lang="ru-RU" sz="9600" dirty="0" err="1">
                <a:solidFill>
                  <a:schemeClr val="accent1">
                    <a:lumMod val="75000"/>
                  </a:schemeClr>
                </a:solidFill>
              </a:rPr>
              <a:t>ð</a:t>
            </a:r>
            <a:r>
              <a:rPr lang="ru-RU" sz="7200" dirty="0"/>
              <a:t>]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79157\Desktop\Oksana\аттестация\2c884fef76f150c049de1bf64054438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572000" cy="677227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512168" y="1687091"/>
            <a:ext cx="1656184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sz="24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DIPLOMA</a:t>
            </a:r>
            <a:endParaRPr lang="ru-RU" sz="24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4" name="Picture 2" descr="C:\Users\79157\Desktop\Oksana\аттестация\2c884fef76f150c049de1bf64054438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0"/>
            <a:ext cx="4572000" cy="677227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796136" y="1700808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sz="24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CERTIFICATE</a:t>
            </a:r>
            <a:endParaRPr lang="ru-RU" sz="24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84168" y="2348880"/>
            <a:ext cx="17575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is proudly given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436096" y="2780928"/>
            <a:ext cx="29272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to______________________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5796136" y="3212976"/>
            <a:ext cx="24919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for the participation</a:t>
            </a:r>
          </a:p>
          <a:p>
            <a:r>
              <a:rPr lang="en-US" dirty="0" smtClean="0"/>
              <a:t> in the English game “Merry Christmas”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5796136" y="4653136"/>
            <a:ext cx="16671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December,2021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1475656" y="2276872"/>
            <a:ext cx="17455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congratulations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899592" y="2852936"/>
            <a:ext cx="29272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to______________________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1115616" y="3356992"/>
            <a:ext cx="249197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</a:t>
            </a:r>
            <a:r>
              <a:rPr lang="en-US" sz="2800" dirty="0" smtClean="0"/>
              <a:t>winner</a:t>
            </a:r>
            <a:r>
              <a:rPr lang="en-US" dirty="0" smtClean="0"/>
              <a:t> of </a:t>
            </a:r>
          </a:p>
          <a:p>
            <a:r>
              <a:rPr lang="en-US" dirty="0" smtClean="0"/>
              <a:t>the English game “Merry Christmas”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1259632" y="4725144"/>
            <a:ext cx="16671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December,2021</a:t>
            </a:r>
            <a:endParaRPr lang="ru-RU" dirty="0"/>
          </a:p>
        </p:txBody>
      </p:sp>
    </p:spTree>
  </p:cSld>
  <p:clrMapOvr>
    <a:masterClrMapping/>
  </p:clrMapOvr>
  <p:transition>
    <p:comb dir="vert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79157\Downloads\749881_91751_cut-photo.r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85457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539552" y="1412776"/>
            <a:ext cx="8352928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I </a:t>
            </a:r>
            <a:r>
              <a:rPr lang="en-US" sz="4800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‘</a:t>
            </a:r>
            <a:r>
              <a:rPr kumimoji="0" lang="en-US" sz="4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got a mo</a:t>
            </a:r>
            <a:r>
              <a:rPr kumimoji="0" lang="en-US" sz="4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th</a:t>
            </a:r>
            <a:r>
              <a:rPr kumimoji="0" lang="en-US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er,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I ‘</a:t>
            </a:r>
            <a:r>
              <a:rPr kumimoji="0" lang="en-US" sz="4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got a fa</a:t>
            </a:r>
            <a:r>
              <a:rPr kumimoji="0" lang="en-US" sz="4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th</a:t>
            </a:r>
            <a:r>
              <a:rPr kumimoji="0" lang="en-US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er,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I ‘</a:t>
            </a:r>
            <a:r>
              <a:rPr kumimoji="0" lang="en-US" sz="4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got a sister,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I ‘</a:t>
            </a:r>
            <a:r>
              <a:rPr kumimoji="0" lang="en-US" sz="4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got a bro</a:t>
            </a:r>
            <a:r>
              <a:rPr kumimoji="0" lang="en-US" sz="4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th</a:t>
            </a:r>
            <a:r>
              <a:rPr kumimoji="0" lang="en-US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er.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Mo</a:t>
            </a:r>
            <a:r>
              <a:rPr kumimoji="0" lang="en-US" sz="4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th</a:t>
            </a:r>
            <a:r>
              <a:rPr kumimoji="0" lang="en-US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er, fa</a:t>
            </a:r>
            <a:r>
              <a:rPr kumimoji="0" lang="en-US" sz="4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th</a:t>
            </a:r>
            <a:r>
              <a:rPr kumimoji="0" lang="en-US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er, sister, bro</a:t>
            </a:r>
            <a:r>
              <a:rPr kumimoji="0" lang="en-US" sz="4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th</a:t>
            </a:r>
            <a:r>
              <a:rPr kumimoji="0" lang="en-US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er.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Hand in hand wi</a:t>
            </a:r>
            <a:r>
              <a:rPr kumimoji="0" lang="en-US" sz="4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th</a:t>
            </a:r>
            <a:r>
              <a:rPr kumimoji="0" lang="en-US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one ano</a:t>
            </a:r>
            <a:r>
              <a:rPr kumimoji="0" lang="en-US" sz="4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th</a:t>
            </a:r>
            <a:r>
              <a:rPr kumimoji="0" lang="en-US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er.</a:t>
            </a:r>
            <a:endParaRPr kumimoji="0" lang="en-US" sz="4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9" name="Picture 9" descr="https://mulino58.ru/wp-content/uploads/b/1/b/b1bd3e3fe66d0de690ba3f83356b597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83707" y="0"/>
            <a:ext cx="4645819" cy="3140968"/>
          </a:xfrm>
          <a:prstGeom prst="rect">
            <a:avLst/>
          </a:prstGeom>
          <a:noFill/>
        </p:spPr>
      </p:pic>
      <p:pic>
        <p:nvPicPr>
          <p:cNvPr id="35842" name="Picture 2" descr="C:\Users\79157\Desktop\Oksana\аттестация\-.jpg_q5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654152"/>
            <a:ext cx="3203848" cy="3203848"/>
          </a:xfrm>
          <a:prstGeom prst="rect">
            <a:avLst/>
          </a:prstGeom>
          <a:noFill/>
        </p:spPr>
      </p:pic>
      <p:pic>
        <p:nvPicPr>
          <p:cNvPr id="35847" name="Picture 7" descr="https://st4.depositphotos.com/1003326/31452/i/950/depositphotos_314526142-stock-photo-family-celebrating-christma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5724128" cy="3728509"/>
          </a:xfrm>
          <a:prstGeom prst="rect">
            <a:avLst/>
          </a:prstGeom>
          <a:noFill/>
        </p:spPr>
      </p:pic>
      <p:pic>
        <p:nvPicPr>
          <p:cNvPr id="35843" name="Picture 3" descr="C:\Users\79157\Desktop\Oksana\аттестация\3907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43808" y="3140968"/>
            <a:ext cx="6608057" cy="3717032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79157\Desktop\Oksana\аттестация\сант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116632" y="0"/>
            <a:ext cx="10893592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259632" y="1412776"/>
            <a:ext cx="222086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u="sng" dirty="0" smtClean="0"/>
              <a:t>ЗАДАНИЕ</a:t>
            </a:r>
            <a:r>
              <a:rPr lang="ru-RU" u="sng" dirty="0" smtClean="0"/>
              <a:t>  </a:t>
            </a:r>
            <a:r>
              <a:rPr lang="ru-RU" sz="4800" u="sng" dirty="0" smtClean="0"/>
              <a:t>1</a:t>
            </a:r>
            <a:endParaRPr lang="ru-RU" sz="4800" u="sng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971600" y="2996952"/>
            <a:ext cx="7656299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ВЫБРАТЬ КАПИТАНА</a:t>
            </a:r>
            <a:endParaRPr lang="ru-RU" sz="2800" b="1" cap="all" spc="0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2276872"/>
            <a:ext cx="7656299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РАЗДЕЛИТЬСЯ НА КОМАНДЫ</a:t>
            </a:r>
            <a:endParaRPr lang="ru-RU" sz="28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9512" y="3789040"/>
            <a:ext cx="7656299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spc="0" dirty="0" smtClean="0">
                <a:ln w="0"/>
                <a:solidFill>
                  <a:schemeClr val="accent4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ПРИДУМАТЬ НАЗВАНИЕ</a:t>
            </a:r>
            <a:endParaRPr lang="ru-RU" sz="2800" b="1" cap="all" spc="0" dirty="0">
              <a:ln w="0"/>
              <a:solidFill>
                <a:schemeClr val="accent4">
                  <a:lumMod val="75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487701" y="4653136"/>
            <a:ext cx="7656299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ПРЕДСТАВИТЬСЯ</a:t>
            </a:r>
            <a:endParaRPr lang="ru-RU" sz="2800" b="1" cap="all" spc="0" dirty="0">
              <a:ln w="0"/>
              <a:solidFill>
                <a:schemeClr val="accent1">
                  <a:lumMod val="75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640" y="4293096"/>
            <a:ext cx="1440160" cy="1662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>
          <a:xfrm>
            <a:off x="1763688" y="4365104"/>
            <a:ext cx="9361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2</a:t>
            </a:r>
            <a:r>
              <a:rPr lang="ru-RU" sz="28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б</a:t>
            </a:r>
            <a:endParaRPr lang="ru-RU" sz="28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79157\Desktop\Oksana\аттестация\26838654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1" name="Picture 3" descr="C:\Users\79157\Desktop\Oksana\аттестация\b28b5d8114b39b9710019aa9625d1ee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7704" y="1484784"/>
            <a:ext cx="5256584" cy="3993282"/>
          </a:xfrm>
          <a:prstGeom prst="rect">
            <a:avLst/>
          </a:prstGeom>
          <a:noFill/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302</TotalTime>
  <Words>779</Words>
  <Application>Microsoft Office PowerPoint</Application>
  <PresentationFormat>Экран (4:3)</PresentationFormat>
  <Paragraphs>134</Paragraphs>
  <Slides>31</Slides>
  <Notes>12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Поток</vt:lpstr>
      <vt:lpstr>Методическая разработка «MERRY CHRISTMAS» 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</vt:vector>
  </TitlesOfParts>
  <Company>HP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Методическая разработка «Let’s play English»</dc:title>
  <dc:creator>79157</dc:creator>
  <cp:lastModifiedBy>79157</cp:lastModifiedBy>
  <cp:revision>38</cp:revision>
  <dcterms:created xsi:type="dcterms:W3CDTF">2021-11-02T10:53:51Z</dcterms:created>
  <dcterms:modified xsi:type="dcterms:W3CDTF">2021-11-04T11:13:16Z</dcterms:modified>
</cp:coreProperties>
</file>