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7"/>
  </p:handoutMasterIdLst>
  <p:sldIdLst>
    <p:sldId id="285" r:id="rId2"/>
    <p:sldId id="275" r:id="rId3"/>
    <p:sldId id="287" r:id="rId4"/>
    <p:sldId id="265" r:id="rId5"/>
    <p:sldId id="289" r:id="rId6"/>
    <p:sldId id="291" r:id="rId7"/>
    <p:sldId id="283" r:id="rId8"/>
    <p:sldId id="293" r:id="rId9"/>
    <p:sldId id="292" r:id="rId10"/>
    <p:sldId id="288" r:id="rId11"/>
    <p:sldId id="274" r:id="rId12"/>
    <p:sldId id="266" r:id="rId13"/>
    <p:sldId id="269" r:id="rId14"/>
    <p:sldId id="270" r:id="rId15"/>
    <p:sldId id="267" r:id="rId16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33333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81" d="100"/>
          <a:sy n="81" d="100"/>
        </p:scale>
        <p:origin x="-78" y="-7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585D2C-E2C4-4039-9528-61F3AC438A15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E394D3-9C18-46A3-A994-6B3CCDBC41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378771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71368-77FE-4AE6-B2B0-7E143D14946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D1D49-10A8-4A04-87C1-3CA4881378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962749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71368-77FE-4AE6-B2B0-7E143D14946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D1D49-10A8-4A04-87C1-3CA4881378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359892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71368-77FE-4AE6-B2B0-7E143D14946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D1D49-10A8-4A04-87C1-3CA4881378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23855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71368-77FE-4AE6-B2B0-7E143D14946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D1D49-10A8-4A04-87C1-3CA4881378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89222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71368-77FE-4AE6-B2B0-7E143D14946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D1D49-10A8-4A04-87C1-3CA4881378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797332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71368-77FE-4AE6-B2B0-7E143D14946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D1D49-10A8-4A04-87C1-3CA4881378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356843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71368-77FE-4AE6-B2B0-7E143D14946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D1D49-10A8-4A04-87C1-3CA4881378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472328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71368-77FE-4AE6-B2B0-7E143D14946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D1D49-10A8-4A04-87C1-3CA4881378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71883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71368-77FE-4AE6-B2B0-7E143D14946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D1D49-10A8-4A04-87C1-3CA4881378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511933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71368-77FE-4AE6-B2B0-7E143D14946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D1D49-10A8-4A04-87C1-3CA4881378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984982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71368-77FE-4AE6-B2B0-7E143D14946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D1D49-10A8-4A04-87C1-3CA4881378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70005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871368-77FE-4AE6-B2B0-7E143D149460}" type="datetimeFigureOut">
              <a:rPr lang="ru-RU" smtClean="0"/>
              <a:pPr/>
              <a:t>03.02.2021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CD1D49-10A8-4A04-87C1-3CA4881378D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34139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latin typeface="Arial Narrow" panose="020B0606020202030204" pitchFamily="34" charset="0"/>
              </a:rPr>
              <a:t>Герои вчера, сегодня, завтра…</a:t>
            </a:r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10479578" cy="3099680"/>
          </a:xfrm>
        </p:spPr>
        <p:txBody>
          <a:bodyPr>
            <a:normAutofit/>
          </a:bodyPr>
          <a:lstStyle/>
          <a:p>
            <a:pPr algn="r">
              <a:lnSpc>
                <a:spcPct val="150000"/>
              </a:lnSpc>
              <a:spcBef>
                <a:spcPts val="0"/>
              </a:spcBef>
            </a:pPr>
            <a:endParaRPr lang="ru-RU" dirty="0">
              <a:latin typeface="Comic Sans MS" panose="030F0702030302020204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827" t="8052" r="50168" b="7596"/>
          <a:stretch/>
        </p:blipFill>
        <p:spPr>
          <a:xfrm>
            <a:off x="626438" y="324486"/>
            <a:ext cx="1970115" cy="2895478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98" r="1075"/>
          <a:stretch/>
        </p:blipFill>
        <p:spPr>
          <a:xfrm>
            <a:off x="490112" y="3949599"/>
            <a:ext cx="3897266" cy="226169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2564" y="3770194"/>
            <a:ext cx="2712720" cy="203454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870" r="6778"/>
          <a:stretch/>
        </p:blipFill>
        <p:spPr>
          <a:xfrm>
            <a:off x="9550542" y="1501246"/>
            <a:ext cx="2023900" cy="195075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9802" y="4569444"/>
            <a:ext cx="2500625" cy="1668328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60035"/>
          <a:stretch>
            <a:fillRect/>
          </a:stretch>
        </p:blipFill>
        <p:spPr>
          <a:xfrm>
            <a:off x="647220" y="1928408"/>
            <a:ext cx="3132834" cy="4480831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3012832" y="375138"/>
            <a:ext cx="631873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Narrow" panose="020B0606020202030204" pitchFamily="34" charset="0"/>
              </a:rPr>
              <a:t>Константин Феоктистов</a:t>
            </a:r>
            <a:endParaRPr lang="en-US" sz="40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Narrow" panose="020B0606020202030204" pitchFamily="34" charset="0"/>
            </a:endParaRPr>
          </a:p>
          <a:p>
            <a:pPr algn="ctr"/>
            <a:endParaRPr lang="ru-RU" sz="2000" b="1" dirty="0" smtClean="0">
              <a:latin typeface="Arial Narrow" panose="020B0606020202030204" pitchFamily="34" charset="0"/>
            </a:endParaRPr>
          </a:p>
          <a:p>
            <a:pPr algn="ctr"/>
            <a:r>
              <a:rPr lang="ru-RU" sz="2800" b="1" dirty="0" smtClean="0">
                <a:latin typeface="Arial Narrow" pitchFamily="34" charset="0"/>
              </a:rPr>
              <a:t>Расстрелян фашистом, но остался жив</a:t>
            </a:r>
            <a:endParaRPr lang="en-US" sz="2800" b="1" dirty="0" smtClean="0">
              <a:latin typeface="Arial Narrow" pitchFamily="34" charset="0"/>
            </a:endParaRPr>
          </a:p>
          <a:p>
            <a:pPr algn="ctr"/>
            <a:r>
              <a:rPr lang="en-US" sz="2800" b="1" dirty="0" smtClean="0">
                <a:latin typeface="Arial Narrow" pitchFamily="34" charset="0"/>
              </a:rPr>
              <a:t>1926</a:t>
            </a:r>
            <a:r>
              <a:rPr lang="ru-RU" sz="2800" b="1" dirty="0">
                <a:latin typeface="Arial Narrow" pitchFamily="34" charset="0"/>
              </a:rPr>
              <a:t> </a:t>
            </a:r>
            <a:r>
              <a:rPr lang="ru-RU" sz="2800" b="1" dirty="0" smtClean="0">
                <a:latin typeface="Arial Narrow" pitchFamily="34" charset="0"/>
              </a:rPr>
              <a:t>(Воронеж)-2009 (Москва)</a:t>
            </a:r>
            <a:endParaRPr lang="ru-RU" sz="2800" b="1" dirty="0">
              <a:latin typeface="Arial Narrow" pitchFamily="34" charset="0"/>
            </a:endParaRPr>
          </a:p>
          <a:p>
            <a:pPr algn="ctr"/>
            <a:r>
              <a:rPr lang="ru-RU" sz="2800" b="1" dirty="0" smtClean="0">
                <a:latin typeface="Arial Narrow" pitchFamily="34" charset="0"/>
              </a:rPr>
              <a:t> </a:t>
            </a:r>
            <a:endParaRPr lang="ru-RU" sz="2800" b="1" dirty="0">
              <a:latin typeface="Arial Narrow" pitchFamily="34" charset="0"/>
            </a:endParaRPr>
          </a:p>
        </p:txBody>
      </p:sp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3" cstate="print"/>
          <a:srcRect l="42537" t="1684" r="891"/>
          <a:stretch>
            <a:fillRect/>
          </a:stretch>
        </p:blipFill>
        <p:spPr>
          <a:xfrm>
            <a:off x="4576771" y="3235202"/>
            <a:ext cx="2631937" cy="2621288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6" name="Рисунок 5" descr="2346973222.jpg"/>
          <p:cNvPicPr>
            <a:picLocks noChangeAspect="1"/>
          </p:cNvPicPr>
          <p:nvPr/>
        </p:nvPicPr>
        <p:blipFill>
          <a:blip r:embed="rId4" cstate="print"/>
          <a:srcRect l="10513" t="17436" r="2991" b="9744"/>
          <a:stretch>
            <a:fillRect/>
          </a:stretch>
        </p:blipFill>
        <p:spPr>
          <a:xfrm>
            <a:off x="7558082" y="2520462"/>
            <a:ext cx="4469795" cy="3763108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="" xmlns:p14="http://schemas.microsoft.com/office/powerpoint/2010/main" val="13607775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герои.jpg"/>
          <p:cNvPicPr>
            <a:picLocks noChangeAspect="1"/>
          </p:cNvPicPr>
          <p:nvPr/>
        </p:nvPicPr>
        <p:blipFill>
          <a:blip r:embed="rId2" cstate="print">
            <a:lum bright="40000"/>
          </a:blip>
          <a:srcRect b="27421"/>
          <a:stretch>
            <a:fillRect/>
          </a:stretch>
        </p:blipFill>
        <p:spPr>
          <a:xfrm>
            <a:off x="159384" y="514749"/>
            <a:ext cx="11880216" cy="573402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51692" y="1887412"/>
            <a:ext cx="11523785" cy="2596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dirty="0" smtClean="0">
                <a:latin typeface="Arial Narrow" panose="020B0606020202030204" pitchFamily="34" charset="0"/>
              </a:rPr>
              <a:t>Каждый год, по подсчетам сотрудников МЧС, </a:t>
            </a:r>
          </a:p>
          <a:p>
            <a:pPr algn="ctr">
              <a:lnSpc>
                <a:spcPct val="150000"/>
              </a:lnSpc>
            </a:pPr>
            <a:r>
              <a:rPr lang="ru-RU" sz="2800" dirty="0" smtClean="0">
                <a:latin typeface="Arial Narrow" panose="020B0606020202030204" pitchFamily="34" charset="0"/>
              </a:rPr>
              <a:t>около 10 детей совершают геройский поступок. </a:t>
            </a:r>
          </a:p>
          <a:p>
            <a:pPr algn="ctr">
              <a:lnSpc>
                <a:spcPct val="150000"/>
              </a:lnSpc>
            </a:pPr>
            <a:r>
              <a:rPr lang="ru-RU" sz="2800" dirty="0" smtClean="0">
                <a:latin typeface="Arial Narrow" panose="020B0606020202030204" pitchFamily="34" charset="0"/>
              </a:rPr>
              <a:t>Кто они эти мальчики и девочки, </a:t>
            </a:r>
          </a:p>
          <a:p>
            <a:pPr algn="ctr">
              <a:lnSpc>
                <a:spcPct val="150000"/>
              </a:lnSpc>
            </a:pPr>
            <a:r>
              <a:rPr lang="ru-RU" sz="2800" dirty="0" smtClean="0">
                <a:latin typeface="Arial Narrow" panose="020B0606020202030204" pitchFamily="34" charset="0"/>
              </a:rPr>
              <a:t>совершившие недетские поступки? </a:t>
            </a:r>
            <a:endParaRPr lang="ru-RU" sz="2800" dirty="0">
              <a:latin typeface="Arial Narrow" panose="020B0606020202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511" t="2805" r="8568" b="2724"/>
          <a:stretch/>
        </p:blipFill>
        <p:spPr>
          <a:xfrm>
            <a:off x="304799" y="2563583"/>
            <a:ext cx="3666309" cy="4014653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978" y="2138065"/>
            <a:ext cx="3685436" cy="4636224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1732" t="7696" r="18009" b="3031"/>
          <a:stretch/>
        </p:blipFill>
        <p:spPr>
          <a:xfrm>
            <a:off x="4204515" y="3189484"/>
            <a:ext cx="3877056" cy="3230879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121920" y="328246"/>
            <a:ext cx="11678195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Женя Табаков </a:t>
            </a:r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</a:p>
          <a:p>
            <a:pPr algn="ctr"/>
            <a:r>
              <a:rPr lang="ru-RU" sz="2800" b="1" dirty="0" smtClean="0">
                <a:solidFill>
                  <a:srgbClr val="222222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самый </a:t>
            </a:r>
            <a:r>
              <a:rPr lang="ru-RU" sz="2800" b="1" dirty="0">
                <a:solidFill>
                  <a:srgbClr val="222222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юный герой России. Настоящий Мужчина, которому было всего 7 лет. </a:t>
            </a:r>
            <a:endParaRPr lang="ru-RU" sz="2800" b="1" dirty="0" smtClean="0">
              <a:solidFill>
                <a:srgbClr val="222222"/>
              </a:soli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222222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Единственный </a:t>
            </a:r>
            <a:r>
              <a:rPr lang="ru-RU" sz="2800" b="1" dirty="0">
                <a:solidFill>
                  <a:srgbClr val="222222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семилетний обладатель Ордена Мужества. </a:t>
            </a:r>
            <a:endParaRPr lang="ru-RU" sz="2800" b="1" dirty="0" smtClean="0">
              <a:solidFill>
                <a:srgbClr val="222222"/>
              </a:soli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222222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Посмертно</a:t>
            </a:r>
            <a:r>
              <a:rPr lang="ru-RU" sz="2800" b="1" dirty="0">
                <a:solidFill>
                  <a:srgbClr val="222222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sz="2800" dirty="0">
                <a:solidFill>
                  <a:srgbClr val="222222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222222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800" dirty="0">
              <a:latin typeface="Arial Narrow" panose="020B060602020203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1129" r="17402"/>
          <a:stretch/>
        </p:blipFill>
        <p:spPr>
          <a:xfrm>
            <a:off x="71392" y="1804677"/>
            <a:ext cx="798022" cy="138480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06433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33754" y="468924"/>
            <a:ext cx="10984523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Данил </a:t>
            </a:r>
            <a:r>
              <a:rPr lang="ru-RU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Садыков </a:t>
            </a:r>
            <a:endParaRPr lang="ru-RU" sz="40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2800" b="1" dirty="0" smtClean="0">
                <a:solidFill>
                  <a:srgbClr val="222222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Кавалер Ордена Мужества. Посмертно.</a:t>
            </a:r>
          </a:p>
          <a:p>
            <a:endParaRPr lang="ru-RU" sz="2400" dirty="0"/>
          </a:p>
          <a:p>
            <a:endParaRPr lang="ru-RU" sz="2400" dirty="0"/>
          </a:p>
          <a:p>
            <a:endParaRPr lang="ru-RU" sz="2400" dirty="0" smtClean="0"/>
          </a:p>
          <a:p>
            <a:endParaRPr lang="ru-RU" sz="2400" dirty="0"/>
          </a:p>
          <a:p>
            <a:endParaRPr lang="ru-RU" sz="2400" dirty="0" smtClean="0"/>
          </a:p>
          <a:p>
            <a:endParaRPr lang="ru-RU" sz="2400" dirty="0"/>
          </a:p>
          <a:p>
            <a:endParaRPr lang="ru-RU" sz="2400" dirty="0" smtClean="0"/>
          </a:p>
          <a:p>
            <a:pPr algn="ctr"/>
            <a:endParaRPr lang="ru-RU" sz="2400" dirty="0" smtClean="0">
              <a:latin typeface="Arial Narrow" panose="020B0606020202030204" pitchFamily="34" charset="0"/>
            </a:endParaRPr>
          </a:p>
          <a:p>
            <a:pPr algn="ctr"/>
            <a:endParaRPr lang="ru-RU" sz="2400" dirty="0">
              <a:latin typeface="Arial Narrow" panose="020B0606020202030204" pitchFamily="34" charset="0"/>
            </a:endParaRPr>
          </a:p>
          <a:p>
            <a:pPr algn="ctr"/>
            <a:endParaRPr lang="ru-RU" sz="2400" dirty="0" smtClean="0">
              <a:latin typeface="Arial Narrow" panose="020B0606020202030204" pitchFamily="34" charset="0"/>
            </a:endParaRPr>
          </a:p>
          <a:p>
            <a:pPr algn="ctr"/>
            <a:endParaRPr lang="ru-RU" sz="2400" dirty="0" smtClean="0">
              <a:latin typeface="Arial Narrow" panose="020B0606020202030204" pitchFamily="34" charset="0"/>
            </a:endParaRPr>
          </a:p>
          <a:p>
            <a:pPr algn="ctr"/>
            <a:r>
              <a:rPr lang="ru-RU" sz="2800" b="1" dirty="0" smtClean="0">
                <a:latin typeface="Arial Narrow" panose="020B0606020202030204" pitchFamily="34" charset="0"/>
              </a:rPr>
              <a:t>12-тилетний </a:t>
            </a:r>
            <a:r>
              <a:rPr lang="ru-RU" sz="2800" b="1" dirty="0">
                <a:latin typeface="Arial Narrow" panose="020B0606020202030204" pitchFamily="34" charset="0"/>
              </a:rPr>
              <a:t>подросток, житель города Набережные Челны, погиб, </a:t>
            </a:r>
            <a:endParaRPr lang="ru-RU" sz="2800" b="1" dirty="0" smtClean="0">
              <a:latin typeface="Arial Narrow" panose="020B0606020202030204" pitchFamily="34" charset="0"/>
            </a:endParaRPr>
          </a:p>
          <a:p>
            <a:pPr algn="ctr"/>
            <a:r>
              <a:rPr lang="ru-RU" sz="2800" b="1" dirty="0" smtClean="0">
                <a:latin typeface="Arial Narrow" panose="020B0606020202030204" pitchFamily="34" charset="0"/>
              </a:rPr>
              <a:t>спасая </a:t>
            </a:r>
            <a:r>
              <a:rPr lang="ru-RU" sz="2800" b="1" dirty="0">
                <a:latin typeface="Arial Narrow" panose="020B0606020202030204" pitchFamily="34" charset="0"/>
              </a:rPr>
              <a:t>9-тилетнего школьника.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741"/>
          <a:stretch/>
        </p:blipFill>
        <p:spPr>
          <a:xfrm>
            <a:off x="3458686" y="1814093"/>
            <a:ext cx="5605537" cy="393480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832" r="10209"/>
          <a:stretch/>
        </p:blipFill>
        <p:spPr>
          <a:xfrm>
            <a:off x="10068815" y="450133"/>
            <a:ext cx="931025" cy="127184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67542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518" y="2728828"/>
            <a:ext cx="6045759" cy="3979337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2883" y="2513721"/>
            <a:ext cx="2606134" cy="3909201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165463" y="937846"/>
            <a:ext cx="1162594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222222"/>
                </a:solidFill>
                <a:latin typeface="Arial Narrow" panose="020B0606020202030204" pitchFamily="34" charset="0"/>
              </a:rPr>
              <a:t>Трансвааль-парк</a:t>
            </a:r>
            <a:r>
              <a:rPr lang="ru-RU" sz="2800" dirty="0">
                <a:solidFill>
                  <a:srgbClr val="222222"/>
                </a:solidFill>
                <a:latin typeface="Arial Narrow" panose="020B0606020202030204" pitchFamily="34" charset="0"/>
              </a:rPr>
              <a:t> — </a:t>
            </a:r>
            <a:r>
              <a:rPr lang="ru-RU" sz="2800" b="1" dirty="0">
                <a:solidFill>
                  <a:srgbClr val="222222"/>
                </a:solidFill>
                <a:latin typeface="Arial Narrow" panose="020B0606020202030204" pitchFamily="34" charset="0"/>
              </a:rPr>
              <a:t>спортивно-развлекательный комплекс. </a:t>
            </a:r>
            <a:r>
              <a:rPr lang="ru-RU" sz="2800" b="1" dirty="0" smtClean="0">
                <a:solidFill>
                  <a:srgbClr val="222222"/>
                </a:solidFill>
                <a:latin typeface="Arial Narrow" panose="020B0606020202030204" pitchFamily="34" charset="0"/>
              </a:rPr>
              <a:t>Был </a:t>
            </a:r>
            <a:r>
              <a:rPr lang="ru-RU" sz="2800" b="1" dirty="0">
                <a:solidFill>
                  <a:srgbClr val="222222"/>
                </a:solidFill>
                <a:latin typeface="Arial Narrow" panose="020B0606020202030204" pitchFamily="34" charset="0"/>
              </a:rPr>
              <a:t>первым аквапарком, построенным в столице. 14 февраля 2004 года произошло обрушение конструкции крыши сооружения, что привело к гибели 28 человек</a:t>
            </a:r>
            <a:r>
              <a:rPr lang="ru-RU" sz="2800" dirty="0">
                <a:solidFill>
                  <a:srgbClr val="222222"/>
                </a:solidFill>
                <a:latin typeface="Arial Narrow" panose="020B0606020202030204" pitchFamily="34" charset="0"/>
              </a:rPr>
              <a:t>. </a:t>
            </a:r>
            <a:endParaRPr lang="ru-RU" sz="2800" dirty="0">
              <a:latin typeface="Arial Narrow" panose="020B060602020203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33897" y="2255741"/>
            <a:ext cx="260613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22222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solidFill>
                  <a:srgbClr val="22222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346" r="18689"/>
          <a:stretch>
            <a:fillRect/>
          </a:stretch>
        </p:blipFill>
        <p:spPr>
          <a:xfrm>
            <a:off x="11031415" y="2082948"/>
            <a:ext cx="890954" cy="133046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671282" y="175846"/>
            <a:ext cx="306045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latin typeface="Arial Narrow" panose="020B0606020202030204" pitchFamily="34" charset="0"/>
                <a:ea typeface="Times New Roman" panose="02020603050405020304" pitchFamily="18" charset="0"/>
              </a:rPr>
              <a:t>Саша Ершова</a:t>
            </a:r>
            <a:endParaRPr lang="ru-RU" sz="4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latin typeface="Arial Narrow" panose="020B060602020203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15727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9970" y="1889758"/>
            <a:ext cx="11476892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endParaRPr lang="ru-RU" dirty="0">
              <a:solidFill>
                <a:srgbClr val="383838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ru-RU" dirty="0" smtClean="0">
              <a:solidFill>
                <a:srgbClr val="383838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ru-RU" dirty="0">
              <a:solidFill>
                <a:srgbClr val="383838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4000" dirty="0" smtClean="0">
                <a:solidFill>
                  <a:srgbClr val="383838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«Не </a:t>
            </a:r>
            <a:r>
              <a:rPr lang="ru-RU" sz="4000" dirty="0">
                <a:solidFill>
                  <a:srgbClr val="383838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будьте равнодушными. Это лучшее, что вы можете сделать в </a:t>
            </a:r>
            <a:r>
              <a:rPr lang="ru-RU" sz="4000" dirty="0" smtClean="0">
                <a:solidFill>
                  <a:srgbClr val="383838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жизни».</a:t>
            </a:r>
          </a:p>
          <a:p>
            <a:pPr algn="r">
              <a:spcAft>
                <a:spcPts val="0"/>
              </a:spcAft>
            </a:pPr>
            <a:endParaRPr lang="ru-RU" sz="4000" dirty="0">
              <a:solidFill>
                <a:srgbClr val="383838"/>
              </a:solidFill>
              <a:latin typeface="Arial Narrow" panose="020B0606020202030204" pitchFamily="34" charset="0"/>
              <a:ea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ru-RU" sz="2800" dirty="0">
                <a:solidFill>
                  <a:srgbClr val="383838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Одри Хепберн.</a:t>
            </a:r>
            <a:br>
              <a:rPr lang="ru-RU" sz="2800" dirty="0">
                <a:solidFill>
                  <a:srgbClr val="383838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</a:br>
            <a:endParaRPr lang="ru-RU" sz="2800" dirty="0">
              <a:latin typeface="Arial Narrow" panose="020B060602020203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63171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69631" y="398586"/>
            <a:ext cx="1169963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4000" dirty="0" smtClean="0">
                <a:latin typeface="Arial Narrow" panose="020B0606020202030204" pitchFamily="34" charset="0"/>
              </a:rPr>
              <a:t>«Дети и война – нет более ужасного сближения противоположных вещей на свете».</a:t>
            </a:r>
          </a:p>
          <a:p>
            <a:pPr algn="r"/>
            <a:r>
              <a:rPr lang="ru-RU" sz="2800" dirty="0" smtClean="0">
                <a:latin typeface="Arial Narrow" panose="020B0606020202030204" pitchFamily="34" charset="0"/>
              </a:rPr>
              <a:t>А. Твардовский</a:t>
            </a:r>
            <a:r>
              <a:rPr lang="ru-RU" sz="4000" dirty="0" smtClean="0">
                <a:latin typeface="Arial Narrow" panose="020B0606020202030204" pitchFamily="34" charset="0"/>
              </a:rPr>
              <a:t>.</a:t>
            </a:r>
            <a:endParaRPr lang="ru-RU" sz="4000" dirty="0">
              <a:latin typeface="Arial Narrow" panose="020B0606020202030204" pitchFamily="34" charset="0"/>
            </a:endParaRPr>
          </a:p>
        </p:txBody>
      </p:sp>
      <p:pic>
        <p:nvPicPr>
          <p:cNvPr id="4" name="Рисунок 3" descr="дети и тан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58554" y="2470637"/>
            <a:ext cx="3615244" cy="2910523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5" name="Рисунок 4" descr="deti-voyna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5090" y="1312985"/>
            <a:ext cx="4250477" cy="3171919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6" name="Рисунок 5" descr="hello_html_71aa25c6.jpg"/>
          <p:cNvPicPr>
            <a:picLocks noChangeAspect="1"/>
          </p:cNvPicPr>
          <p:nvPr/>
        </p:nvPicPr>
        <p:blipFill>
          <a:blip r:embed="rId4" cstate="print"/>
          <a:srcRect t="6330" b="7131"/>
          <a:stretch>
            <a:fillRect/>
          </a:stretch>
        </p:blipFill>
        <p:spPr>
          <a:xfrm>
            <a:off x="4628881" y="4243754"/>
            <a:ext cx="3540193" cy="2297723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5760" y="304800"/>
            <a:ext cx="11521440" cy="1949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ru-RU" sz="2800" dirty="0" smtClean="0">
                <a:latin typeface="Arial Narrow" panose="020B0606020202030204" pitchFamily="34" charset="0"/>
              </a:rPr>
              <a:t>Не </a:t>
            </a:r>
            <a:r>
              <a:rPr lang="ru-RU" sz="2800" dirty="0">
                <a:latin typeface="Arial Narrow" panose="020B0606020202030204" pitchFamily="34" charset="0"/>
              </a:rPr>
              <a:t>раз немецко-фашистские захватчики в своих официальных документах и личных дневниках отмечали: </a:t>
            </a:r>
            <a:r>
              <a:rPr lang="ru-RU" sz="2800" dirty="0" smtClean="0">
                <a:latin typeface="Arial Narrow" panose="020B0606020202030204" pitchFamily="34" charset="0"/>
              </a:rPr>
              <a:t>«</a:t>
            </a:r>
            <a:r>
              <a:rPr lang="ru-RU" sz="2800" dirty="0">
                <a:latin typeface="Arial Narrow" panose="020B0606020202030204" pitchFamily="34" charset="0"/>
              </a:rPr>
              <a:t>Мы никогда не победим русских потому, что дети у них сражаются и погибают как герои».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651" y="3228065"/>
            <a:ext cx="5172594" cy="344839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6930" y="3241072"/>
            <a:ext cx="5270270" cy="3422381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="" xmlns:p14="http://schemas.microsoft.com/office/powerpoint/2010/main" val="20132198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982" y="788126"/>
            <a:ext cx="3477640" cy="5185954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115" y="793568"/>
            <a:ext cx="7114904" cy="5336178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="" xmlns:p14="http://schemas.microsoft.com/office/powerpoint/2010/main" val="2497209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 algn="ctr"/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latin typeface="Arial Narrow" panose="020B0606020202030204" pitchFamily="34" charset="0"/>
              </a:rPr>
              <a:t>Марат </a:t>
            </a:r>
            <a:r>
              <a:rPr lang="ru-RU" sz="40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latin typeface="Arial Narrow" panose="020B0606020202030204" pitchFamily="34" charset="0"/>
              </a:rPr>
              <a:t>Казей</a:t>
            </a:r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latin typeface="Arial Narrow" panose="020B0606020202030204" pitchFamily="34" charset="0"/>
              </a:rPr>
              <a:t> – </a:t>
            </a:r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Narrow" panose="020B0606020202030204" pitchFamily="34" charset="0"/>
              </a:rPr>
              <a:t/>
            </a:r>
            <a:b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Narrow" panose="020B0606020202030204" pitchFamily="34" charset="0"/>
              </a:rPr>
            </a:br>
            <a:r>
              <a:rPr lang="ru-RU" sz="2800" b="1" dirty="0" smtClean="0">
                <a:latin typeface="Arial Narrow" panose="020B0606020202030204" pitchFamily="34" charset="0"/>
              </a:rPr>
              <a:t>юный партизан - разведчик</a:t>
            </a:r>
            <a:endParaRPr lang="ru-RU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1049000" cy="4351338"/>
          </a:xfrm>
        </p:spPr>
        <p:txBody>
          <a:bodyPr/>
          <a:lstStyle/>
          <a:p>
            <a:pPr marL="0" indent="0" algn="ctr">
              <a:buNone/>
            </a:pPr>
            <a:endParaRPr lang="ru-RU" b="1" dirty="0" smtClean="0">
              <a:latin typeface="Arial Narrow" panose="020B0606020202030204" pitchFamily="34" charset="0"/>
            </a:endParaRPr>
          </a:p>
          <a:p>
            <a:pPr marL="0" indent="0" algn="ctr">
              <a:buNone/>
            </a:pPr>
            <a:r>
              <a:rPr lang="ru-RU" sz="2400" b="1" dirty="0" smtClean="0">
                <a:latin typeface="Arial Narrow" panose="020B0606020202030204" pitchFamily="34" charset="0"/>
              </a:rPr>
              <a:t>                                                                                    Памятник Марату </a:t>
            </a:r>
            <a:r>
              <a:rPr lang="ru-RU" sz="2400" b="1" dirty="0" err="1" smtClean="0">
                <a:latin typeface="Arial Narrow" panose="020B0606020202030204" pitchFamily="34" charset="0"/>
              </a:rPr>
              <a:t>Казею</a:t>
            </a:r>
            <a:r>
              <a:rPr lang="ru-RU" sz="2400" b="1" dirty="0" smtClean="0">
                <a:latin typeface="Arial Narrow" panose="020B0606020202030204" pitchFamily="34" charset="0"/>
              </a:rPr>
              <a:t> в Минске</a:t>
            </a:r>
          </a:p>
          <a:p>
            <a:pPr marL="0" indent="0">
              <a:buNone/>
            </a:pPr>
            <a:endParaRPr lang="ru-RU" b="1" dirty="0">
              <a:latin typeface="Arial Narrow" panose="020B0606020202030204" pitchFamily="34" charset="0"/>
            </a:endParaRPr>
          </a:p>
        </p:txBody>
      </p:sp>
      <p:pic>
        <p:nvPicPr>
          <p:cNvPr id="4" name="Рисунок 3" descr="марат.jpg"/>
          <p:cNvPicPr>
            <a:picLocks noChangeAspect="1"/>
          </p:cNvPicPr>
          <p:nvPr/>
        </p:nvPicPr>
        <p:blipFill>
          <a:blip r:embed="rId2" cstate="print"/>
          <a:srcRect l="4808" r="50865"/>
          <a:stretch>
            <a:fillRect/>
          </a:stretch>
        </p:blipFill>
        <p:spPr>
          <a:xfrm>
            <a:off x="468922" y="2239107"/>
            <a:ext cx="3455080" cy="438443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5" name="Рисунок 4" descr="памятник марату.jpg"/>
          <p:cNvPicPr>
            <a:picLocks noChangeAspect="1"/>
          </p:cNvPicPr>
          <p:nvPr/>
        </p:nvPicPr>
        <p:blipFill>
          <a:blip r:embed="rId3" cstate="print"/>
          <a:srcRect b="5752"/>
          <a:stretch>
            <a:fillRect/>
          </a:stretch>
        </p:blipFill>
        <p:spPr>
          <a:xfrm>
            <a:off x="6705343" y="2895600"/>
            <a:ext cx="5217025" cy="3481754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="" xmlns:p14="http://schemas.microsoft.com/office/powerpoint/2010/main" val="8817998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7909" y="339969"/>
            <a:ext cx="11769968" cy="1303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Великая Отечественная война унесла жизни 27 миллионов человек. 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13 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миллионов из них – это дети. </a:t>
            </a:r>
          </a:p>
        </p:txBody>
      </p:sp>
      <p:pic>
        <p:nvPicPr>
          <p:cNvPr id="3" name="Рисунок 2" descr="мальчишки с медалями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4124" y="3094892"/>
            <a:ext cx="4560761" cy="339090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 descr="602adb64670789592dd76dbd9f0dd7e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870609" y="1606061"/>
            <a:ext cx="3171021" cy="429064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Рисунок 5" descr="5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5077" y="2104293"/>
            <a:ext cx="3807070" cy="2538046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="" xmlns:p14="http://schemas.microsoft.com/office/powerpoint/2010/main" val="3223703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камани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3424" y="1856324"/>
            <a:ext cx="3103841" cy="4333461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1524001" y="325018"/>
            <a:ext cx="9343291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normalizeH="0" baseline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Narrow" panose="020B0606020202030204" pitchFamily="34" charset="0"/>
                <a:ea typeface="Calibri" pitchFamily="34" charset="0"/>
                <a:cs typeface="Times New Roman" pitchFamily="18" charset="0"/>
              </a:rPr>
              <a:t>Аркадий </a:t>
            </a:r>
            <a:r>
              <a:rPr kumimoji="0" lang="ru-RU" sz="4000" b="1" i="0" u="none" strike="noStrike" normalizeH="0" baseline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Narrow" panose="020B0606020202030204" pitchFamily="34" charset="0"/>
                <a:ea typeface="Calibri" pitchFamily="34" charset="0"/>
                <a:cs typeface="Times New Roman" pitchFamily="18" charset="0"/>
              </a:rPr>
              <a:t>Каманин</a:t>
            </a:r>
            <a:r>
              <a:rPr kumimoji="0" lang="ru-RU" sz="4000" b="1" i="0" u="none" strike="noStrike" normalizeH="0" baseline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Narrow" panose="020B0606020202030204" pitchFamily="34" charset="0"/>
                <a:ea typeface="Calibri" pitchFamily="34" charset="0"/>
                <a:cs typeface="Times New Roman" pitchFamily="18" charset="0"/>
              </a:rPr>
              <a:t> – </a:t>
            </a:r>
            <a:endParaRPr kumimoji="0" lang="ru-RU" sz="4000" b="1" i="0" u="none" strike="noStrike" normalizeH="0" baseline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 Narrow" panose="020B0606020202030204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Calibri" pitchFamily="34" charset="0"/>
                <a:cs typeface="Times New Roman" pitchFamily="18" charset="0"/>
              </a:rPr>
              <a:t>самый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Calibri" pitchFamily="34" charset="0"/>
                <a:cs typeface="Times New Roman" pitchFamily="18" charset="0"/>
              </a:rPr>
              <a:t>молодой летчик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Calibri" pitchFamily="34" charset="0"/>
                <a:cs typeface="Times New Roman" pitchFamily="18" charset="0"/>
              </a:rPr>
              <a:t>Великой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Calibri" pitchFamily="34" charset="0"/>
                <a:cs typeface="Times New Roman" pitchFamily="18" charset="0"/>
              </a:rPr>
              <a:t> Отечественной войны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Narrow" panose="020B0606020202030204" pitchFamily="34" charset="0"/>
            </a:endParaRPr>
          </a:p>
        </p:txBody>
      </p:sp>
      <p:pic>
        <p:nvPicPr>
          <p:cNvPr id="6" name="Рисунок 5" descr="xC_rpbqcui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31322" y="2265412"/>
            <a:ext cx="5067204" cy="3607849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34462"/>
            <a:ext cx="10515600" cy="1019908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Arial Narrow" pitchFamily="34" charset="0"/>
              </a:rPr>
              <a:t>У-2</a:t>
            </a:r>
            <a:endParaRPr lang="ru-RU" sz="2800" b="1" dirty="0">
              <a:latin typeface="Arial Narrow" pitchFamily="34" charset="0"/>
            </a:endParaRPr>
          </a:p>
        </p:txBody>
      </p:sp>
      <p:pic>
        <p:nvPicPr>
          <p:cNvPr id="4" name="Содержимое 3" descr="5ebbd84885600a47460d283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72443" y="1371600"/>
            <a:ext cx="9172111" cy="5159313"/>
          </a:xfrm>
          <a:ln w="12700">
            <a:solidFill>
              <a:schemeClr val="tx1"/>
            </a:solidFill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bp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56339" y="333484"/>
            <a:ext cx="4923692" cy="6353151"/>
          </a:xfrm>
          <a:ln w="28575">
            <a:solidFill>
              <a:schemeClr val="tx1"/>
            </a:solidFill>
          </a:ln>
        </p:spPr>
      </p:pic>
      <p:pic>
        <p:nvPicPr>
          <p:cNvPr id="5" name="Рисунок 4" descr="img13.jpg"/>
          <p:cNvPicPr>
            <a:picLocks noChangeAspect="1"/>
          </p:cNvPicPr>
          <p:nvPr/>
        </p:nvPicPr>
        <p:blipFill>
          <a:blip r:embed="rId3" cstate="print"/>
          <a:srcRect l="76154" t="26154" r="2820" b="3932"/>
          <a:stretch>
            <a:fillRect/>
          </a:stretch>
        </p:blipFill>
        <p:spPr>
          <a:xfrm>
            <a:off x="9000507" y="1328785"/>
            <a:ext cx="1670308" cy="4165586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="" xmlns:p14="http://schemas.microsoft.com/office/powerpoint/2010/main" val="406231598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1470</TotalTime>
  <Words>204</Words>
  <Application>Microsoft Office PowerPoint</Application>
  <PresentationFormat>Произвольный</PresentationFormat>
  <Paragraphs>49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Герои вчера, сегодня, завтра…</vt:lpstr>
      <vt:lpstr>Слайд 2</vt:lpstr>
      <vt:lpstr>Слайд 3</vt:lpstr>
      <vt:lpstr>Слайд 4</vt:lpstr>
      <vt:lpstr>Марат Казей –  юный партизан - разведчик</vt:lpstr>
      <vt:lpstr>Слайд 6</vt:lpstr>
      <vt:lpstr>Слайд 7</vt:lpstr>
      <vt:lpstr>У-2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*</cp:lastModifiedBy>
  <cp:revision>93</cp:revision>
  <cp:lastPrinted>2017-10-16T11:13:10Z</cp:lastPrinted>
  <dcterms:created xsi:type="dcterms:W3CDTF">2017-10-16T10:14:16Z</dcterms:created>
  <dcterms:modified xsi:type="dcterms:W3CDTF">2021-02-03T19:34:50Z</dcterms:modified>
</cp:coreProperties>
</file>