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87" r:id="rId2"/>
    <p:sldId id="270" r:id="rId3"/>
    <p:sldId id="282" r:id="rId4"/>
    <p:sldId id="257" r:id="rId5"/>
    <p:sldId id="258" r:id="rId6"/>
    <p:sldId id="259" r:id="rId7"/>
    <p:sldId id="261" r:id="rId8"/>
    <p:sldId id="284" r:id="rId9"/>
    <p:sldId id="285" r:id="rId10"/>
    <p:sldId id="286" r:id="rId11"/>
    <p:sldId id="262" r:id="rId12"/>
    <p:sldId id="263" r:id="rId13"/>
    <p:sldId id="272" r:id="rId14"/>
    <p:sldId id="276" r:id="rId15"/>
    <p:sldId id="277" r:id="rId16"/>
    <p:sldId id="278" r:id="rId17"/>
    <p:sldId id="280" r:id="rId18"/>
    <p:sldId id="288" r:id="rId19"/>
    <p:sldId id="289" r:id="rId20"/>
    <p:sldId id="281" r:id="rId21"/>
    <p:sldId id="283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E2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2" d="100"/>
          <a:sy n="122" d="100"/>
        </p:scale>
        <p:origin x="-13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Исключите лишнее слово: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дуб, </a:t>
            </a:r>
          </a:p>
          <a:p>
            <a:r>
              <a:rPr lang="ru-RU" dirty="0" smtClean="0"/>
              <a:t>ежевика,</a:t>
            </a:r>
          </a:p>
          <a:p>
            <a:r>
              <a:rPr lang="ru-RU" dirty="0" smtClean="0"/>
              <a:t> орешник, </a:t>
            </a:r>
          </a:p>
          <a:p>
            <a:r>
              <a:rPr lang="ru-RU" dirty="0" smtClean="0"/>
              <a:t>ромашка, </a:t>
            </a:r>
          </a:p>
          <a:p>
            <a:r>
              <a:rPr lang="ru-RU" dirty="0" smtClean="0"/>
              <a:t>мышь, </a:t>
            </a:r>
          </a:p>
          <a:p>
            <a:r>
              <a:rPr lang="ru-RU" dirty="0" smtClean="0"/>
              <a:t>рожь 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Сельскохозяйственные загрязнения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пестициды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(вещества, которые используются в сельском хозяйстве для борьбы с сорняками, вредителями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Нитраты-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опасные загрязнители продуктов питания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Меры борьбы с минеральными удобрениями:</a:t>
            </a:r>
          </a:p>
          <a:p>
            <a:pPr>
              <a:buNone/>
            </a:pP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ограничивать применение минеральных азотных удобрений и использовать их одновременно с органическими удобрениями (навозом).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 descr="C:\Users\мама\Desktop\images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714752"/>
            <a:ext cx="4929222" cy="31432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4940312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Основными специфическими чертами </a:t>
            </a:r>
            <a:r>
              <a:rPr lang="ru-RU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агроэкосистем</a:t>
            </a: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являются: </a:t>
            </a:r>
            <a:b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1.Снижено видовое  разнообразие; 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2.Укороченные цепи питания; 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3.Неполный круговорот веществ (поскольку часть ежегодной биологической продукции выносится с урожаем, а взамен обычно поступают посторонние для экосистемы вещества в виде удобрений, пестицидов и пр.); 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4.Источниками энергии служат Солнце и деятельность человека; 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5.Отсутствие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саморегуляции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неспособность существовать без поддержки человека, фактически в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агроценозах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состояние экосистем искусственно поддерживается на ранней стадии сукцессии.</a:t>
            </a:r>
            <a:r>
              <a:rPr lang="ru-RU" sz="2200" b="1" dirty="0" smtClean="0">
                <a:latin typeface="Georgia" pitchFamily="18" charset="0"/>
              </a:rPr>
              <a:t/>
            </a:r>
            <a:br>
              <a:rPr lang="ru-RU" sz="2200" b="1" dirty="0" smtClean="0">
                <a:latin typeface="Georgia" pitchFamily="18" charset="0"/>
              </a:rPr>
            </a:br>
            <a:endParaRPr lang="ru-RU" sz="2200" b="1" dirty="0"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83122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Таким образом, агроэкосистемы – это неустойчивые сообщества, способные функционировать только в условиях поддержки человека.</a:t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0" y="357188"/>
            <a:ext cx="8988425" cy="1000125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z="3600" b="1" dirty="0" smtClean="0">
                <a:solidFill>
                  <a:srgbClr val="CC0099"/>
                </a:solidFill>
                <a:latin typeface="Arial" charset="0"/>
                <a:cs typeface="Arial" charset="0"/>
              </a:rPr>
              <a:t>Задание 1. </a:t>
            </a:r>
            <a:br>
              <a:rPr lang="ru-RU" altLang="ru-RU" sz="3600" b="1" dirty="0" smtClean="0">
                <a:solidFill>
                  <a:srgbClr val="CC0099"/>
                </a:solidFill>
                <a:latin typeface="Arial" charset="0"/>
                <a:cs typeface="Arial" charset="0"/>
              </a:rPr>
            </a:br>
            <a:r>
              <a:rPr lang="ru-RU" altLang="ru-RU" sz="3600" b="1" dirty="0" smtClean="0">
                <a:solidFill>
                  <a:srgbClr val="CC0099"/>
                </a:solidFill>
                <a:latin typeface="Arial" charset="0"/>
                <a:cs typeface="Arial" charset="0"/>
              </a:rPr>
              <a:t>Выберите </a:t>
            </a:r>
            <a:r>
              <a:rPr lang="ru-RU" altLang="ru-RU" sz="3600" b="1" u="sng" dirty="0" smtClean="0">
                <a:solidFill>
                  <a:srgbClr val="CC0099"/>
                </a:solidFill>
                <a:latin typeface="Arial" charset="0"/>
                <a:cs typeface="Arial" charset="0"/>
              </a:rPr>
              <a:t>ОДИН</a:t>
            </a:r>
            <a:r>
              <a:rPr lang="ru-RU" altLang="ru-RU" sz="3600" b="1" dirty="0" smtClean="0">
                <a:solidFill>
                  <a:srgbClr val="CC0099"/>
                </a:solidFill>
                <a:latin typeface="Arial" charset="0"/>
                <a:cs typeface="Arial" charset="0"/>
              </a:rPr>
              <a:t> правильный ответ</a:t>
            </a:r>
            <a:br>
              <a:rPr lang="ru-RU" altLang="ru-RU" sz="3600" b="1" dirty="0" smtClean="0">
                <a:solidFill>
                  <a:srgbClr val="CC0099"/>
                </a:solidFill>
                <a:latin typeface="Arial" charset="0"/>
                <a:cs typeface="Arial" charset="0"/>
              </a:rPr>
            </a:br>
            <a:endParaRPr lang="ru-RU" altLang="ru-RU" sz="3600" dirty="0" smtClean="0"/>
          </a:p>
        </p:txBody>
      </p:sp>
      <p:sp>
        <p:nvSpPr>
          <p:cNvPr id="19459" name="Прямоугольник 2"/>
          <p:cNvSpPr>
            <a:spLocks noChangeArrowheads="1"/>
          </p:cNvSpPr>
          <p:nvPr/>
        </p:nvSpPr>
        <p:spPr bwMode="auto">
          <a:xfrm>
            <a:off x="0" y="1349375"/>
            <a:ext cx="91440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/>
            <a:r>
              <a:rPr lang="ru-RU" altLang="ru-RU" sz="32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Агроценозом</a:t>
            </a:r>
            <a:r>
              <a:rPr lang="ru-RU" altLang="ru-RU" sz="3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называют: </a:t>
            </a:r>
            <a:endParaRPr lang="ru-RU" altLang="ru-RU" sz="3200" b="1" dirty="0">
              <a:solidFill>
                <a:srgbClr val="3B2C24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AutoNum type="arabicPeriod"/>
            </a:pPr>
            <a:r>
              <a:rPr lang="ru-RU" alt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оболочку Земли, заселенную живыми организмами </a:t>
            </a:r>
            <a:endParaRPr lang="ru-RU" altLang="ru-RU" sz="3200" b="1" dirty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>
              <a:buFontTx/>
              <a:buAutoNum type="arabicPeriod"/>
            </a:pPr>
            <a:r>
              <a:rPr lang="ru-RU" alt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территорию, временно изъятую из хозяйственного пользования </a:t>
            </a:r>
            <a:endParaRPr lang="ru-RU" altLang="ru-RU" sz="3200" b="1" dirty="0">
              <a:solidFill>
                <a:srgbClr val="002060"/>
              </a:solidFill>
              <a:latin typeface="Times New Roman" pitchFamily="18" charset="0"/>
              <a:cs typeface="Calibri" pitchFamily="34" charset="0"/>
            </a:endParaRPr>
          </a:p>
          <a:p>
            <a:pPr algn="just">
              <a:buFontTx/>
              <a:buAutoNum type="arabicPeriod"/>
            </a:pPr>
            <a:r>
              <a:rPr lang="ru-RU" alt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территорию, отведенную для сбора лекарственных растений </a:t>
            </a:r>
            <a:endParaRPr lang="ru-RU" altLang="ru-RU" sz="3200" b="1" dirty="0">
              <a:solidFill>
                <a:srgbClr val="002060"/>
              </a:solidFill>
              <a:latin typeface="Times New Roman" pitchFamily="18" charset="0"/>
              <a:cs typeface="Calibri" pitchFamily="34" charset="0"/>
            </a:endParaRPr>
          </a:p>
          <a:p>
            <a:pPr algn="just">
              <a:buFontTx/>
              <a:buAutoNum type="arabicPeriod"/>
            </a:pPr>
            <a:r>
              <a:rPr lang="ru-RU" alt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искусственную экосистему, возникающую в результате сельскохозяйственной деятельности человека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Прямоугольник 2"/>
          <p:cNvSpPr>
            <a:spLocks noChangeArrowheads="1"/>
          </p:cNvSpPr>
          <p:nvPr/>
        </p:nvSpPr>
        <p:spPr bwMode="auto">
          <a:xfrm>
            <a:off x="3622675" y="119063"/>
            <a:ext cx="17557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ru-RU" altLang="ru-RU" sz="2800" b="1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Задание 2</a:t>
            </a:r>
            <a:endParaRPr lang="ru-RU" altLang="ru-RU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3" name="Прямоугольник 3"/>
          <p:cNvSpPr>
            <a:spLocks noChangeArrowheads="1"/>
          </p:cNvSpPr>
          <p:nvPr/>
        </p:nvSpPr>
        <p:spPr bwMode="auto">
          <a:xfrm>
            <a:off x="1884363" y="642938"/>
            <a:ext cx="52308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400" b="1" dirty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Выберите </a:t>
            </a:r>
            <a:r>
              <a:rPr lang="ru-RU" altLang="ru-RU" sz="2400" b="1" u="sng" dirty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ОДИН</a:t>
            </a:r>
            <a:r>
              <a:rPr lang="ru-RU" altLang="ru-RU" sz="2400" b="1" dirty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правильный ответ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225550"/>
            <a:ext cx="9001125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hangingPunct="1">
              <a:defRPr/>
            </a:pPr>
            <a:r>
              <a:rPr lang="ru-RU" sz="3200" b="1" dirty="0">
                <a:solidFill>
                  <a:srgbClr val="00B05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Почему поле кукурузы считают искусственным сообществом</a:t>
            </a:r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defRPr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1)в 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нем преобладают продуценты одного вида</a:t>
            </a:r>
          </a:p>
          <a:p>
            <a:pPr>
              <a:defRPr/>
            </a:pP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 оно имеет популяции растений и животных</a:t>
            </a:r>
          </a:p>
          <a:p>
            <a:pPr>
              <a:defRPr/>
            </a:pP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3) в нем отсутствуют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редуценты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defRPr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4)его 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устойчивость поддерживается разнообразием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консументов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Прямоугольник 2"/>
          <p:cNvSpPr>
            <a:spLocks noChangeArrowheads="1"/>
          </p:cNvSpPr>
          <p:nvPr/>
        </p:nvSpPr>
        <p:spPr bwMode="auto">
          <a:xfrm>
            <a:off x="3143240" y="214290"/>
            <a:ext cx="18446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 dirty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Задание 3.</a:t>
            </a:r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7" name="Прямоугольник 3"/>
          <p:cNvSpPr>
            <a:spLocks noChangeArrowheads="1"/>
          </p:cNvSpPr>
          <p:nvPr/>
        </p:nvSpPr>
        <p:spPr bwMode="auto">
          <a:xfrm>
            <a:off x="2000232" y="714356"/>
            <a:ext cx="50831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400" b="1" dirty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Выберите </a:t>
            </a:r>
            <a:r>
              <a:rPr lang="ru-RU" altLang="ru-RU" sz="2400" b="1" u="sng" dirty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ТРИ</a:t>
            </a:r>
            <a:r>
              <a:rPr lang="ru-RU" altLang="ru-RU" sz="2400" b="1" dirty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правильных ответа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8" name="Прямоугольник 4"/>
          <p:cNvSpPr>
            <a:spLocks noChangeArrowheads="1"/>
          </p:cNvSpPr>
          <p:nvPr/>
        </p:nvSpPr>
        <p:spPr bwMode="auto">
          <a:xfrm>
            <a:off x="0" y="1720850"/>
            <a:ext cx="91440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/>
            <a:r>
              <a:rPr lang="ru-RU" altLang="ru-RU" sz="2800" b="1" dirty="0">
                <a:solidFill>
                  <a:srgbClr val="00B05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Сходство поля, засеянного овсом, и луга </a:t>
            </a:r>
            <a:r>
              <a:rPr lang="ru-RU" altLang="ru-RU" sz="2800" b="1" dirty="0" smtClean="0">
                <a:solidFill>
                  <a:srgbClr val="00B05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обусловлено:</a:t>
            </a:r>
            <a:endParaRPr lang="ru-RU" altLang="ru-RU" sz="2800" b="1" dirty="0">
              <a:solidFill>
                <a:srgbClr val="00B05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/>
            <a:r>
              <a:rPr lang="ru-RU" altLang="ru-RU" sz="28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  небольшим числом видов</a:t>
            </a:r>
          </a:p>
          <a:p>
            <a:pPr algn="just"/>
            <a:r>
              <a:rPr lang="ru-RU" altLang="ru-RU" sz="28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Б)  наличием цепей питания</a:t>
            </a:r>
          </a:p>
          <a:p>
            <a:pPr algn="just"/>
            <a:r>
              <a:rPr lang="ru-RU" altLang="ru-RU" sz="28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В) наличием продуцентов, </a:t>
            </a:r>
            <a:r>
              <a:rPr lang="ru-RU" altLang="ru-RU" sz="2800" b="1" dirty="0" err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консументов</a:t>
            </a:r>
            <a:r>
              <a:rPr lang="ru-RU" altLang="ru-RU" sz="28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en-US" altLang="ru-RU" sz="28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2800" b="1" dirty="0" err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редуцентов</a:t>
            </a:r>
            <a:endParaRPr lang="ru-RU" altLang="ru-RU" sz="2800" b="1" dirty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/>
            <a:r>
              <a:rPr lang="ru-RU" altLang="ru-RU" sz="28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Г)  использованием солнечной энергии</a:t>
            </a:r>
          </a:p>
          <a:p>
            <a:pPr algn="just"/>
            <a:r>
              <a:rPr lang="ru-RU" altLang="ru-RU" sz="28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Д)использованием </a:t>
            </a:r>
            <a:r>
              <a:rPr lang="ru-RU" altLang="ru-RU" sz="28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дополнительных источников энергии</a:t>
            </a:r>
          </a:p>
          <a:p>
            <a:pPr algn="just"/>
            <a:r>
              <a:rPr lang="ru-RU" altLang="ru-RU" sz="28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Е)  замкнутым круговоротом веществ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Прямоугольник 2"/>
          <p:cNvSpPr>
            <a:spLocks noChangeArrowheads="1"/>
          </p:cNvSpPr>
          <p:nvPr/>
        </p:nvSpPr>
        <p:spPr bwMode="auto">
          <a:xfrm>
            <a:off x="3419475" y="368300"/>
            <a:ext cx="1828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2400" b="1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Задание 4. </a:t>
            </a:r>
          </a:p>
        </p:txBody>
      </p:sp>
      <p:sp>
        <p:nvSpPr>
          <p:cNvPr id="22531" name="Прямоугольник 3"/>
          <p:cNvSpPr>
            <a:spLocks noChangeArrowheads="1"/>
          </p:cNvSpPr>
          <p:nvPr/>
        </p:nvSpPr>
        <p:spPr bwMode="auto">
          <a:xfrm>
            <a:off x="2411413" y="1008063"/>
            <a:ext cx="50831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400" b="1" dirty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Выберите </a:t>
            </a:r>
            <a:r>
              <a:rPr lang="ru-RU" altLang="ru-RU" sz="2400" b="1" u="sng" dirty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ТРИ</a:t>
            </a:r>
            <a:r>
              <a:rPr lang="ru-RU" altLang="ru-RU" sz="2400" b="1" dirty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правильных ответа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2" name="Прямоугольник 4"/>
          <p:cNvSpPr>
            <a:spLocks noChangeArrowheads="1"/>
          </p:cNvSpPr>
          <p:nvPr/>
        </p:nvSpPr>
        <p:spPr bwMode="auto">
          <a:xfrm>
            <a:off x="0" y="1720850"/>
            <a:ext cx="9144000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tabLst>
                <a:tab pos="377825" algn="l"/>
              </a:tabLst>
            </a:pPr>
            <a:r>
              <a:rPr lang="ru-RU" altLang="ru-RU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 природной экосистеме, в отличие от искусственной:</a:t>
            </a:r>
          </a:p>
          <a:p>
            <a:pPr algn="just" eaLnBrk="1" hangingPunct="1">
              <a:tabLst>
                <a:tab pos="377825" algn="l"/>
              </a:tabLst>
            </a:pPr>
            <a:endParaRPr lang="ru-RU" alt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Franklin Gothic Medium" pitchFamily="34" charset="0"/>
              <a:buAutoNum type="arabicPeriod"/>
              <a:tabLst>
                <a:tab pos="377825" algn="l"/>
              </a:tabLst>
            </a:pPr>
            <a:r>
              <a:rPr lang="ru-RU" alt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длинные цепи питания</a:t>
            </a:r>
          </a:p>
          <a:p>
            <a:pPr algn="just">
              <a:buFont typeface="Franklin Gothic Medium" pitchFamily="34" charset="0"/>
              <a:buAutoNum type="arabicPeriod"/>
              <a:tabLst>
                <a:tab pos="377825" algn="l"/>
              </a:tabLst>
            </a:pPr>
            <a:r>
              <a:rPr lang="ru-RU" alt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продуценты изымаются из круговорота</a:t>
            </a:r>
          </a:p>
          <a:p>
            <a:pPr algn="just">
              <a:buFont typeface="Franklin Gothic Medium" pitchFamily="34" charset="0"/>
              <a:buAutoNum type="arabicPeriod"/>
              <a:tabLst>
                <a:tab pos="377825" algn="l"/>
              </a:tabLst>
            </a:pPr>
            <a:r>
              <a:rPr lang="ru-RU" alt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небольшое число видов</a:t>
            </a:r>
          </a:p>
          <a:p>
            <a:pPr algn="just">
              <a:buFont typeface="Franklin Gothic Medium" pitchFamily="34" charset="0"/>
              <a:buAutoNum type="arabicPeriod"/>
              <a:tabLst>
                <a:tab pos="377825" algn="l"/>
              </a:tabLst>
            </a:pPr>
            <a:r>
              <a:rPr lang="ru-RU" alt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осуществляется </a:t>
            </a:r>
            <a:r>
              <a:rPr lang="ru-RU" altLang="ru-RU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саморегуляция</a:t>
            </a:r>
            <a:endParaRPr lang="ru-RU" alt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Franklin Gothic Medium" pitchFamily="34" charset="0"/>
              <a:buAutoNum type="arabicPeriod"/>
              <a:tabLst>
                <a:tab pos="377825" algn="l"/>
              </a:tabLst>
            </a:pPr>
            <a:r>
              <a:rPr lang="ru-RU" alt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замкнутый круговорот веществ</a:t>
            </a:r>
          </a:p>
          <a:p>
            <a:pPr algn="just">
              <a:buFont typeface="Franklin Gothic Medium" pitchFamily="34" charset="0"/>
              <a:buAutoNum type="arabicPeriod"/>
              <a:tabLst>
                <a:tab pos="377825" algn="l"/>
              </a:tabLst>
            </a:pPr>
            <a:r>
              <a:rPr lang="ru-RU" alt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используются дополнительные источники энергии наряду с солнечной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Прямоугольник 2"/>
          <p:cNvSpPr>
            <a:spLocks noChangeArrowheads="1"/>
          </p:cNvSpPr>
          <p:nvPr/>
        </p:nvSpPr>
        <p:spPr bwMode="auto">
          <a:xfrm>
            <a:off x="3286116" y="0"/>
            <a:ext cx="19351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 dirty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Задание 5. </a:t>
            </a:r>
          </a:p>
        </p:txBody>
      </p:sp>
      <p:sp>
        <p:nvSpPr>
          <p:cNvPr id="23555" name="Прямоугольник 3"/>
          <p:cNvSpPr>
            <a:spLocks noChangeArrowheads="1"/>
          </p:cNvSpPr>
          <p:nvPr/>
        </p:nvSpPr>
        <p:spPr bwMode="auto">
          <a:xfrm>
            <a:off x="0" y="714375"/>
            <a:ext cx="92868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2400" b="1" dirty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Установите  соответствие между характеристикой биогеоценозов и их типами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313" y="1785938"/>
          <a:ext cx="8715375" cy="4857750"/>
        </p:xfrm>
        <a:graphic>
          <a:graphicData uri="http://schemas.openxmlformats.org/drawingml/2006/table">
            <a:tbl>
              <a:tblPr/>
              <a:tblGrid>
                <a:gridCol w="5868987"/>
                <a:gridCol w="2846388"/>
              </a:tblGrid>
              <a:tr h="441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Характеристики БГЦ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Типы БГЦ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164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создаются   под  действием  естественного отбора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способны к саморегуляции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численность одного или нескольких видов значительно превышает численность других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нуждаются в постоянном контроле со стороны человека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круговорот веществ осуществляется не полностью, часть вещества выносится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большое видовое разнообразие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Franklin Gothic Medium" pitchFamily="34" charset="0"/>
                        <a:buAutoNum type="arabicPeriod"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Естественные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Franklin Gothic Medium" pitchFamily="34" charset="0"/>
                        <a:buAutoNum type="arabicPeriod"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Агроценозы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Работа с текстом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Поля хлопчатника сильно страдают от тлей,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которые размножаются в гигантских количествах. Однако на тех полях, к которым примыкают посевы медоносов или залежи и пустоши, богатые цветущими растениями, тлей мало. Объясните возможные причины этого явления. Какие выводы можно сделать для предотвращения избыточных химических обработок хлопковых полей?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Работа с текстом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В опытах с выращиванием ячменя присутствие в почве дождевых червей дало прибавку урожая 54%. Какие связи возникают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агроценозах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между дождевыми червями и культурными растениями? 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908721"/>
            <a:ext cx="8247860" cy="269173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Тема урока:</a:t>
            </a:r>
            <a:b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«Искусственные сообщества. </a:t>
            </a:r>
            <a:r>
              <a:rPr lang="ru-RU" sz="28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Агроэкосистемы</a:t>
            </a:r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Роль искусственных сообществ в жизни человека». </a:t>
            </a:r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Прямоугольник 2"/>
          <p:cNvSpPr>
            <a:spLocks noChangeArrowheads="1"/>
          </p:cNvSpPr>
          <p:nvPr/>
        </p:nvSpPr>
        <p:spPr bwMode="auto">
          <a:xfrm>
            <a:off x="1071563" y="357188"/>
            <a:ext cx="563403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4400" b="1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Правильные ответы:</a:t>
            </a:r>
          </a:p>
        </p:txBody>
      </p:sp>
      <p:sp>
        <p:nvSpPr>
          <p:cNvPr id="24579" name="Прямоугольник 3"/>
          <p:cNvSpPr>
            <a:spLocks noChangeArrowheads="1"/>
          </p:cNvSpPr>
          <p:nvPr/>
        </p:nvSpPr>
        <p:spPr bwMode="auto">
          <a:xfrm>
            <a:off x="785813" y="1428750"/>
            <a:ext cx="4572000" cy="307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AutoNum type="arabicPeriod"/>
              <a:defRPr/>
            </a:pPr>
            <a:r>
              <a:rPr lang="ru-RU" altLang="ru-RU" sz="3600" dirty="0" smtClean="0">
                <a:solidFill>
                  <a:srgbClr val="993366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4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AutoNum type="arabicPeriod"/>
              <a:defRPr/>
            </a:pPr>
            <a:r>
              <a:rPr lang="ru-RU" altLang="ru-RU" sz="3600" dirty="0" smtClean="0">
                <a:solidFill>
                  <a:srgbClr val="993366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1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AutoNum type="arabicPeriod"/>
              <a:defRPr/>
            </a:pPr>
            <a:r>
              <a:rPr lang="ru-RU" altLang="ru-RU" sz="3600" dirty="0" smtClean="0">
                <a:solidFill>
                  <a:srgbClr val="993366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БВГ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AutoNum type="arabicPeriod"/>
              <a:defRPr/>
            </a:pPr>
            <a:r>
              <a:rPr lang="ru-RU" altLang="ru-RU" sz="3600" dirty="0" smtClean="0">
                <a:solidFill>
                  <a:srgbClr val="993366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145</a:t>
            </a:r>
          </a:p>
          <a:p>
            <a:pPr marL="0" indent="0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3200" dirty="0" smtClean="0">
                <a:solidFill>
                  <a:srgbClr val="993366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5</a:t>
            </a:r>
            <a:r>
              <a:rPr lang="ru-RU" altLang="ru-RU" sz="1800" dirty="0" smtClean="0">
                <a:solidFill>
                  <a:srgbClr val="993366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AutoNum type="arabicPeriod"/>
              <a:defRPr/>
            </a:pPr>
            <a:endParaRPr lang="ru-RU" altLang="ru-RU" sz="1800" dirty="0" smtClean="0">
              <a:latin typeface="Garamond" panose="02020404030301010803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625" y="4143375"/>
          <a:ext cx="7072314" cy="18732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8719"/>
                <a:gridCol w="1178719"/>
                <a:gridCol w="1178719"/>
                <a:gridCol w="1178719"/>
                <a:gridCol w="1178719"/>
                <a:gridCol w="1178719"/>
              </a:tblGrid>
              <a:tr h="936625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Arial Black" pitchFamily="34" charset="0"/>
                        </a:rPr>
                        <a:t>А.</a:t>
                      </a:r>
                      <a:endParaRPr lang="ru-RU" sz="3200" dirty="0">
                        <a:latin typeface="Arial Black" pitchFamily="34" charset="0"/>
                      </a:endParaRPr>
                    </a:p>
                  </a:txBody>
                  <a:tcPr marL="91439" marR="91439" marT="45735" marB="45735"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Arial Black" pitchFamily="34" charset="0"/>
                        </a:rPr>
                        <a:t>Б</a:t>
                      </a:r>
                      <a:endParaRPr lang="ru-RU" sz="3200" dirty="0">
                        <a:latin typeface="Arial Black" pitchFamily="34" charset="0"/>
                      </a:endParaRPr>
                    </a:p>
                  </a:txBody>
                  <a:tcPr marL="91439" marR="91439" marT="45735" marB="45735"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Arial Black" pitchFamily="34" charset="0"/>
                        </a:rPr>
                        <a:t>В</a:t>
                      </a:r>
                      <a:endParaRPr lang="ru-RU" sz="3200" dirty="0">
                        <a:latin typeface="Arial Black" pitchFamily="34" charset="0"/>
                      </a:endParaRPr>
                    </a:p>
                  </a:txBody>
                  <a:tcPr marL="91439" marR="91439" marT="45735" marB="45735"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Arial Black" pitchFamily="34" charset="0"/>
                        </a:rPr>
                        <a:t>Г</a:t>
                      </a:r>
                      <a:endParaRPr lang="ru-RU" sz="3200" dirty="0">
                        <a:latin typeface="Arial Black" pitchFamily="34" charset="0"/>
                      </a:endParaRPr>
                    </a:p>
                  </a:txBody>
                  <a:tcPr marL="91439" marR="91439" marT="45735" marB="45735"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Arial Black" pitchFamily="34" charset="0"/>
                        </a:rPr>
                        <a:t>Д</a:t>
                      </a:r>
                      <a:endParaRPr lang="ru-RU" sz="3200" dirty="0">
                        <a:latin typeface="Arial Black" pitchFamily="34" charset="0"/>
                      </a:endParaRPr>
                    </a:p>
                  </a:txBody>
                  <a:tcPr marL="91439" marR="91439" marT="45735" marB="45735"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Arial Black" pitchFamily="34" charset="0"/>
                        </a:rPr>
                        <a:t>Е</a:t>
                      </a:r>
                      <a:endParaRPr lang="ru-RU" sz="3200" dirty="0">
                        <a:latin typeface="Arial Black" pitchFamily="34" charset="0"/>
                      </a:endParaRPr>
                    </a:p>
                  </a:txBody>
                  <a:tcPr marL="91439" marR="91439" marT="45735" marB="45735"/>
                </a:tc>
              </a:tr>
              <a:tr h="936625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993366"/>
                          </a:solidFill>
                          <a:latin typeface="Arial Black" pitchFamily="34" charset="0"/>
                        </a:rPr>
                        <a:t>1</a:t>
                      </a:r>
                      <a:endParaRPr lang="ru-RU" sz="3200" dirty="0">
                        <a:solidFill>
                          <a:srgbClr val="993366"/>
                        </a:solidFill>
                        <a:latin typeface="Arial Black" pitchFamily="34" charset="0"/>
                      </a:endParaRPr>
                    </a:p>
                  </a:txBody>
                  <a:tcPr marL="91439" marR="91439" marT="45735" marB="45735"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993366"/>
                          </a:solidFill>
                          <a:latin typeface="Arial Black" pitchFamily="34" charset="0"/>
                        </a:rPr>
                        <a:t>1</a:t>
                      </a:r>
                      <a:endParaRPr lang="ru-RU" sz="3200" dirty="0">
                        <a:solidFill>
                          <a:srgbClr val="993366"/>
                        </a:solidFill>
                        <a:latin typeface="Arial Black" pitchFamily="34" charset="0"/>
                      </a:endParaRPr>
                    </a:p>
                  </a:txBody>
                  <a:tcPr marL="91439" marR="91439" marT="45735" marB="45735"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993366"/>
                          </a:solidFill>
                          <a:latin typeface="Arial Black" pitchFamily="34" charset="0"/>
                        </a:rPr>
                        <a:t>2</a:t>
                      </a:r>
                      <a:endParaRPr lang="ru-RU" sz="3200" dirty="0">
                        <a:solidFill>
                          <a:srgbClr val="993366"/>
                        </a:solidFill>
                        <a:latin typeface="Arial Black" pitchFamily="34" charset="0"/>
                      </a:endParaRPr>
                    </a:p>
                  </a:txBody>
                  <a:tcPr marL="91439" marR="91439" marT="45735" marB="45735"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993366"/>
                          </a:solidFill>
                          <a:latin typeface="Arial Black" pitchFamily="34" charset="0"/>
                        </a:rPr>
                        <a:t>2</a:t>
                      </a:r>
                      <a:endParaRPr lang="ru-RU" sz="3200" dirty="0">
                        <a:solidFill>
                          <a:srgbClr val="993366"/>
                        </a:solidFill>
                        <a:latin typeface="Arial Black" pitchFamily="34" charset="0"/>
                      </a:endParaRPr>
                    </a:p>
                  </a:txBody>
                  <a:tcPr marL="91439" marR="91439" marT="45735" marB="45735"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993366"/>
                          </a:solidFill>
                          <a:latin typeface="Arial Black" pitchFamily="34" charset="0"/>
                        </a:rPr>
                        <a:t>2</a:t>
                      </a:r>
                      <a:endParaRPr lang="ru-RU" sz="3200" dirty="0">
                        <a:solidFill>
                          <a:srgbClr val="993366"/>
                        </a:solidFill>
                        <a:latin typeface="Arial Black" pitchFamily="34" charset="0"/>
                      </a:endParaRPr>
                    </a:p>
                  </a:txBody>
                  <a:tcPr marL="91439" marR="91439" marT="45735" marB="45735"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993366"/>
                          </a:solidFill>
                          <a:latin typeface="Arial Black" pitchFamily="34" charset="0"/>
                        </a:rPr>
                        <a:t>1</a:t>
                      </a:r>
                      <a:endParaRPr lang="ru-RU" sz="3200" dirty="0">
                        <a:solidFill>
                          <a:srgbClr val="993366"/>
                        </a:solidFill>
                        <a:latin typeface="Arial Black" pitchFamily="34" charset="0"/>
                      </a:endParaRPr>
                    </a:p>
                  </a:txBody>
                  <a:tcPr marL="91439" marR="91439" marT="45735" marB="45735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Дифференцированное 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Прочитать  параграф 24 и ответить на вопросы стр.143.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Творческое задание: изготовить модель-аппликацию искусственного природного сообщества «огорода или плодового сада» его обитателями, или нарисовать одно из сообществ родного края.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Documents and Settings\12345\Рабочий стол\1646869_1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7715304" cy="4143404"/>
          </a:xfrm>
          <a:prstGeom prst="rect">
            <a:avLst/>
          </a:prstGeom>
          <a:noFill/>
        </p:spPr>
      </p:pic>
      <p:pic>
        <p:nvPicPr>
          <p:cNvPr id="4" name="Picture 4" descr="WHEATFL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00372"/>
            <a:ext cx="2768035" cy="187483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5" name="Picture 2" descr="http://animalworld.com.ua/images/2010/June/Nature/Engl/Eng_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4429108"/>
            <a:ext cx="339406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/>
          <a:srcRect l="1772" t="48299" r="62200" b="2352"/>
          <a:stretch/>
        </p:blipFill>
        <p:spPr>
          <a:xfrm>
            <a:off x="6215074" y="3857628"/>
            <a:ext cx="2571769" cy="300037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14744" y="4229093"/>
            <a:ext cx="2463819" cy="262890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08583" y="928670"/>
            <a:ext cx="2835417" cy="271462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072494" cy="3797304"/>
          </a:xfrm>
        </p:spPr>
        <p:txBody>
          <a:bodyPr>
            <a:normAutofit/>
          </a:bodyPr>
          <a:lstStyle/>
          <a:p>
            <a:pPr algn="l"/>
            <a:r>
              <a:rPr lang="ru-RU" sz="2400" b="1" u="sng" dirty="0" err="1" smtClean="0">
                <a:solidFill>
                  <a:srgbClr val="00B050"/>
                </a:solidFill>
                <a:latin typeface="Georgia" pitchFamily="18" charset="0"/>
              </a:rPr>
              <a:t>Агроценоз</a:t>
            </a:r>
            <a:r>
              <a:rPr lang="ru-RU" sz="2400" b="1" dirty="0" smtClean="0">
                <a:solidFill>
                  <a:srgbClr val="00B050"/>
                </a:solidFill>
                <a:latin typeface="Georgia" pitchFamily="18" charset="0"/>
              </a:rPr>
              <a:t>- искусственный (антропогенный) биоценоз, сформированный при участии человека в результате его сельскохозяйственной деятельности.</a:t>
            </a:r>
            <a:br>
              <a:rPr lang="ru-RU" sz="2400" b="1" dirty="0" smtClean="0">
                <a:solidFill>
                  <a:srgbClr val="00B050"/>
                </a:solidFill>
                <a:latin typeface="Georgia" pitchFamily="18" charset="0"/>
              </a:rPr>
            </a:br>
            <a:r>
              <a:rPr lang="ru-RU" sz="2400" dirty="0" smtClean="0"/>
              <a:t> </a:t>
            </a: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Это сельскохозяйственные </a:t>
            </a:r>
            <a:r>
              <a:rPr lang="ru-RU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угодия</a:t>
            </a: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созданные и поддерживаемые человеком </a:t>
            </a:r>
            <a:r>
              <a:rPr lang="ru-RU" sz="2400" b="1" dirty="0" smtClean="0">
                <a:solidFill>
                  <a:srgbClr val="00B050"/>
                </a:solidFill>
                <a:latin typeface="Georgia" pitchFamily="18" charset="0"/>
              </a:rPr>
              <a:t/>
            </a:r>
            <a:br>
              <a:rPr lang="ru-RU" sz="2400" b="1" dirty="0" smtClean="0">
                <a:solidFill>
                  <a:srgbClr val="00B050"/>
                </a:solidFill>
                <a:latin typeface="Georgia" pitchFamily="18" charset="0"/>
              </a:rPr>
            </a:br>
            <a:endParaRPr lang="ru-RU" sz="2400" b="1" dirty="0">
              <a:solidFill>
                <a:srgbClr val="00B05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543956" cy="221825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Georgia" pitchFamily="18" charset="0"/>
              </a:rPr>
              <a:t>Примерами </a:t>
            </a:r>
            <a:r>
              <a:rPr lang="ru-RU" sz="3600" b="1" dirty="0" err="1" smtClean="0">
                <a:solidFill>
                  <a:schemeClr val="accent5">
                    <a:lumMod val="75000"/>
                  </a:schemeClr>
                </a:solidFill>
                <a:latin typeface="Georgia" pitchFamily="18" charset="0"/>
              </a:rPr>
              <a:t>агроценозов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Georgia" pitchFamily="18" charset="0"/>
              </a:rPr>
              <a:t> служат:  пашни, сенокосы, пастбища.</a:t>
            </a:r>
            <a:b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Georgia" pitchFamily="18" charset="0"/>
              </a:rPr>
            </a:br>
            <a:endParaRPr lang="ru-RU" sz="3600" b="1" dirty="0">
              <a:solidFill>
                <a:schemeClr val="accent5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4" name="Рисунок 3" descr="tn_215773_b75d00af873f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851920" y="2928935"/>
            <a:ext cx="5012235" cy="3929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2475002.jpe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23528" y="2060848"/>
            <a:ext cx="4639586" cy="34398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11750"/>
          </a:xfrm>
        </p:spPr>
        <p:txBody>
          <a:bodyPr>
            <a:noAutofit/>
          </a:bodyPr>
          <a:lstStyle/>
          <a:p>
            <a:pPr algn="l"/>
            <a:r>
              <a:rPr lang="ru-RU" sz="2800" b="1" u="sng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Продуцентами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800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агроценозах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служат культурные растения, травы сенокосов или пастбищ, деревья плодовых садов. Одновременно продуцентами являются и сорняки(овсюг, метлица, осот, василёк), спутники культурных растений.</a:t>
            </a:r>
            <a:b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u="sng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Консументы</a:t>
            </a: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обычно представлены небольшими животными: беспозвоночные, насекомые, птицы, грызуны. К </a:t>
            </a:r>
            <a:r>
              <a:rPr lang="ru-RU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консументам</a:t>
            </a: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относят и вредителей полевых культур, паразитов.</a:t>
            </a:r>
            <a:b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22514"/>
          </a:xfrm>
        </p:spPr>
        <p:txBody>
          <a:bodyPr>
            <a:normAutofit/>
          </a:bodyPr>
          <a:lstStyle/>
          <a:p>
            <a:pPr algn="l"/>
            <a:r>
              <a:rPr lang="ru-RU" sz="3600" b="1" u="sng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Редуцентами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агроценозах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являются в основном 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грибы и бактерии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как и в естественных экосистемах. Бактерии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поддеживают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плодородие почв.</a:t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Факторы влияющие на  плодородие почв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Почва-главный ресурс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агроценоза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Плодородие почв зависит: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 запаса органического вещества гумуса,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содержания доступных растениям питательных элементов,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структуры,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обеспеченности влагой.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Гумус образуется микроорганизмами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гуммификаторами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из остатков растений и животных.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500066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Принципы построения севооборота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1026" name="AutoShape 2" descr="https://www.melinvest.ru/upload/medialibrary/77c/xsevooborot.jpg.pagespeed.ic.u3yiQAEe0p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C:\Users\мама\Downloads\xsevooborot.jpg.pagespeed.ic.u3yiQAEe0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3786190"/>
            <a:ext cx="7500990" cy="3071810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357158" y="714356"/>
            <a:ext cx="8329642" cy="5411807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Для  получения обильных урожаев и поддержания плодородия почв в с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используется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система севооборотов.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Особенности севооборотов зависят от климатических,  почвенных условий и от хозяйственной задачи: они могут быть зерновыми, кормовыми, свекловичными, картофельными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Культура, которая выращивалась на поле в прошлом году, называется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предшественником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Люцерна, обогащающая почву азотом, является отличным предшественником для зерновых и пропашных культур. Озимая рожь очищает поля от сорняков за счет дружного развития с весны и ранней уборки осенью, позволяющей рано провести вспашку и спровоцировать прорастание семян сорняков.. Яровые зерновые (пшеница и ячмень) - хорошие предшественники для гороха, сахарной свеклы, подсолнечника, рапса  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703</Words>
  <Application>Microsoft Office PowerPoint</Application>
  <PresentationFormat>Экран (4:3)</PresentationFormat>
  <Paragraphs>101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Исключите лишнее слово:</vt:lpstr>
      <vt:lpstr>Тема урока: «Искусственные сообщества. Агроэкосистемы Роль искусственных сообществ в жизни человека».   </vt:lpstr>
      <vt:lpstr>Презентация PowerPoint</vt:lpstr>
      <vt:lpstr>Агроценоз- искусственный (антропогенный) биоценоз, сформированный при участии человека в результате его сельскохозяйственной деятельности.  Это сельскохозяйственные угодия созданные и поддерживаемые человеком  </vt:lpstr>
      <vt:lpstr>Примерами агроценозов служат:  пашни, сенокосы, пастбища. </vt:lpstr>
      <vt:lpstr>Продуцентами в агроценозах служат культурные растения, травы сенокосов или пастбищ, деревья плодовых садов. Одновременно продуцентами являются и сорняки(овсюг, метлица, осот, василёк), спутники культурных растений.  Консументы обычно представлены небольшими животными: беспозвоночные, насекомые, птицы, грызуны. К консументам относят и вредителей полевых культур, паразитов. </vt:lpstr>
      <vt:lpstr>Редуцентами в агроценозах являются в основном грибы и бактерии, как и в естественных экосистемах. Бактерии поддеживают плодородие почв. </vt:lpstr>
      <vt:lpstr>Факторы влияющие на  плодородие почв.</vt:lpstr>
      <vt:lpstr>Принципы построения севооборота </vt:lpstr>
      <vt:lpstr>Сельскохозяйственные загрязнения</vt:lpstr>
      <vt:lpstr>Основными специфическими чертами агроэкосистем являются:  1.Снижено видовое  разнообразие;  2.Укороченные цепи питания;  3.Неполный круговорот веществ (поскольку часть ежегодной биологической продукции выносится с урожаем, а взамен обычно поступают посторонние для экосистемы вещества в виде удобрений, пестицидов и пр.);  4.Источниками энергии служат Солнце и деятельность человека;  5.Отсутствие саморегуляции, неспособность существовать без поддержки человека, фактически в агроценозах состояние экосистем искусственно поддерживается на ранней стадии сукцессии. </vt:lpstr>
      <vt:lpstr>Таким образом, агроэкосистемы – это неустойчивые сообщества, способные функционировать только в условиях поддержки человека.  </vt:lpstr>
      <vt:lpstr>Задание 1.  Выберите ОДИН правильный ответ 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с текстом</vt:lpstr>
      <vt:lpstr>Работа с текстом</vt:lpstr>
      <vt:lpstr>Презентация PowerPoint</vt:lpstr>
      <vt:lpstr>Дифференцированное 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 антропогенные экосистемы можно подразделить на два основных вида:  *агроэкосистемы  (агроценозы),  *урбосистемы  (урбоценозы).</dc:title>
  <dc:creator>A-Loka</dc:creator>
  <cp:lastModifiedBy>Пользователь</cp:lastModifiedBy>
  <cp:revision>30</cp:revision>
  <dcterms:created xsi:type="dcterms:W3CDTF">2019-10-01T10:40:57Z</dcterms:created>
  <dcterms:modified xsi:type="dcterms:W3CDTF">2024-04-15T12:27:31Z</dcterms:modified>
</cp:coreProperties>
</file>