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26"/>
  </p:notesMasterIdLst>
  <p:sldIdLst>
    <p:sldId id="326" r:id="rId2"/>
    <p:sldId id="363" r:id="rId3"/>
    <p:sldId id="366" r:id="rId4"/>
    <p:sldId id="368" r:id="rId5"/>
    <p:sldId id="369" r:id="rId6"/>
    <p:sldId id="370" r:id="rId7"/>
    <p:sldId id="371" r:id="rId8"/>
    <p:sldId id="372" r:id="rId9"/>
    <p:sldId id="373" r:id="rId10"/>
    <p:sldId id="374" r:id="rId11"/>
    <p:sldId id="375" r:id="rId12"/>
    <p:sldId id="376" r:id="rId13"/>
    <p:sldId id="377" r:id="rId14"/>
    <p:sldId id="378" r:id="rId15"/>
    <p:sldId id="379" r:id="rId16"/>
    <p:sldId id="381" r:id="rId17"/>
    <p:sldId id="382" r:id="rId18"/>
    <p:sldId id="385" r:id="rId19"/>
    <p:sldId id="386" r:id="rId20"/>
    <p:sldId id="393" r:id="rId21"/>
    <p:sldId id="388" r:id="rId22"/>
    <p:sldId id="389" r:id="rId23"/>
    <p:sldId id="390" r:id="rId24"/>
    <p:sldId id="392" r:id="rId25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66"/>
    <a:srgbClr val="006600"/>
    <a:srgbClr val="4F81BD"/>
    <a:srgbClr val="F9FE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85" autoAdjust="0"/>
    <p:restoredTop sz="92910" autoAdjust="0"/>
  </p:normalViewPr>
  <p:slideViewPr>
    <p:cSldViewPr>
      <p:cViewPr varScale="1">
        <p:scale>
          <a:sx n="97" d="100"/>
          <a:sy n="97" d="100"/>
        </p:scale>
        <p:origin x="-3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F58BC502-1BBB-4A99-AD55-A5D240B9C813}" type="datetimeFigureOut">
              <a:rPr lang="ru-RU"/>
              <a:pPr>
                <a:defRPr/>
              </a:pPr>
              <a:t>25.04.2021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A4CBC65-F31B-40DD-8F19-C655FD389BE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619287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B2F612-0DAC-4CC2-8914-6234DE49AB26}" type="datetimeFigureOut">
              <a:rPr lang="ru-RU" smtClean="0"/>
              <a:pPr>
                <a:defRPr/>
              </a:pPr>
              <a:t>25.04.2021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38902F-BF31-4EEC-B98B-869CBFA67D86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  <p:pic>
        <p:nvPicPr>
          <p:cNvPr id="7" name="Рисунок 6" descr="post-279854-1298288370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 descr="post-279854-1298288370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 descr="97e6b01896c7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172027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A66429-3380-4AB2-968F-F3E81DE0C722}" type="datetimeFigureOut">
              <a:rPr lang="ru-RU" smtClean="0"/>
              <a:pPr>
                <a:defRPr/>
              </a:pPr>
              <a:t>25.04.2021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686086-4809-4DF1-9F46-25744DF3E6BA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75625468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ED10FE-D4E7-4D41-8B7A-CCDF646357F0}" type="datetimeFigureOut">
              <a:rPr lang="ru-RU" smtClean="0"/>
              <a:pPr>
                <a:defRPr/>
              </a:pPr>
              <a:t>25.04.2021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FC75BD-752F-414A-B0B0-DA3BFFBFD8DE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8237036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7A80CC-8131-43BA-A830-D2B45B2EF970}" type="datetimeFigureOut">
              <a:rPr lang="ru-RU" smtClean="0"/>
              <a:pPr>
                <a:defRPr/>
              </a:pPr>
              <a:t>25.04.2021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5E5DE-6D93-42AD-ABF8-1E0CE44627BC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1891034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9FE7D11-32EC-4097-865C-257D77152121}" type="datetimeFigureOut">
              <a:rPr lang="ru-RU" smtClean="0"/>
              <a:pPr>
                <a:defRPr/>
              </a:pPr>
              <a:t>25.04.2021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EF4100-EDA8-4CFA-836B-784FFEA5D8F6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2297426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3DA43C-4BB1-4010-9090-CCFF03400110}" type="datetimeFigureOut">
              <a:rPr lang="ru-RU" smtClean="0"/>
              <a:pPr>
                <a:defRPr/>
              </a:pPr>
              <a:t>25.04.2021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9C2DCC-6B7C-4840-9571-06F1BF0FE6C9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18739006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F223B1-1C4C-467D-BC11-53FCDC9379B9}" type="datetimeFigureOut">
              <a:rPr lang="ru-RU" smtClean="0"/>
              <a:pPr>
                <a:defRPr/>
              </a:pPr>
              <a:t>25.04.2021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A0D0D6-E10C-4FFD-8029-D08FCDB5D4D0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61148199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35DD91-4EC0-4019-A000-4C38D357788A}" type="datetimeFigureOut">
              <a:rPr lang="ru-RU" smtClean="0"/>
              <a:pPr>
                <a:defRPr/>
              </a:pPr>
              <a:t>25.04.2021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792FE1-7D5A-4DB7-83C8-93EE62DEC82B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84176731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0DEA09-6623-4625-AC70-737A309A5E06}" type="datetimeFigureOut">
              <a:rPr lang="ru-RU" smtClean="0"/>
              <a:pPr>
                <a:defRPr/>
              </a:pPr>
              <a:t>25.04.2021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BF9FA1-6480-47A8-B11D-79A9873810D5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54122369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110978-60C9-48DC-AB7C-61048A8A3B36}" type="datetimeFigureOut">
              <a:rPr lang="ru-RU" smtClean="0"/>
              <a:pPr>
                <a:defRPr/>
              </a:pPr>
              <a:t>25.04.2021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896596-CA6F-4C28-A016-CF6732D1EED9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89660587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FB6233-D69E-4955-9E1F-6810A27185FB}" type="datetimeFigureOut">
              <a:rPr lang="ru-RU" smtClean="0"/>
              <a:pPr>
                <a:defRPr/>
              </a:pPr>
              <a:t>25.04.2021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1156D2-2255-4984-9080-25A2BC6B1057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1846274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E2D8AA2-861F-402B-80D0-0DD98296F401}" type="datetimeFigureOut">
              <a:rPr lang="ru-RU" smtClean="0"/>
              <a:pPr>
                <a:defRPr/>
              </a:pPr>
              <a:t>25.04.2021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5DD2DA2-801D-4D54-9667-67DF6884DF9E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52204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ransition spd="slow">
    <p:cover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shkolnie-kartinki-dlya-oformleniya-777753.html" TargetMode="External"/><Relationship Id="rId2" Type="http://schemas.openxmlformats.org/officeDocument/2006/relationships/hyperlink" Target="https://infourok.ru/prezentaciya-po-russkomu-yaziku-na-temu-chto-takoe-pristavka-klass-3925522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2.rozetka.ua/goods/2806062/16793972_images_280606238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21482"/>
            <a:ext cx="2411760" cy="317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907704" y="719682"/>
            <a:ext cx="6536794" cy="187743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endParaRPr lang="ru-RU" sz="4400" b="1" dirty="0">
              <a:ln/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b="1" dirty="0" smtClean="0">
              <a:ln/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n/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1556792"/>
            <a:ext cx="7772400" cy="2160239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Приставка</a:t>
            </a:r>
            <a:br>
              <a:rPr lang="ru-RU" sz="40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(логопедическое занятие, 4 класс, </a:t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коррекция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дизорфографии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)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3995936" y="5013176"/>
            <a:ext cx="4680520" cy="1296144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Автор: Корнева Людмила Сергеевна, учитель-логопед МОУ СШ №2 п. Селижарово</a:t>
            </a: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84695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296144"/>
          </a:xfrm>
        </p:spPr>
        <p:txBody>
          <a:bodyPr/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В этой теме вы - не новички, но</a:t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latin typeface="Arial" pitchFamily="34" charset="0"/>
                <a:cs typeface="Arial" pitchFamily="34" charset="0"/>
              </a:rPr>
              <a:t>новые задачи ждут вас впереди.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3"/>
            <a:ext cx="8229600" cy="3024336"/>
          </a:xfrm>
        </p:spPr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Расширить свои знания, какие бывают …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Научиться образовывать слова …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Научиться понимать значения слов …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Научиться правильно писать …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52105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296144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этой теме вы - не новички, но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новые задачи ждут вас впереди.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64903"/>
            <a:ext cx="8229600" cy="2736305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Расширить свои знания, какие бывают приставки.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Научиться образовывать слова с приставками.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Научиться понимать значения слов с приставками.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Закрепить правописание слов с приставками.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624144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Тема сложная – не шутка.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6400800" cy="1296144"/>
          </a:xfrm>
        </p:spPr>
        <p:txBody>
          <a:bodyPr>
            <a:normAutofit lnSpcReduction="10000"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Нам нужна физкультминутка!</a:t>
            </a:r>
            <a:endParaRPr lang="ru-RU" sz="4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253125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154559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Нет для скуки нам причины.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140968"/>
            <a:ext cx="6400800" cy="172819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Проведём диктант картинный!</a:t>
            </a:r>
            <a:endParaRPr lang="ru-RU" sz="4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65800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76672"/>
            <a:ext cx="3168352" cy="2808312"/>
          </a:xfrm>
          <a:prstGeom prst="rect">
            <a:avLst/>
          </a:prstGeom>
          <a:noFill/>
        </p:spPr>
      </p:pic>
      <p:pic>
        <p:nvPicPr>
          <p:cNvPr id="4" name="Рисунок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140968"/>
            <a:ext cx="3168352" cy="28803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7205575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764704"/>
            <a:ext cx="2592288" cy="2376264"/>
          </a:xfrm>
          <a:prstGeom prst="rect">
            <a:avLst/>
          </a:prstGeom>
          <a:noFill/>
        </p:spPr>
      </p:pic>
      <p:pic>
        <p:nvPicPr>
          <p:cNvPr id="3" name="Рисунок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2501" y="908720"/>
            <a:ext cx="2765803" cy="2088232"/>
          </a:xfrm>
          <a:prstGeom prst="rect">
            <a:avLst/>
          </a:prstGeom>
          <a:noFill/>
        </p:spPr>
      </p:pic>
      <p:pic>
        <p:nvPicPr>
          <p:cNvPr id="5" name="Рисунок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573016"/>
            <a:ext cx="2355329" cy="23762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0412267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2664296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Arial" pitchFamily="34" charset="0"/>
                <a:cs typeface="Arial" pitchFamily="34" charset="0"/>
              </a:rPr>
              <a:t>Мы в 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себя, конечно, верим</a:t>
            </a:r>
            <a:r>
              <a:rPr lang="ru-RU" sz="4000" dirty="0">
                <a:latin typeface="Arial" pitchFamily="34" charset="0"/>
                <a:cs typeface="Arial" pitchFamily="34" charset="0"/>
              </a:rPr>
              <a:t>, но диктант сейчас проверим.</a:t>
            </a:r>
            <a:br>
              <a:rPr lang="ru-RU" sz="4000" dirty="0">
                <a:latin typeface="Arial" pitchFamily="34" charset="0"/>
                <a:cs typeface="Arial" pitchFamily="34" charset="0"/>
              </a:rPr>
            </a:b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8279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2880320"/>
          </a:xfrm>
        </p:spPr>
        <p:txBody>
          <a:bodyPr/>
          <a:lstStyle/>
          <a:p>
            <a:pPr algn="l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Раз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резает (71), 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от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рывает (52), 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в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летела(4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), </a:t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за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бивает (22), </a:t>
            </a:r>
            <a:br>
              <a:rPr lang="ru-RU" sz="3600" dirty="0" smtClean="0"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на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дула (34).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015797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Алгоритм работы с раскраской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Читаю …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Открываю таблицу …, нахожу номер …., ищу …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Беру нужный …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Раскрашиваю …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39840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Алгоритм работы с раскраской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/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Читаю задание.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Открываю таблицу № 1, нахожу номер правила, ищу подходящее слово в картинке.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Беру нужный карандаш.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Раскрашиваю картинку. </a:t>
            </a:r>
          </a:p>
          <a:p>
            <a:r>
              <a:rPr lang="ru-RU" sz="2800" dirty="0">
                <a:latin typeface="Arial" pitchFamily="34" charset="0"/>
                <a:cs typeface="Arial" pitchFamily="34" charset="0"/>
              </a:rPr>
              <a:t>Открываю таблицу №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5,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нахожу номер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приставки,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ищу подходящее слово в картинке.</a:t>
            </a:r>
          </a:p>
          <a:p>
            <a:r>
              <a:rPr lang="ru-RU" sz="2800" dirty="0">
                <a:latin typeface="Arial" pitchFamily="34" charset="0"/>
                <a:cs typeface="Arial" pitchFamily="34" charset="0"/>
              </a:rPr>
              <a:t>Беру нужный карандаш.</a:t>
            </a:r>
          </a:p>
          <a:p>
            <a:r>
              <a:rPr lang="ru-RU" sz="2800" dirty="0">
                <a:latin typeface="Arial" pitchFamily="34" charset="0"/>
                <a:cs typeface="Arial" pitchFamily="34" charset="0"/>
              </a:rPr>
              <a:t>Раскрашиваю картинку.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12066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28801"/>
            <a:ext cx="7772400" cy="1971650"/>
          </a:xfrm>
        </p:spPr>
        <p:txBody>
          <a:bodyPr>
            <a:noAutofit/>
          </a:bodyPr>
          <a:lstStyle/>
          <a:p>
            <a:r>
              <a:rPr lang="ru-RU" sz="2800" dirty="0">
                <a:latin typeface="Arial" pitchFamily="34" charset="0"/>
                <a:cs typeface="Arial" pitchFamily="34" charset="0"/>
              </a:rPr>
              <a:t>Чтобы грамотно писать,</a:t>
            </a:r>
            <a:br>
              <a:rPr lang="ru-RU" sz="2800" dirty="0">
                <a:latin typeface="Arial" pitchFamily="34" charset="0"/>
                <a:cs typeface="Arial" pitchFamily="34" charset="0"/>
              </a:rPr>
            </a:br>
            <a:r>
              <a:rPr lang="ru-RU" sz="2800" dirty="0">
                <a:latin typeface="Arial" pitchFamily="34" charset="0"/>
                <a:cs typeface="Arial" pitchFamily="34" charset="0"/>
              </a:rPr>
              <a:t>Ошибок меньше допускать</a:t>
            </a:r>
            <a:br>
              <a:rPr lang="ru-RU" sz="2800" dirty="0">
                <a:latin typeface="Arial" pitchFamily="34" charset="0"/>
                <a:cs typeface="Arial" pitchFamily="34" charset="0"/>
              </a:rPr>
            </a:br>
            <a:r>
              <a:rPr lang="ru-RU" sz="2800" dirty="0">
                <a:latin typeface="Arial" pitchFamily="34" charset="0"/>
                <a:cs typeface="Arial" pitchFamily="34" charset="0"/>
              </a:rPr>
              <a:t>Не будем сегодня мы лениться</a:t>
            </a:r>
            <a:br>
              <a:rPr lang="ru-RU" sz="2800" dirty="0">
                <a:latin typeface="Arial" pitchFamily="34" charset="0"/>
                <a:cs typeface="Arial" pitchFamily="34" charset="0"/>
              </a:rPr>
            </a:br>
            <a:r>
              <a:rPr lang="ru-RU" sz="2800" dirty="0">
                <a:latin typeface="Arial" pitchFamily="34" charset="0"/>
                <a:cs typeface="Arial" pitchFamily="34" charset="0"/>
              </a:rPr>
              <a:t>Будем старательно трудиться!</a:t>
            </a:r>
            <a:br>
              <a:rPr lang="ru-RU" sz="2800" dirty="0">
                <a:latin typeface="Arial" pitchFamily="34" charset="0"/>
                <a:cs typeface="Arial" pitchFamily="34" charset="0"/>
              </a:rPr>
            </a:b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Пятнадцатое апреля.</a:t>
            </a:r>
            <a:endParaRPr lang="ru-RU" sz="36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382993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Алина\2021-04-25 торт\торт 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692696"/>
            <a:ext cx="5112568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195736" y="692696"/>
            <a:ext cx="4608512" cy="4032448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725144"/>
            <a:ext cx="5444008" cy="108012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На рисунок посмотрите и свою работу с ним сравните!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5150836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1328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latin typeface="Arial" pitchFamily="34" charset="0"/>
                <a:cs typeface="Arial" pitchFamily="34" charset="0"/>
              </a:rPr>
              <a:t>Пуокстлиобвеирцха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err="1" smtClean="0">
                <a:latin typeface="Arial" pitchFamily="34" charset="0"/>
                <a:cs typeface="Arial" pitchFamily="34" charset="0"/>
              </a:rPr>
              <a:t>нчефдуаярноъм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маошлевчидтыскя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.</a:t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Читай через букву!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27163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1328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5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5400" b="1" dirty="0" err="1" smtClean="0">
                <a:latin typeface="Arial" pitchFamily="34" charset="0"/>
                <a:cs typeface="Arial" pitchFamily="34" charset="0"/>
              </a:rPr>
              <a:t>у</a:t>
            </a:r>
            <a:r>
              <a:rPr lang="ru-RU" sz="5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sz="5400" b="1" dirty="0" err="1" smtClean="0">
                <a:latin typeface="Arial" pitchFamily="34" charset="0"/>
                <a:cs typeface="Arial" pitchFamily="34" charset="0"/>
              </a:rPr>
              <a:t>к</a:t>
            </a:r>
            <a:r>
              <a:rPr lang="ru-RU" sz="5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ru-RU" sz="5400" b="1" dirty="0" err="1" smtClean="0">
                <a:latin typeface="Arial" pitchFamily="34" charset="0"/>
                <a:cs typeface="Arial" pitchFamily="34" charset="0"/>
              </a:rPr>
              <a:t>т</a:t>
            </a:r>
            <a:r>
              <a:rPr lang="ru-RU" sz="5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</a:t>
            </a:r>
            <a:r>
              <a:rPr lang="ru-RU" sz="5400" b="1" dirty="0" err="1" smtClean="0">
                <a:latin typeface="Arial" pitchFamily="34" charset="0"/>
                <a:cs typeface="Arial" pitchFamily="34" charset="0"/>
              </a:rPr>
              <a:t>и</a:t>
            </a:r>
            <a:r>
              <a:rPr lang="ru-RU" sz="5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sz="5400" b="1" dirty="0" err="1" smtClean="0">
                <a:latin typeface="Arial" pitchFamily="34" charset="0"/>
                <a:cs typeface="Arial" pitchFamily="34" charset="0"/>
              </a:rPr>
              <a:t>б</a:t>
            </a:r>
            <a:r>
              <a:rPr lang="ru-RU" sz="5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ru-RU" sz="5400" b="1" dirty="0" err="1" smtClean="0">
                <a:latin typeface="Arial" pitchFamily="34" charset="0"/>
                <a:cs typeface="Arial" pitchFamily="34" charset="0"/>
              </a:rPr>
              <a:t>е</a:t>
            </a:r>
            <a:r>
              <a:rPr lang="ru-RU" sz="5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</a:t>
            </a:r>
            <a:r>
              <a:rPr lang="ru-RU" sz="5400" b="1" dirty="0" err="1" smtClean="0">
                <a:latin typeface="Arial" pitchFamily="34" charset="0"/>
                <a:cs typeface="Arial" pitchFamily="34" charset="0"/>
              </a:rPr>
              <a:t>р</a:t>
            </a:r>
            <a:r>
              <a:rPr lang="ru-RU" sz="5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</a:t>
            </a:r>
            <a:r>
              <a:rPr lang="ru-RU" sz="5400" b="1" dirty="0" err="1" smtClean="0">
                <a:latin typeface="Arial" pitchFamily="34" charset="0"/>
                <a:cs typeface="Arial" pitchFamily="34" charset="0"/>
              </a:rPr>
              <a:t>х</a:t>
            </a:r>
            <a:r>
              <a:rPr lang="ru-RU" sz="5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ru-RU" sz="5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5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</a:t>
            </a:r>
            <a:r>
              <a:rPr lang="ru-RU" sz="5400" b="1" dirty="0" err="1" smtClean="0">
                <a:latin typeface="Arial" pitchFamily="34" charset="0"/>
                <a:cs typeface="Arial" pitchFamily="34" charset="0"/>
              </a:rPr>
              <a:t>ч</a:t>
            </a:r>
            <a:r>
              <a:rPr lang="ru-RU" sz="5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</a:t>
            </a:r>
            <a:r>
              <a:rPr lang="ru-RU" sz="5400" b="1" dirty="0" err="1" smtClean="0">
                <a:latin typeface="Arial" pitchFamily="34" charset="0"/>
                <a:cs typeface="Arial" pitchFamily="34" charset="0"/>
              </a:rPr>
              <a:t>ф</a:t>
            </a:r>
            <a:r>
              <a:rPr lang="ru-RU" sz="5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</a:t>
            </a:r>
            <a:r>
              <a:rPr lang="ru-RU" sz="5400" b="1" dirty="0" err="1" smtClean="0">
                <a:latin typeface="Arial" pitchFamily="34" charset="0"/>
                <a:cs typeface="Arial" pitchFamily="34" charset="0"/>
              </a:rPr>
              <a:t>у</a:t>
            </a:r>
            <a:r>
              <a:rPr lang="ru-RU" sz="5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ru-RU" sz="5400" b="1" dirty="0" err="1" smtClean="0">
                <a:latin typeface="Arial" pitchFamily="34" charset="0"/>
                <a:cs typeface="Arial" pitchFamily="34" charset="0"/>
              </a:rPr>
              <a:t>я</a:t>
            </a:r>
            <a:r>
              <a:rPr lang="ru-RU" sz="5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</a:t>
            </a:r>
            <a:r>
              <a:rPr lang="ru-RU" sz="5400" b="1" dirty="0" err="1" smtClean="0">
                <a:latin typeface="Arial" pitchFamily="34" charset="0"/>
                <a:cs typeface="Arial" pitchFamily="34" charset="0"/>
              </a:rPr>
              <a:t>н</a:t>
            </a:r>
            <a:r>
              <a:rPr lang="ru-RU" sz="5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sz="5400" b="1" dirty="0" err="1" smtClean="0">
                <a:latin typeface="Arial" pitchFamily="34" charset="0"/>
                <a:cs typeface="Arial" pitchFamily="34" charset="0"/>
              </a:rPr>
              <a:t>ъ</a:t>
            </a:r>
            <a:r>
              <a:rPr lang="ru-RU" sz="5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</a:t>
            </a:r>
            <a:r>
              <a:rPr lang="ru-RU" sz="5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5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</a:t>
            </a:r>
            <a:r>
              <a:rPr lang="ru-RU" sz="5400" b="1" dirty="0" err="1" smtClean="0">
                <a:latin typeface="Arial" pitchFamily="34" charset="0"/>
                <a:cs typeface="Arial" pitchFamily="34" charset="0"/>
              </a:rPr>
              <a:t>а</a:t>
            </a:r>
            <a:r>
              <a:rPr lang="ru-RU" sz="5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sz="5400" b="1" dirty="0" err="1" smtClean="0">
                <a:latin typeface="Arial" pitchFamily="34" charset="0"/>
                <a:cs typeface="Arial" pitchFamily="34" charset="0"/>
              </a:rPr>
              <a:t>ш</a:t>
            </a:r>
            <a:r>
              <a:rPr lang="ru-RU" sz="5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</a:t>
            </a:r>
            <a:r>
              <a:rPr lang="ru-RU" sz="5400" b="1" dirty="0" err="1" smtClean="0">
                <a:latin typeface="Arial" pitchFamily="34" charset="0"/>
                <a:cs typeface="Arial" pitchFamily="34" charset="0"/>
              </a:rPr>
              <a:t>е</a:t>
            </a:r>
            <a:r>
              <a:rPr lang="ru-RU" sz="5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ru-RU" sz="5400" b="1" dirty="0" err="1" smtClean="0">
                <a:latin typeface="Arial" pitchFamily="34" charset="0"/>
                <a:cs typeface="Arial" pitchFamily="34" charset="0"/>
              </a:rPr>
              <a:t>ч</a:t>
            </a:r>
            <a:r>
              <a:rPr lang="ru-RU" sz="5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</a:t>
            </a:r>
            <a:r>
              <a:rPr lang="ru-RU" sz="5400" b="1" dirty="0" err="1" smtClean="0">
                <a:latin typeface="Arial" pitchFamily="34" charset="0"/>
                <a:cs typeface="Arial" pitchFamily="34" charset="0"/>
              </a:rPr>
              <a:t>д</a:t>
            </a:r>
            <a:r>
              <a:rPr lang="ru-RU" sz="5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</a:t>
            </a:r>
            <a:r>
              <a:rPr lang="ru-RU" sz="5400" b="1" dirty="0" err="1" smtClean="0">
                <a:latin typeface="Arial" pitchFamily="34" charset="0"/>
                <a:cs typeface="Arial" pitchFamily="34" charset="0"/>
              </a:rPr>
              <a:t>ы</a:t>
            </a:r>
            <a:r>
              <a:rPr lang="ru-RU" sz="5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ru-RU" sz="5400" b="1" dirty="0" err="1" smtClean="0">
                <a:latin typeface="Arial" pitchFamily="34" charset="0"/>
                <a:cs typeface="Arial" pitchFamily="34" charset="0"/>
              </a:rPr>
              <a:t>к</a:t>
            </a:r>
            <a:r>
              <a:rPr lang="ru-RU" sz="5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я</a:t>
            </a:r>
            <a:r>
              <a:rPr lang="ru-RU" sz="5400" b="1" dirty="0">
                <a:latin typeface="Arial" pitchFamily="34" charset="0"/>
                <a:cs typeface="Arial" pitchFamily="34" charset="0"/>
              </a:rPr>
              <a:t>.</a:t>
            </a:r>
            <a:r>
              <a:rPr lang="ru-RU" sz="5400" dirty="0">
                <a:latin typeface="Arial" pitchFamily="34" charset="0"/>
                <a:cs typeface="Arial" pitchFamily="34" charset="0"/>
              </a:rPr>
              <a:t/>
            </a:r>
            <a:br>
              <a:rPr lang="ru-RU" sz="5400" dirty="0">
                <a:latin typeface="Arial" pitchFamily="34" charset="0"/>
                <a:cs typeface="Arial" pitchFamily="34" charset="0"/>
              </a:rPr>
            </a:br>
            <a:endParaRPr lang="ru-RU" sz="5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321020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Шифровка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3"/>
            <a:ext cx="8229600" cy="3672408"/>
          </a:xfrm>
        </p:spPr>
        <p:txBody>
          <a:bodyPr/>
          <a:lstStyle/>
          <a:p>
            <a:pPr algn="just"/>
            <a:r>
              <a:rPr lang="ru-RU" sz="4000" smtClean="0">
                <a:latin typeface="Arial" pitchFamily="34" charset="0"/>
                <a:cs typeface="Arial" pitchFamily="34" charset="0"/>
              </a:rPr>
              <a:t>Н</a:t>
            </a:r>
            <a:r>
              <a:rPr lang="ru-RU" sz="4000" u="sng" smtClean="0">
                <a:latin typeface="Arial" pitchFamily="34" charset="0"/>
                <a:cs typeface="Arial" pitchFamily="34" charset="0"/>
              </a:rPr>
              <a:t>е</a:t>
            </a:r>
            <a:r>
              <a:rPr lang="ru-RU" sz="400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(т № 1, 3) 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разгры</a:t>
            </a:r>
            <a:r>
              <a:rPr lang="ru-RU" sz="4000" u="sng" dirty="0" smtClean="0">
                <a:latin typeface="Arial" pitchFamily="34" charset="0"/>
                <a:cs typeface="Arial" pitchFamily="34" charset="0"/>
              </a:rPr>
              <a:t>з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ть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(т № 1, 6; т № 5, 71)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000" u="sng" dirty="0" smtClean="0">
                <a:latin typeface="Arial" pitchFamily="34" charset="0"/>
                <a:cs typeface="Arial" pitchFamily="34" charset="0"/>
              </a:rPr>
              <a:t>о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реха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(т № 1, 1)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, н</a:t>
            </a:r>
            <a:r>
              <a:rPr lang="ru-RU" sz="4000" u="sng" dirty="0" smtClean="0">
                <a:latin typeface="Arial" pitchFamily="34" charset="0"/>
                <a:cs typeface="Arial" pitchFamily="34" charset="0"/>
              </a:rPr>
              <a:t>е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(т № 1, 3) 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съесть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(т № 5, 77) 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и </a:t>
            </a:r>
            <a:r>
              <a:rPr lang="ru-RU" sz="4000" u="sng" dirty="0" smtClean="0">
                <a:latin typeface="Arial" pitchFamily="34" charset="0"/>
                <a:cs typeface="Arial" pitchFamily="34" charset="0"/>
              </a:rPr>
              <a:t>я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дра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(т № 1, 4)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39076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Список используемых источников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291264" cy="4929411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Литература</a:t>
            </a:r>
          </a:p>
          <a:p>
            <a:pPr marL="0" indent="0">
              <a:buNone/>
            </a:pP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Шевченко Л.Е., </a:t>
            </a:r>
            <a:r>
              <a:rPr lang="ru-RU" sz="1400" b="1" dirty="0" err="1" smtClean="0">
                <a:latin typeface="Arial" pitchFamily="34" charset="0"/>
                <a:cs typeface="Arial" pitchFamily="34" charset="0"/>
              </a:rPr>
              <a:t>Тосуниди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О.М. Организация работы учителя-логопеда на школьном </a:t>
            </a:r>
            <a:r>
              <a:rPr lang="ru-RU" sz="1400" b="1" dirty="0" err="1" smtClean="0">
                <a:latin typeface="Arial" pitchFamily="34" charset="0"/>
                <a:cs typeface="Arial" pitchFamily="34" charset="0"/>
              </a:rPr>
              <a:t>логопункте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в условиях реализации ФГОС. Учебно-методическое пособие для учителей-логопедов общеобразовательных школ. – М.: «ПАРАДИГМА», 2017</a:t>
            </a:r>
          </a:p>
          <a:p>
            <a:pPr marL="0" indent="0">
              <a:buNone/>
            </a:pPr>
            <a:r>
              <a:rPr lang="ru-RU" sz="1400" b="1" dirty="0" err="1" smtClean="0">
                <a:latin typeface="Arial" pitchFamily="34" charset="0"/>
                <a:cs typeface="Arial" pitchFamily="34" charset="0"/>
              </a:rPr>
              <a:t>Пятибратова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Н.В. Преодоление </a:t>
            </a:r>
            <a:r>
              <a:rPr lang="ru-RU" sz="1400" b="1" dirty="0" err="1" smtClean="0">
                <a:latin typeface="Arial" pitchFamily="34" charset="0"/>
                <a:cs typeface="Arial" pitchFamily="34" charset="0"/>
              </a:rPr>
              <a:t>дисграфии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и </a:t>
            </a:r>
            <a:r>
              <a:rPr lang="ru-RU" sz="1400" b="1" dirty="0" err="1" smtClean="0">
                <a:latin typeface="Arial" pitchFamily="34" charset="0"/>
                <a:cs typeface="Arial" pitchFamily="34" charset="0"/>
              </a:rPr>
              <a:t>дизорфографии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у учащихся 2 – 6 классов. Авторская методика «Русский язык без правил» (на основе таблиц Н.А. Зайцева «Русский для всех») </a:t>
            </a:r>
          </a:p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Интернет-источники:</a:t>
            </a:r>
          </a:p>
          <a:p>
            <a:pPr marL="0" indent="0">
              <a:buNone/>
            </a:pPr>
            <a:r>
              <a:rPr lang="ru-RU" sz="1400" u="sng" dirty="0" smtClean="0">
                <a:latin typeface="Arial" pitchFamily="34" charset="0"/>
                <a:cs typeface="Arial" pitchFamily="34" charset="0"/>
                <a:hlinkClick r:id="rId2"/>
              </a:rPr>
              <a:t>https</a:t>
            </a:r>
            <a:r>
              <a:rPr lang="ru-RU" sz="1400" u="sng" dirty="0">
                <a:latin typeface="Arial" pitchFamily="34" charset="0"/>
                <a:cs typeface="Arial" pitchFamily="34" charset="0"/>
                <a:hlinkClick r:id="rId2"/>
              </a:rPr>
              <a:t>://</a:t>
            </a:r>
            <a:r>
              <a:rPr lang="ru-RU" sz="1400" u="sng" dirty="0" smtClean="0">
                <a:latin typeface="Arial" pitchFamily="34" charset="0"/>
                <a:cs typeface="Arial" pitchFamily="34" charset="0"/>
                <a:hlinkClick r:id="rId2"/>
              </a:rPr>
              <a:t>infourok.ru/prezentaciya-po-russkomu-yaziku-na-temu-chto-takoe-pristavka-klass-3925522.htm</a:t>
            </a:r>
            <a:endParaRPr lang="ru-RU" sz="1400" u="sng" dirty="0">
              <a:latin typeface="Arial" pitchFamily="34" charset="0"/>
              <a:cs typeface="Arial" pitchFamily="34" charset="0"/>
              <a:hlinkClick r:id="rId2"/>
            </a:endParaRPr>
          </a:p>
          <a:p>
            <a:pPr marL="0" indent="0">
              <a:buNone/>
            </a:pP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Источники иллюстраций:</a:t>
            </a: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1400" u="sng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https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://kartik.ru/ucheniki-kartinki-dlya-detej/</a:t>
            </a:r>
          </a:p>
          <a:p>
            <a:pPr marL="0" indent="0">
              <a:buNone/>
            </a:pPr>
            <a:r>
              <a:rPr lang="ru-RU" sz="1400" dirty="0">
                <a:latin typeface="Arial" pitchFamily="34" charset="0"/>
                <a:cs typeface="Arial" pitchFamily="34" charset="0"/>
                <a:hlinkClick r:id="rId3"/>
              </a:rPr>
              <a:t>https://</a:t>
            </a:r>
            <a:r>
              <a:rPr lang="ru-RU" sz="1400" dirty="0" smtClean="0">
                <a:latin typeface="Arial" pitchFamily="34" charset="0"/>
                <a:cs typeface="Arial" pitchFamily="34" charset="0"/>
                <a:hlinkClick r:id="rId3"/>
              </a:rPr>
              <a:t>infourok.ru/shkolnie-kartinki-dlya-oformleniya-777753.html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*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Материалы авторской методики Н.В. </a:t>
            </a:r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Пятибратовой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, в том числе картинный материал, приобретены непосредственно у автора. Предварительно приняла участие в двух </a:t>
            </a:r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вебинарах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по данной теме.</a:t>
            </a:r>
          </a:p>
          <a:p>
            <a:pPr marL="0" indent="0">
              <a:buNone/>
            </a:pPr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Речёвки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 между переходами к новым видам деятельности придуманы автором конспекта.</a:t>
            </a:r>
            <a:endParaRPr lang="ru-RU" sz="1400" dirty="0">
              <a:latin typeface="Arial" pitchFamily="34" charset="0"/>
              <a:cs typeface="Arial" pitchFamily="34" charset="0"/>
            </a:endParaRP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Рисунок дерева для листа самооценки выполнен  автором презентации, отсканирован.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06754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04864"/>
            <a:ext cx="7918648" cy="1395586"/>
          </a:xfrm>
        </p:spPr>
        <p:txBody>
          <a:bodyPr>
            <a:normAutofit fontScale="90000"/>
          </a:bodyPr>
          <a:lstStyle/>
          <a:p>
            <a:r>
              <a:rPr lang="ru-RU" dirty="0" err="1">
                <a:latin typeface="Arial" pitchFamily="34" charset="0"/>
                <a:cs typeface="Arial" pitchFamily="34" charset="0"/>
              </a:rPr>
              <a:t>ЗнНиА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НгИде</a:t>
            </a:r>
            <a:r>
              <a:rPr lang="ru-RU" dirty="0">
                <a:latin typeface="Arial" pitchFamily="34" charset="0"/>
                <a:cs typeface="Arial" pitchFamily="34" charset="0"/>
              </a:rPr>
              <a:t> не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ЕпрП</a:t>
            </a:r>
            <a:r>
              <a:rPr lang="ru-RU" dirty="0">
                <a:latin typeface="Arial" pitchFamily="34" charset="0"/>
                <a:cs typeface="Arial" pitchFamily="34" charset="0"/>
              </a:rPr>
              <a:t> –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РоИпО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БаРдЕёТшЁьШЬ</a:t>
            </a:r>
            <a:r>
              <a:rPr lang="ru-RU" dirty="0">
                <a:latin typeface="Arial" pitchFamily="34" charset="0"/>
                <a:cs typeface="Arial" pitchFamily="34" charset="0"/>
              </a:rPr>
              <a:t>.</a:t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270992"/>
          </a:xfrm>
        </p:spPr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Читайте сначала все заглавные буквы, а потом все строчные!</a:t>
            </a: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83086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1656184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Эй, ребята, не зеваем – </a:t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r>
              <a:rPr lang="ru-RU" dirty="0">
                <a:latin typeface="Arial" pitchFamily="34" charset="0"/>
                <a:cs typeface="Arial" pitchFamily="34" charset="0"/>
              </a:rPr>
              <a:t>15 любимых правил по таблице повторяем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!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Игра «Бабочки»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Объект 4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9592" y="3356992"/>
            <a:ext cx="2048434" cy="2017951"/>
          </a:xfrm>
          <a:prstGeom prst="rect">
            <a:avLst/>
          </a:prstGeom>
          <a:noFill/>
        </p:spPr>
      </p:pic>
      <p:pic>
        <p:nvPicPr>
          <p:cNvPr id="6" name="Объект 5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56176" y="3284984"/>
            <a:ext cx="1828959" cy="1914310"/>
          </a:xfrm>
          <a:prstGeom prst="rect">
            <a:avLst/>
          </a:prstGeom>
          <a:noFill/>
        </p:spPr>
      </p:pic>
      <p:pic>
        <p:nvPicPr>
          <p:cNvPr id="7" name="Рисунок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7942" y="4005064"/>
            <a:ext cx="1368152" cy="1296144"/>
          </a:xfrm>
          <a:prstGeom prst="rect">
            <a:avLst/>
          </a:prstGeom>
          <a:noFill/>
        </p:spPr>
      </p:pic>
      <p:pic>
        <p:nvPicPr>
          <p:cNvPr id="8" name="Рисунок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827692"/>
            <a:ext cx="864096" cy="9470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5886922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Оцени себя!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admin\Desktop\мой любимый урок Корнева Л.С\Приложения\лист самооценки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0695" y="1600200"/>
            <a:ext cx="3291609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340768"/>
            <a:ext cx="4038600" cy="4785395"/>
          </a:xfrm>
        </p:spPr>
        <p:txBody>
          <a:bodyPr/>
          <a:lstStyle/>
          <a:p>
            <a:pPr algn="just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Закрась зелёным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цветом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листок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если быстро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ориентируешься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в таблице, правильно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нашёл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номер орфограммы,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жёлтым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– если была допущена 1 ошибка, 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красным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– если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затруднялся(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лась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найти и назвать нужную орфограмму.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27565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2232248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Словосочетания составляем, потом вместе наблюдаем, на вопросы дружно отвечаем.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660714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Новые знания – добывайте, а то, что ранее узнали – повторяйте!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r>
              <a:rPr lang="ru-RU" sz="3600" dirty="0">
                <a:latin typeface="Arial" pitchFamily="34" charset="0"/>
                <a:cs typeface="Arial" pitchFamily="34" charset="0"/>
              </a:rPr>
              <a:t>Приставка – это …..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Стоит в слове ….</a:t>
            </a:r>
          </a:p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Служит для ….</a:t>
            </a:r>
          </a:p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Пишется со словами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396354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44825"/>
            <a:ext cx="7772400" cy="1512167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Знания вам помогли и смекалка, а нашего занятия тема: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221088"/>
            <a:ext cx="6400800" cy="14177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admin\Desktop\Мой любимый урок Петрова Т.Н\дети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717032"/>
            <a:ext cx="4896544" cy="2900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473764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44824"/>
            <a:ext cx="8229600" cy="1728192"/>
          </a:xfrm>
        </p:spPr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Приставка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5468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5649</TotalTime>
  <Words>523</Words>
  <Application>Microsoft Office PowerPoint</Application>
  <PresentationFormat>Экран (4:3)</PresentationFormat>
  <Paragraphs>67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Приставка (логопедическое занятие, 4 класс,  коррекция дизорфографии)</vt:lpstr>
      <vt:lpstr>Чтобы грамотно писать, Ошибок меньше допускать Не будем сегодня мы лениться Будем старательно трудиться! </vt:lpstr>
      <vt:lpstr>ЗнНиА НгИде не ЕпрП – РоИпО БаРдЕёТшЁьШЬ. </vt:lpstr>
      <vt:lpstr>Эй, ребята, не зеваем –  15 любимых правил по таблице повторяем!  Игра «Бабочки»</vt:lpstr>
      <vt:lpstr>Оцени себя!</vt:lpstr>
      <vt:lpstr>Словосочетания составляем, потом вместе наблюдаем, на вопросы дружно отвечаем.</vt:lpstr>
      <vt:lpstr>Новые знания – добывайте, а то, что ранее узнали – повторяйте!</vt:lpstr>
      <vt:lpstr>Знания вам помогли и смекалка, а нашего занятия тема:</vt:lpstr>
      <vt:lpstr>Приставка</vt:lpstr>
      <vt:lpstr>В этой теме вы - не новички, но новые задачи ждут вас впереди.</vt:lpstr>
      <vt:lpstr>В этой теме вы - не новички, но новые задачи ждут вас впереди.</vt:lpstr>
      <vt:lpstr>Тема сложная – не шутка.</vt:lpstr>
      <vt:lpstr>Нет для скуки нам причины.</vt:lpstr>
      <vt:lpstr>Презентация PowerPoint</vt:lpstr>
      <vt:lpstr>Презентация PowerPoint</vt:lpstr>
      <vt:lpstr>Мы в себя, конечно, верим, но диктант сейчас проверим. </vt:lpstr>
      <vt:lpstr>Разрезает (71), отрывает (52), влетела(4),  забивает (22),  надула (34).</vt:lpstr>
      <vt:lpstr>Алгоритм работы с раскраской</vt:lpstr>
      <vt:lpstr>Алгоритм работы с раскраской</vt:lpstr>
      <vt:lpstr>Презентация PowerPoint</vt:lpstr>
      <vt:lpstr>Пуокстлиобвеирцха нчефдуаярноъм маошлевчидтыскя.  Читай через букву! </vt:lpstr>
      <vt:lpstr>Пуокстлиобвеирцха нчефдуаярноъм маошлевчидтыскя. </vt:lpstr>
      <vt:lpstr>Шифровка</vt:lpstr>
      <vt:lpstr>Список используемых источников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natasha23</dc:creator>
  <cp:lastModifiedBy>admin</cp:lastModifiedBy>
  <cp:revision>466</cp:revision>
  <dcterms:created xsi:type="dcterms:W3CDTF">2011-08-02T23:19:04Z</dcterms:created>
  <dcterms:modified xsi:type="dcterms:W3CDTF">2021-04-25T08:13:33Z</dcterms:modified>
</cp:coreProperties>
</file>