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3" r:id="rId5"/>
    <p:sldId id="266" r:id="rId6"/>
    <p:sldId id="265" r:id="rId7"/>
    <p:sldId id="267" r:id="rId8"/>
    <p:sldId id="268" r:id="rId9"/>
    <p:sldId id="269" r:id="rId10"/>
    <p:sldId id="270" r:id="rId11"/>
    <p:sldId id="271" r:id="rId12"/>
    <p:sldId id="272" r:id="rId13"/>
    <p:sldId id="275" r:id="rId14"/>
    <p:sldId id="276" r:id="rId15"/>
    <p:sldId id="277" r:id="rId16"/>
    <p:sldId id="278" r:id="rId17"/>
    <p:sldId id="280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3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8658C2-62FF-4569-856C-D9B1126EE4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EF629A0-F87D-41C7-8CC5-A4C9F06EBF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2AD901-167A-4BAA-8C49-6BD5E8195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E23A-6063-4068-8330-DAEF15610235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BD81656-2AB8-4A0A-85CD-D8C9205A2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3614914-52DD-4CB2-AEAE-6ED7655C1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6EAC3-0CF8-4203-99D8-6B5FDEB4E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1468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DF36D9-DB64-498F-8BB2-D10E2B24F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EDCC175-E9EE-4DD7-9955-0C8C0E3CE8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7BEE013-4A76-428D-AA07-48B847D50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E23A-6063-4068-8330-DAEF15610235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99208B-C1E6-477D-A94A-ADE15F107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87125D-D498-408D-B6EA-68B879264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6EAC3-0CF8-4203-99D8-6B5FDEB4E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873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907C988-EA2F-4086-BDF5-E98675FE64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1B52664-BA5B-4E33-8514-2D02D2F5F7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6FD20D-3DDD-4A87-A407-6B077E63D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E23A-6063-4068-8330-DAEF15610235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2E60075-61FD-4D5F-A4DE-F8AF974D9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F31F01D-A918-49D3-AF45-BF1E3B846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6EAC3-0CF8-4203-99D8-6B5FDEB4E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062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C914AD-2D55-40B8-9281-741F30791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C6F3DE-48C0-4F47-A2A0-1EA6AACFD6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7D9DE3-4610-4E72-968D-19685CD7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E23A-6063-4068-8330-DAEF15610235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2B12705-DACA-482E-AB28-A326EB510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2F7B309-0F38-4C44-8BC2-783682DA5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6EAC3-0CF8-4203-99D8-6B5FDEB4E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70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1A0225-C140-474A-9913-457592B26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CA86625-5105-4276-8270-FB1C6BF098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A7A905E-8A5D-41A9-BAA5-6104CFE2C7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E23A-6063-4068-8330-DAEF15610235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E5FF5A-AE77-4AC5-82E4-1BDBA701E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7CF7E95-C9BA-4CCD-B500-A083D5EDC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6EAC3-0CF8-4203-99D8-6B5FDEB4E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448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0E684D-CB65-47FA-AF49-3A6E712B0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A4C4CF-46A9-47D9-B55F-6C372BD397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58FAB7A-9104-4BD0-8B96-A45A6193CE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A6F3D18-5823-4DCE-B2C5-478E2F15B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E23A-6063-4068-8330-DAEF15610235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D04B240-059F-4698-9BA3-9B1095FF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E296F11-0789-4266-AA78-A7357192C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6EAC3-0CF8-4203-99D8-6B5FDEB4E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951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1425BF-9F1A-4D48-B9B1-51798F2A4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080F7C1-9DA3-48D0-BB86-6402EF9ED8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3349408-0D93-45C2-A514-E7AD332082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B74D8E5-7E83-421E-8E61-10C1FE3671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97CFC3-E5F7-4B7E-81FC-164CAD73CE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D493167-CEA3-4A83-8310-002BCB045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E23A-6063-4068-8330-DAEF15610235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D0F7B11-3949-4F24-AE45-DB838E216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4821BE2-7705-489B-816A-B55F6AB4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6EAC3-0CF8-4203-99D8-6B5FDEB4E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031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FB9D7B-EFE7-4D39-A91C-E40FDA0B5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A41314C-0754-44F0-9520-F138718DB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E23A-6063-4068-8330-DAEF15610235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3DB5F5E-F68B-4778-AFC7-FFCFF07C1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D12247F-37EA-4AB7-9237-3AD327D87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6EAC3-0CF8-4203-99D8-6B5FDEB4E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532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E7F754B-1BF4-4198-99A1-8AAE6B91D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E23A-6063-4068-8330-DAEF15610235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1A0D869-EF3F-4C47-ACF2-ADDC353F3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4B02875-A488-4D9D-9DD5-21F14B98B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6EAC3-0CF8-4203-99D8-6B5FDEB4E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502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AD5D05-3326-4E12-A126-2C66EF963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24F2AF-41E2-4B45-A619-3413ED5C20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8989370-DCF6-4E81-BF6C-EE01D0ABFB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A877C0A-15A7-4AD1-A5F8-BA344FB12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E23A-6063-4068-8330-DAEF15610235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0AC9D22-DBE0-48F9-AD61-44263047C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D745F4A-A9A9-49AE-BF1B-54DF48F0A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6EAC3-0CF8-4203-99D8-6B5FDEB4E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38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C6C913-BBC5-4913-B2BC-6A2E4271A0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A2D19CF-7697-45F5-BCAA-38EF534266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9E7FE9E-8D8D-4B98-9FAC-06C8E7D4B6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A52E76B-C6B6-4805-9C91-271B5C96F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E23A-6063-4068-8330-DAEF15610235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AB69E4E-D9D1-4AA7-B644-FD1983DA1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F480416-5B94-4160-8928-54FE78544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6EAC3-0CF8-4203-99D8-6B5FDEB4E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251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3A641B-55CD-47D6-BE08-336D02E18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2ADABB5-22FA-4A3A-82D3-2BCBE9E8B7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551E15-D3A0-4F84-BFCC-BDE5363957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FE23A-6063-4068-8330-DAEF15610235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795EF1-9EF0-43D7-A8BD-9CA4351722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F6D01D-67A8-4980-B434-7D5CB7C2F7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E6EAC3-0CF8-4203-99D8-6B5FDEB4E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824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14.jpg"/><Relationship Id="rId7" Type="http://schemas.openxmlformats.org/officeDocument/2006/relationships/image" Target="../media/image1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7A71C55-C279-4066-8CAE-26343AC632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4A9AD9-9DDB-4E84-B3E0-8966257C9B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Какая же она, любовь?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099E7B2-CE6F-47E0-A410-8FF6BC6198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998" y="4227248"/>
            <a:ext cx="4809067" cy="956733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1600" dirty="0">
                <a:solidFill>
                  <a:srgbClr val="FF0000"/>
                </a:solidFill>
                <a:latin typeface="Monotype Corsiva" panose="03010101010201010101" pitchFamily="66" charset="0"/>
              </a:rPr>
              <a:t>Подготовили: Толстошеина Светлана Владимировна, Масловская Екатерина Валентиновна, </a:t>
            </a:r>
          </a:p>
          <a:p>
            <a:pPr algn="l"/>
            <a:r>
              <a:rPr lang="ru-RU" sz="1600" dirty="0">
                <a:solidFill>
                  <a:srgbClr val="FF0000"/>
                </a:solidFill>
                <a:latin typeface="Monotype Corsiva" panose="03010101010201010101" pitchFamily="66" charset="0"/>
              </a:rPr>
              <a:t>преподаватели ОГАПОУ «Белгородский педагогический колледж»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647863A-EC11-418A-B6A0-7271C02B7A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70" y="2365606"/>
            <a:ext cx="2240860" cy="3282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8520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5A05D92B-A346-417F-9856-530D3AF9A4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9C48EF-D73B-49EB-964F-4B3DBC45E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662415"/>
            <a:ext cx="10515600" cy="97260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Какая же она, любовь?</a:t>
            </a:r>
            <a:endParaRPr lang="ru-RU" sz="4800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69BD831-AC4F-480C-ACE2-E22E97161F20}"/>
              </a:ext>
            </a:extLst>
          </p:cNvPr>
          <p:cNvSpPr/>
          <p:nvPr/>
        </p:nvSpPr>
        <p:spPr>
          <a:xfrm>
            <a:off x="762000" y="1451588"/>
            <a:ext cx="10668000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endParaRPr lang="ru-RU" sz="2000" b="1" dirty="0">
              <a:solidFill>
                <a:srgbClr val="C00000"/>
              </a:solidFill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ADA9F91-10E9-44C2-BD5E-23DE8113F2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120" y="2790522"/>
            <a:ext cx="6276846" cy="3911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1990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5A05D92B-A346-417F-9856-530D3AF9A4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9C48EF-D73B-49EB-964F-4B3DBC45E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662415"/>
            <a:ext cx="10515600" cy="97260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Какая же она, любовь?</a:t>
            </a:r>
            <a:endParaRPr lang="ru-RU" sz="4800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69BD831-AC4F-480C-ACE2-E22E97161F20}"/>
              </a:ext>
            </a:extLst>
          </p:cNvPr>
          <p:cNvSpPr/>
          <p:nvPr/>
        </p:nvSpPr>
        <p:spPr>
          <a:xfrm>
            <a:off x="762000" y="1451588"/>
            <a:ext cx="10668000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endParaRPr lang="ru-RU" sz="2000" b="1" dirty="0">
              <a:solidFill>
                <a:srgbClr val="C00000"/>
              </a:solidFill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CFE9CE8-AD80-4B20-9392-B53B3986A6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696" y="2468135"/>
            <a:ext cx="6700607" cy="428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6456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5A05D92B-A346-417F-9856-530D3AF9A4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9C48EF-D73B-49EB-964F-4B3DBC45E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662415"/>
            <a:ext cx="10515600" cy="97260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Какая же она, любовь?</a:t>
            </a:r>
            <a:endParaRPr lang="ru-RU" sz="4800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69BD831-AC4F-480C-ACE2-E22E97161F20}"/>
              </a:ext>
            </a:extLst>
          </p:cNvPr>
          <p:cNvSpPr/>
          <p:nvPr/>
        </p:nvSpPr>
        <p:spPr>
          <a:xfrm>
            <a:off x="762000" y="1451588"/>
            <a:ext cx="10668000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endParaRPr lang="ru-RU" sz="2000" b="1" dirty="0">
              <a:solidFill>
                <a:srgbClr val="C00000"/>
              </a:solidFill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ADA9F91-10E9-44C2-BD5E-23DE8113F2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9102" y="2574644"/>
            <a:ext cx="1386638" cy="171584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B05C4D0-C74E-4785-9220-9BF5926871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54" y="2569854"/>
            <a:ext cx="1540565" cy="17145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CFE9CE8-AD80-4B20-9392-B53B3986A60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0"/>
          <a:stretch/>
        </p:blipFill>
        <p:spPr>
          <a:xfrm>
            <a:off x="4875284" y="2571079"/>
            <a:ext cx="2289029" cy="171584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0FC1B56-B11F-460E-BC01-1310F925DA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274" y="4583456"/>
            <a:ext cx="2728635" cy="181909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9CAE1D3-B236-4939-B78B-6867E4020C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637" y="4538761"/>
            <a:ext cx="2746322" cy="182859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9FBA1F7-AEB9-436E-884C-6CD8217E2F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687" y="4538762"/>
            <a:ext cx="2690730" cy="18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663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33E6E25D-EAEA-4F41-A409-51AD47627C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5465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9C48EF-D73B-49EB-964F-4B3DBC45E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1800" y="1662415"/>
            <a:ext cx="7403061" cy="97260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Какая же она, любовь?</a:t>
            </a:r>
            <a:endParaRPr lang="ru-RU" sz="4800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69BD831-AC4F-480C-ACE2-E22E97161F20}"/>
              </a:ext>
            </a:extLst>
          </p:cNvPr>
          <p:cNvSpPr/>
          <p:nvPr/>
        </p:nvSpPr>
        <p:spPr>
          <a:xfrm>
            <a:off x="762000" y="1451588"/>
            <a:ext cx="10668000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endParaRPr lang="ru-RU" sz="2000" b="1" dirty="0">
              <a:solidFill>
                <a:srgbClr val="C00000"/>
              </a:solidFill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311BF71-BA30-4623-9BF9-293F23A10F0A}"/>
              </a:ext>
            </a:extLst>
          </p:cNvPr>
          <p:cNvSpPr/>
          <p:nvPr/>
        </p:nvSpPr>
        <p:spPr>
          <a:xfrm>
            <a:off x="5548861" y="3642556"/>
            <a:ext cx="6096000" cy="19489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ru-RU" sz="1900" b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Ты - рядом, и все прекрасно: и дождь, и холодный ветер.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ru-RU" sz="1900" b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 тебе, мой ясный, за то, что ты есть на свете.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ru-RU" sz="1900" b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 за эти губы, спасибо за руки эти.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ru-RU" sz="1900" b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 тебе, мой любимый, за то, что ты есть на свете.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ru-RU" sz="1900" b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Ты - рядом, а ведь могли бы друг друга совсем не встретить...</a:t>
            </a:r>
          </a:p>
          <a:p>
            <a:pPr algn="ctr"/>
            <a:r>
              <a:rPr lang="ru-RU" sz="1900" b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Единственный мой, спасибо за то, что ты есть на свете</a:t>
            </a:r>
            <a:endParaRPr lang="ru-RU" sz="19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21521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33E6E25D-EAEA-4F41-A409-51AD47627C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5465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9C48EF-D73B-49EB-964F-4B3DBC45E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1800" y="1662415"/>
            <a:ext cx="7403061" cy="97260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Какая же она, любовь?</a:t>
            </a:r>
            <a:endParaRPr lang="ru-RU" sz="4800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69BD831-AC4F-480C-ACE2-E22E97161F20}"/>
              </a:ext>
            </a:extLst>
          </p:cNvPr>
          <p:cNvSpPr/>
          <p:nvPr/>
        </p:nvSpPr>
        <p:spPr>
          <a:xfrm>
            <a:off x="762000" y="1451588"/>
            <a:ext cx="10668000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endParaRPr lang="ru-RU" sz="2000" b="1" dirty="0">
              <a:solidFill>
                <a:srgbClr val="C00000"/>
              </a:solidFill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311BF71-BA30-4623-9BF9-293F23A10F0A}"/>
              </a:ext>
            </a:extLst>
          </p:cNvPr>
          <p:cNvSpPr/>
          <p:nvPr/>
        </p:nvSpPr>
        <p:spPr>
          <a:xfrm>
            <a:off x="4428067" y="3642556"/>
            <a:ext cx="7216794" cy="1409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ru-RU" sz="2000" b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Их голосам дано сливаться в такт,</a:t>
            </a:r>
            <a:r>
              <a:rPr lang="en-US" sz="2000" b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 душам их дано бродить в цветах.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ru-RU" sz="2000" b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 вечностью дышать в одно дыханье,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ru-RU" sz="2000" b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 встретиться со вздохом на устах</a:t>
            </a:r>
            <a:r>
              <a:rPr lang="en-US" sz="2000" b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 хрупких переправах и мостах,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ru-RU" sz="2000" b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 узких перекрестках мирозданья</a:t>
            </a:r>
          </a:p>
        </p:txBody>
      </p:sp>
    </p:spTree>
    <p:extLst>
      <p:ext uri="{BB962C8B-B14F-4D97-AF65-F5344CB8AC3E}">
        <p14:creationId xmlns:p14="http://schemas.microsoft.com/office/powerpoint/2010/main" val="40367136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33E6E25D-EAEA-4F41-A409-51AD47627C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5465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9C48EF-D73B-49EB-964F-4B3DBC45E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1800" y="1662415"/>
            <a:ext cx="7403061" cy="97260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Какая же она, любовь?</a:t>
            </a:r>
            <a:endParaRPr lang="ru-RU" sz="4800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69BD831-AC4F-480C-ACE2-E22E97161F20}"/>
              </a:ext>
            </a:extLst>
          </p:cNvPr>
          <p:cNvSpPr/>
          <p:nvPr/>
        </p:nvSpPr>
        <p:spPr>
          <a:xfrm>
            <a:off x="762000" y="1451588"/>
            <a:ext cx="10668000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endParaRPr lang="ru-RU" sz="2000" b="1" dirty="0">
              <a:solidFill>
                <a:srgbClr val="C00000"/>
              </a:solidFill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311BF71-BA30-4623-9BF9-293F23A10F0A}"/>
              </a:ext>
            </a:extLst>
          </p:cNvPr>
          <p:cNvSpPr/>
          <p:nvPr/>
        </p:nvSpPr>
        <p:spPr>
          <a:xfrm>
            <a:off x="4893734" y="3664024"/>
            <a:ext cx="7216794" cy="1409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ru-RU" sz="2000" b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Любовью дорожить умейте, с годами дорожить вдвойне.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ru-RU" sz="2000" b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Любовь не вздохи на скамейке и не прогулки при луне.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ru-RU" sz="2000" b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Все будет: слякоть и пороша. Ведь вместе надо жизнь прожить.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ru-RU" sz="2000" b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Любовь с хорошей песней схожа, а песню нелегко сложить</a:t>
            </a:r>
          </a:p>
        </p:txBody>
      </p:sp>
    </p:spTree>
    <p:extLst>
      <p:ext uri="{BB962C8B-B14F-4D97-AF65-F5344CB8AC3E}">
        <p14:creationId xmlns:p14="http://schemas.microsoft.com/office/powerpoint/2010/main" val="26428882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33E6E25D-EAEA-4F41-A409-51AD47627C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5465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9C48EF-D73B-49EB-964F-4B3DBC45E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1800" y="1662415"/>
            <a:ext cx="7403061" cy="97260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Какая же она, любовь?</a:t>
            </a:r>
            <a:endParaRPr lang="ru-RU" sz="4800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69BD831-AC4F-480C-ACE2-E22E97161F20}"/>
              </a:ext>
            </a:extLst>
          </p:cNvPr>
          <p:cNvSpPr/>
          <p:nvPr/>
        </p:nvSpPr>
        <p:spPr>
          <a:xfrm>
            <a:off x="762000" y="1451588"/>
            <a:ext cx="10668000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endParaRPr lang="ru-RU" sz="2000" b="1" dirty="0">
              <a:solidFill>
                <a:srgbClr val="C00000"/>
              </a:solidFill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311BF71-BA30-4623-9BF9-293F23A10F0A}"/>
              </a:ext>
            </a:extLst>
          </p:cNvPr>
          <p:cNvSpPr/>
          <p:nvPr/>
        </p:nvSpPr>
        <p:spPr>
          <a:xfrm>
            <a:off x="4893734" y="3664024"/>
            <a:ext cx="7216794" cy="1409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ru-RU" sz="2000" b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 любимыми не расставайтесь, с любимыми не расставайтесь,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ru-RU" sz="2000" b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 любимыми не расставайтесь, всей кровью прорастайте в них, -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ru-RU" sz="2000" b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 каждый раз навек прощайтесь, и каждый раз навек прощайтесь,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ru-RU" sz="2000" b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 каждый раз навек прощайтесь, когда уходите на миг!</a:t>
            </a:r>
          </a:p>
        </p:txBody>
      </p:sp>
    </p:spTree>
    <p:extLst>
      <p:ext uri="{BB962C8B-B14F-4D97-AF65-F5344CB8AC3E}">
        <p14:creationId xmlns:p14="http://schemas.microsoft.com/office/powerpoint/2010/main" val="27637663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33E6E25D-EAEA-4F41-A409-51AD47627C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5465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9C48EF-D73B-49EB-964F-4B3DBC45E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8068" y="1532466"/>
            <a:ext cx="7763932" cy="400473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Любить — значит видеть человека таким, каким его задумал Бог</a:t>
            </a:r>
            <a:br>
              <a:rPr lang="ru-RU" sz="4800" b="1" dirty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ru-RU" sz="4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                                                    </a:t>
            </a:r>
            <a:br>
              <a:rPr lang="ru-RU" sz="4800" b="1" dirty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ru-RU" sz="4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                 Ф. М. Достоевский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69BD831-AC4F-480C-ACE2-E22E97161F20}"/>
              </a:ext>
            </a:extLst>
          </p:cNvPr>
          <p:cNvSpPr/>
          <p:nvPr/>
        </p:nvSpPr>
        <p:spPr>
          <a:xfrm>
            <a:off x="762000" y="1451588"/>
            <a:ext cx="10668000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endParaRPr lang="ru-RU" sz="2000" b="1" dirty="0">
              <a:solidFill>
                <a:srgbClr val="C00000"/>
              </a:solidFill>
              <a:latin typeface="Monotype Corsiva" panose="03010101010201010101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4789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A17A0CC-8BDE-4AD4-96E5-A8B34C831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9C48EF-D73B-49EB-964F-4B3DBC45E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30D0E939-83C7-4574-9A3F-B2B9DAE026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444" y="1285461"/>
            <a:ext cx="3375771" cy="4944511"/>
          </a:xfr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5E49165-E3E7-42BB-89A0-65901C74786A}"/>
              </a:ext>
            </a:extLst>
          </p:cNvPr>
          <p:cNvSpPr/>
          <p:nvPr/>
        </p:nvSpPr>
        <p:spPr>
          <a:xfrm>
            <a:off x="1175395" y="2017783"/>
            <a:ext cx="7291272" cy="2924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ru-RU" sz="3400" dirty="0">
                <a:solidFill>
                  <a:srgbClr val="C00000"/>
                </a:solidFill>
                <a:latin typeface="Monotype Corsiva" panose="03010101010201010101" pitchFamily="66" charset="0"/>
              </a:rPr>
              <a:t>«Язык любви, язык чудесный,</a:t>
            </a: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ru-RU" sz="3400" dirty="0">
                <a:solidFill>
                  <a:srgbClr val="C00000"/>
                </a:solidFill>
                <a:latin typeface="Monotype Corsiva" panose="03010101010201010101" pitchFamily="66" charset="0"/>
              </a:rPr>
              <a:t>Одной лишь юности известный,</a:t>
            </a: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ru-RU" sz="3400" dirty="0">
                <a:solidFill>
                  <a:srgbClr val="C00000"/>
                </a:solidFill>
                <a:latin typeface="Monotype Corsiva" panose="03010101010201010101" pitchFamily="66" charset="0"/>
              </a:rPr>
              <a:t>Кому, кто раз хоть был любим,</a:t>
            </a: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ru-RU" sz="3400" dirty="0">
                <a:solidFill>
                  <a:srgbClr val="C00000"/>
                </a:solidFill>
                <a:latin typeface="Monotype Corsiva" panose="03010101010201010101" pitchFamily="66" charset="0"/>
              </a:rPr>
              <a:t>Не стал ты языком родным?»</a:t>
            </a:r>
          </a:p>
          <a:p>
            <a:pPr algn="r"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ru-RU" sz="3600" b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Михаил Лермонтов</a:t>
            </a:r>
            <a:endParaRPr lang="ru-RU" sz="3600" b="1" dirty="0">
              <a:solidFill>
                <a:srgbClr val="C00000"/>
              </a:solidFill>
              <a:effectLst/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828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9C48EF-D73B-49EB-964F-4B3DBC45E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9F3145-B7C5-453D-9EB0-53B89B64F3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A17A0CC-8BDE-4AD4-96E5-A8B34C831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B47F3F2-E00B-4644-A5DA-45FB7D710271}"/>
              </a:ext>
            </a:extLst>
          </p:cNvPr>
          <p:cNvSpPr/>
          <p:nvPr/>
        </p:nvSpPr>
        <p:spPr>
          <a:xfrm>
            <a:off x="1015999" y="2151727"/>
            <a:ext cx="9787468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dirty="0">
                <a:solidFill>
                  <a:srgbClr val="C00000"/>
                </a:solidFill>
                <a:latin typeface="Monotype Corsiva" panose="03010101010201010101" pitchFamily="66" charset="0"/>
              </a:rPr>
              <a:t>В душе померк бы день и тьма настала б вновь,</a:t>
            </a:r>
          </a:p>
          <a:p>
            <a:r>
              <a:rPr lang="ru-RU" sz="3400" dirty="0">
                <a:solidFill>
                  <a:srgbClr val="C00000"/>
                </a:solidFill>
                <a:latin typeface="Monotype Corsiva" panose="03010101010201010101" pitchFamily="66" charset="0"/>
              </a:rPr>
              <a:t>Когда бы из души ушла совсем любовь.</a:t>
            </a:r>
          </a:p>
          <a:p>
            <a:r>
              <a:rPr lang="ru-RU" sz="3400" dirty="0">
                <a:solidFill>
                  <a:srgbClr val="C00000"/>
                </a:solidFill>
                <a:latin typeface="Monotype Corsiva" panose="03010101010201010101" pitchFamily="66" charset="0"/>
              </a:rPr>
              <a:t> Лишь тот блаженство знал, кто страстью сердце нежил.</a:t>
            </a:r>
          </a:p>
          <a:p>
            <a:r>
              <a:rPr lang="ru-RU" sz="3400" dirty="0">
                <a:solidFill>
                  <a:srgbClr val="C00000"/>
                </a:solidFill>
                <a:latin typeface="Monotype Corsiva" panose="03010101010201010101" pitchFamily="66" charset="0"/>
              </a:rPr>
              <a:t>А кто не знал любви, тот все равно что не жил.</a:t>
            </a:r>
          </a:p>
          <a:p>
            <a:r>
              <a:rPr lang="ru-RU" sz="3400" dirty="0">
                <a:solidFill>
                  <a:srgbClr val="C00000"/>
                </a:solidFill>
                <a:latin typeface="Monotype Corsiva" panose="03010101010201010101" pitchFamily="66" charset="0"/>
              </a:rPr>
              <a:t>                                                               </a:t>
            </a:r>
            <a:r>
              <a:rPr lang="ru-RU" sz="34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Жан-Батист </a:t>
            </a:r>
            <a:r>
              <a:rPr lang="ru-RU" sz="3400" b="1" dirty="0" err="1">
                <a:solidFill>
                  <a:srgbClr val="C00000"/>
                </a:solidFill>
                <a:latin typeface="Monotype Corsiva" panose="03010101010201010101" pitchFamily="66" charset="0"/>
              </a:rPr>
              <a:t>Молье</a:t>
            </a:r>
            <a:endParaRPr lang="ru-RU" sz="34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389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9C48EF-D73B-49EB-964F-4B3DBC45E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9F3145-B7C5-453D-9EB0-53B89B64F3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A17A0CC-8BDE-4AD4-96E5-A8B34C831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B47F3F2-E00B-4644-A5DA-45FB7D710271}"/>
              </a:ext>
            </a:extLst>
          </p:cNvPr>
          <p:cNvSpPr/>
          <p:nvPr/>
        </p:nvSpPr>
        <p:spPr>
          <a:xfrm>
            <a:off x="1015999" y="2151727"/>
            <a:ext cx="9787468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dirty="0">
                <a:solidFill>
                  <a:srgbClr val="C00000"/>
                </a:solidFill>
                <a:latin typeface="Monotype Corsiva" panose="03010101010201010101" pitchFamily="66" charset="0"/>
              </a:rPr>
              <a:t>Как все влюбленные похожи друг на друга,</a:t>
            </a:r>
          </a:p>
          <a:p>
            <a:r>
              <a:rPr lang="ru-RU" sz="3400" dirty="0">
                <a:solidFill>
                  <a:srgbClr val="C00000"/>
                </a:solidFill>
                <a:latin typeface="Monotype Corsiva" panose="03010101010201010101" pitchFamily="66" charset="0"/>
              </a:rPr>
              <a:t>Как одинаковы их мысли и слова.</a:t>
            </a:r>
          </a:p>
          <a:p>
            <a:r>
              <a:rPr lang="ru-RU" sz="3400" dirty="0">
                <a:solidFill>
                  <a:srgbClr val="C00000"/>
                </a:solidFill>
                <a:latin typeface="Monotype Corsiva" panose="03010101010201010101" pitchFamily="66" charset="0"/>
              </a:rPr>
              <a:t>Во все века они не сходят с круга,</a:t>
            </a:r>
          </a:p>
          <a:p>
            <a:r>
              <a:rPr lang="ru-RU" sz="3400" dirty="0">
                <a:solidFill>
                  <a:srgbClr val="C00000"/>
                </a:solidFill>
                <a:latin typeface="Monotype Corsiva" panose="03010101010201010101" pitchFamily="66" charset="0"/>
              </a:rPr>
              <a:t>Бессильна смерть, пока любовь жива…</a:t>
            </a:r>
          </a:p>
          <a:p>
            <a:r>
              <a:rPr lang="ru-RU" sz="3400" dirty="0">
                <a:solidFill>
                  <a:srgbClr val="C00000"/>
                </a:solidFill>
                <a:latin typeface="Monotype Corsiva" panose="03010101010201010101" pitchFamily="66" charset="0"/>
              </a:rPr>
              <a:t>                                                </a:t>
            </a:r>
            <a:r>
              <a:rPr lang="ru-RU" sz="34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Сергей Михалков</a:t>
            </a:r>
          </a:p>
        </p:txBody>
      </p:sp>
    </p:spTree>
    <p:extLst>
      <p:ext uri="{BB962C8B-B14F-4D97-AF65-F5344CB8AC3E}">
        <p14:creationId xmlns:p14="http://schemas.microsoft.com/office/powerpoint/2010/main" val="2836665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5A05D92B-A346-417F-9856-530D3AF9A4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9C48EF-D73B-49EB-964F-4B3DBC45E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662415"/>
            <a:ext cx="10515600" cy="97260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Какая же она, любовь?</a:t>
            </a:r>
            <a:endParaRPr lang="ru-RU" sz="4800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69BD831-AC4F-480C-ACE2-E22E97161F20}"/>
              </a:ext>
            </a:extLst>
          </p:cNvPr>
          <p:cNvSpPr/>
          <p:nvPr/>
        </p:nvSpPr>
        <p:spPr>
          <a:xfrm>
            <a:off x="762000" y="1451588"/>
            <a:ext cx="10668000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endParaRPr lang="ru-RU" sz="2000" b="1" dirty="0">
              <a:solidFill>
                <a:srgbClr val="C00000"/>
              </a:solidFill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F132204-2A1C-448D-8F7C-412A1AEC6BDA}"/>
              </a:ext>
            </a:extLst>
          </p:cNvPr>
          <p:cNvSpPr/>
          <p:nvPr/>
        </p:nvSpPr>
        <p:spPr>
          <a:xfrm>
            <a:off x="685800" y="2489250"/>
            <a:ext cx="10668000" cy="4044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ru-RU" sz="2400" b="1" dirty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+mj-cs"/>
              </a:rPr>
              <a:t>Любовь. Мы об этом читали в книжках.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ru-RU" sz="2400" b="1" dirty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+mj-cs"/>
              </a:rPr>
              <a:t>Любовь.  Мы такое понять не могли.</a:t>
            </a:r>
            <a:br>
              <a:rPr lang="ru-RU" sz="2400" b="1" dirty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+mj-cs"/>
              </a:rPr>
            </a:br>
            <a:r>
              <a:rPr lang="ru-RU" sz="2400" b="1" dirty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+mj-cs"/>
              </a:rPr>
              <a:t>Но постепенно мужали мальчишки и вот до нее доросли…</a:t>
            </a:r>
            <a:br>
              <a:rPr lang="ru-RU" sz="2400" b="1" dirty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+mj-cs"/>
              </a:rPr>
            </a:br>
            <a:r>
              <a:rPr lang="ru-RU" sz="2400" b="1" dirty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+mj-cs"/>
              </a:rPr>
              <a:t>Мне говорили: ни в коей мере любовь пошатнуть тебя не должна!</a:t>
            </a:r>
            <a:br>
              <a:rPr lang="ru-RU" sz="2400" b="1" dirty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+mj-cs"/>
              </a:rPr>
            </a:br>
            <a:r>
              <a:rPr lang="ru-RU" sz="2400" b="1" dirty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+mj-cs"/>
              </a:rPr>
              <a:t> Мне говорили, а я не верил…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ru-RU" sz="2400" b="1" dirty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+mj-cs"/>
              </a:rPr>
              <a:t>Мне говорили так, а она опять будоражила и удивляла,</a:t>
            </a:r>
            <a:br>
              <a:rPr lang="ru-RU" sz="2400" b="1" dirty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+mj-cs"/>
              </a:rPr>
            </a:br>
            <a:r>
              <a:rPr lang="ru-RU" sz="2400" b="1" dirty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+mj-cs"/>
              </a:rPr>
              <a:t>То криком крича, то дразня, то играя.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ru-RU" sz="2400" b="1" dirty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+mj-cs"/>
              </a:rPr>
              <a:t>Смеяться и плакать она заставляла, и не было ей ни конца, ни края!</a:t>
            </a:r>
            <a:br>
              <a:rPr lang="ru-RU" sz="2400" b="1" dirty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+mj-cs"/>
              </a:rPr>
            </a:br>
            <a:r>
              <a:rPr lang="ru-RU" sz="2400" b="1" dirty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+mj-cs"/>
              </a:rPr>
              <a:t>Она была в жестах, в улыбках и взглядах, она была в ссорах, в словах откровенных,</a:t>
            </a:r>
            <a:br>
              <a:rPr lang="ru-RU" sz="2400" b="1" dirty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+mj-cs"/>
              </a:rPr>
            </a:br>
            <a:r>
              <a:rPr lang="ru-RU" sz="2400" b="1" dirty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+mj-cs"/>
              </a:rPr>
              <a:t>она была в каждом </a:t>
            </a:r>
            <a:r>
              <a:rPr lang="ru-RU" sz="2400" b="1" dirty="0" err="1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+mj-cs"/>
              </a:rPr>
              <a:t>движеньи</a:t>
            </a:r>
            <a:r>
              <a:rPr lang="ru-RU" sz="2400" b="1" dirty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+mj-cs"/>
              </a:rPr>
              <a:t>, в клятвах, наивных, смешных, но действительно верных</a:t>
            </a:r>
          </a:p>
        </p:txBody>
      </p:sp>
    </p:spTree>
    <p:extLst>
      <p:ext uri="{BB962C8B-B14F-4D97-AF65-F5344CB8AC3E}">
        <p14:creationId xmlns:p14="http://schemas.microsoft.com/office/powerpoint/2010/main" val="2983901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5A05D92B-A346-417F-9856-530D3AF9A4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9C48EF-D73B-49EB-964F-4B3DBC45E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662415"/>
            <a:ext cx="10515600" cy="97260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Какая же она, любовь?</a:t>
            </a:r>
            <a:endParaRPr lang="ru-RU" sz="4800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69BD831-AC4F-480C-ACE2-E22E97161F20}"/>
              </a:ext>
            </a:extLst>
          </p:cNvPr>
          <p:cNvSpPr/>
          <p:nvPr/>
        </p:nvSpPr>
        <p:spPr>
          <a:xfrm>
            <a:off x="762000" y="1451588"/>
            <a:ext cx="10668000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endParaRPr lang="ru-RU" sz="2000" b="1" dirty="0">
              <a:solidFill>
                <a:srgbClr val="C00000"/>
              </a:solidFill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2093A50-A5BD-433C-8AE7-532A6BE6C7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882689"/>
            <a:ext cx="4199620" cy="372764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D61899D-B9D2-4AF5-8215-F19F6B0580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2691" y="2898619"/>
            <a:ext cx="4143309" cy="3711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359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5A05D92B-A346-417F-9856-530D3AF9A4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9C48EF-D73B-49EB-964F-4B3DBC45E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662415"/>
            <a:ext cx="10515600" cy="97260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Какая же она, любовь?</a:t>
            </a:r>
            <a:endParaRPr lang="ru-RU" sz="4800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69BD831-AC4F-480C-ACE2-E22E97161F20}"/>
              </a:ext>
            </a:extLst>
          </p:cNvPr>
          <p:cNvSpPr/>
          <p:nvPr/>
        </p:nvSpPr>
        <p:spPr>
          <a:xfrm>
            <a:off x="762000" y="1451588"/>
            <a:ext cx="10668000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endParaRPr lang="ru-RU" sz="2000" b="1" dirty="0">
              <a:solidFill>
                <a:srgbClr val="C00000"/>
              </a:solidFill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ADA9F91-10E9-44C2-BD5E-23DE8113F2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250" y="2581955"/>
            <a:ext cx="2705100" cy="168592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B05C4D0-C74E-4785-9220-9BF5926871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2461" y="2585771"/>
            <a:ext cx="2657475" cy="17145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CFE9CE8-AD80-4B20-9392-B53B3986A6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060" y="2584430"/>
            <a:ext cx="2681079" cy="171584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360AB12-82A6-4EAC-BC1D-BE9939E1CE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49" y="4583456"/>
            <a:ext cx="2600325" cy="175260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EC76DAA-89FA-451C-A208-B4FC42F1A8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8225" y="4624278"/>
            <a:ext cx="2619375" cy="1743075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951AA2C-0CF4-4E73-AAB2-1B685F616D7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" t="22942" r="-240" b="9579"/>
          <a:stretch/>
        </p:blipFill>
        <p:spPr>
          <a:xfrm>
            <a:off x="4667249" y="4583456"/>
            <a:ext cx="2705101" cy="1783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2483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5A05D92B-A346-417F-9856-530D3AF9A4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9C48EF-D73B-49EB-964F-4B3DBC45E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662415"/>
            <a:ext cx="10515600" cy="97260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Какая же она, любовь?</a:t>
            </a:r>
            <a:endParaRPr lang="ru-RU" sz="4800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69BD831-AC4F-480C-ACE2-E22E97161F20}"/>
              </a:ext>
            </a:extLst>
          </p:cNvPr>
          <p:cNvSpPr/>
          <p:nvPr/>
        </p:nvSpPr>
        <p:spPr>
          <a:xfrm>
            <a:off x="762000" y="1451588"/>
            <a:ext cx="10668000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endParaRPr lang="ru-RU" sz="2000" b="1" dirty="0">
              <a:solidFill>
                <a:srgbClr val="C00000"/>
              </a:solidFill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FBBCD0E-4DD4-48D9-AC87-6E59C5CAF2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8514" y="2505226"/>
            <a:ext cx="4482572" cy="435277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7D5E1B5-D71A-4578-811E-ABE82089DF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19929" y="1933951"/>
            <a:ext cx="3700656" cy="494428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A54ED32-AC72-41F9-B5C1-E9D2D68AB7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5246" y="1986402"/>
            <a:ext cx="3669554" cy="4839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639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5A05D92B-A346-417F-9856-530D3AF9A4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9C48EF-D73B-49EB-964F-4B3DBC45E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662415"/>
            <a:ext cx="10515600" cy="97260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Какая же она, любовь?</a:t>
            </a:r>
            <a:endParaRPr lang="ru-RU" sz="4800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69BD831-AC4F-480C-ACE2-E22E97161F20}"/>
              </a:ext>
            </a:extLst>
          </p:cNvPr>
          <p:cNvSpPr/>
          <p:nvPr/>
        </p:nvSpPr>
        <p:spPr>
          <a:xfrm>
            <a:off x="762000" y="1451588"/>
            <a:ext cx="10668000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2381250" algn="l"/>
              </a:tabLst>
            </a:pPr>
            <a:endParaRPr lang="ru-RU" sz="2000" b="1" dirty="0">
              <a:solidFill>
                <a:srgbClr val="C00000"/>
              </a:solidFill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360AB12-82A6-4EAC-BC1D-BE9939E1CE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783" y="2511095"/>
            <a:ext cx="6449484" cy="434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7759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</TotalTime>
  <Words>438</Words>
  <Application>Microsoft Office PowerPoint</Application>
  <PresentationFormat>Широкоэкранный</PresentationFormat>
  <Paragraphs>53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Monotype Corsiva</vt:lpstr>
      <vt:lpstr>Times New Roman</vt:lpstr>
      <vt:lpstr>Тема Office</vt:lpstr>
      <vt:lpstr>Какая же она, любовь?</vt:lpstr>
      <vt:lpstr>Презентация PowerPoint</vt:lpstr>
      <vt:lpstr>Презентация PowerPoint</vt:lpstr>
      <vt:lpstr>Презентация PowerPoint</vt:lpstr>
      <vt:lpstr>Какая же она, любовь?</vt:lpstr>
      <vt:lpstr>Какая же она, любовь?</vt:lpstr>
      <vt:lpstr>Какая же она, любовь?</vt:lpstr>
      <vt:lpstr>Какая же она, любовь?</vt:lpstr>
      <vt:lpstr>Какая же она, любовь?</vt:lpstr>
      <vt:lpstr>Какая же она, любовь?</vt:lpstr>
      <vt:lpstr>Какая же она, любовь?</vt:lpstr>
      <vt:lpstr>Какая же она, любовь?</vt:lpstr>
      <vt:lpstr>Какая же она, любовь?</vt:lpstr>
      <vt:lpstr>Какая же она, любовь?</vt:lpstr>
      <vt:lpstr>Какая же она, любовь?</vt:lpstr>
      <vt:lpstr>Какая же она, любовь?</vt:lpstr>
      <vt:lpstr>Любить — значит видеть человека таким, каким его задумал Бог                                                                       Ф. М. Достоевский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Какая же она, любовь?</dc:title>
  <dc:creator>Hp-home</dc:creator>
  <cp:lastModifiedBy>Hp-home</cp:lastModifiedBy>
  <cp:revision>21</cp:revision>
  <dcterms:created xsi:type="dcterms:W3CDTF">2022-12-14T17:53:20Z</dcterms:created>
  <dcterms:modified xsi:type="dcterms:W3CDTF">2022-12-22T18:35:35Z</dcterms:modified>
</cp:coreProperties>
</file>