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6" r:id="rId6"/>
    <p:sldId id="260" r:id="rId7"/>
    <p:sldId id="261" r:id="rId8"/>
    <p:sldId id="267" r:id="rId9"/>
    <p:sldId id="268" r:id="rId10"/>
    <p:sldId id="270" r:id="rId11"/>
    <p:sldId id="271" r:id="rId12"/>
    <p:sldId id="272" r:id="rId13"/>
    <p:sldId id="273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3B74F-EF5B-487F-8607-3D9073316D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A023D-067E-4BEB-87AF-1A5BF6AA63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DA57B-7CC1-4F77-A2AF-4D3827A87A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5D0C7-57A8-4084-BFE1-35872A4012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BE92A-D36D-4012-A9D2-D8404DC7E1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C2073-BC32-47D4-AF20-D470880D42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B28E6C-3088-4EAA-875D-6DF587DFF2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D45E39-069C-43DF-89F6-60A973280F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1708-2CD3-44EF-A3F1-7CA822DCB1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17069-7843-4869-84A1-E73F0D8AC7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2C997-319C-48DC-937E-D1FB819F81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9CFCFE-4F61-40FF-B62B-68D95AC4745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5654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Комплексное повторение 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лексики (8 класс)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43808" y="4653136"/>
            <a:ext cx="5608712" cy="1296218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Учитель русского языка и литературы: </a:t>
            </a:r>
            <a:r>
              <a:rPr lang="ru-RU" sz="2800" dirty="0" err="1" smtClean="0">
                <a:solidFill>
                  <a:schemeClr val="bg1"/>
                </a:solidFill>
              </a:rPr>
              <a:t>Линсцер</a:t>
            </a:r>
            <a:r>
              <a:rPr lang="ru-RU" sz="2800" dirty="0" smtClean="0">
                <a:solidFill>
                  <a:schemeClr val="bg1"/>
                </a:solidFill>
              </a:rPr>
              <a:t> М. В.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7666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   Сравнение – </a:t>
            </a:r>
            <a:r>
              <a:rPr lang="ru-RU" sz="2800" dirty="0" smtClean="0">
                <a:solidFill>
                  <a:schemeClr val="bg1"/>
                </a:solidFill>
              </a:rPr>
              <a:t>это троп, состоящий в уподоблении одного предмета другому на основании общего у них признака.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Сравнение выражается: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существительным в творительном падеже;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формой сравнительной степени прилагательного или наречия;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сравнительным оборотом с союзами как, словно, будто, точно, как будто;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при помощи слов подобный, похожий;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фразеологическим оборотом;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bg1"/>
                </a:solidFill>
              </a:rPr>
              <a:t>сложноподчиненным предложением (союзы как, как будто, точно, словно, что).</a:t>
            </a:r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         Метафорой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(от греч. метафора – перенесение) называют перенос названия одного предмета (действия, качества) на другой на основании их сходства.</a:t>
            </a:r>
          </a:p>
          <a:p>
            <a:pPr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     В основу метафоризации может быть положено сходство самых различных признаков предметов: их цвета, формы, объема, назначения, положения в пространстве и времени.</a:t>
            </a:r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    (</a:t>
            </a:r>
            <a:r>
              <a:rPr lang="ru-RU" sz="2800" i="1" dirty="0" smtClean="0">
                <a:solidFill>
                  <a:srgbClr val="FFC000"/>
                </a:solidFill>
              </a:rPr>
              <a:t>И роняют тихо </a:t>
            </a:r>
            <a:r>
              <a:rPr lang="ru-RU" sz="2800" i="1" dirty="0" smtClean="0">
                <a:solidFill>
                  <a:srgbClr val="FFFF00"/>
                </a:solidFill>
              </a:rPr>
              <a:t>слезы</a:t>
            </a:r>
            <a:r>
              <a:rPr lang="ru-RU" sz="2800" i="1" dirty="0" smtClean="0">
                <a:solidFill>
                  <a:srgbClr val="FFC000"/>
                </a:solidFill>
              </a:rPr>
              <a:t> ароматные цветы. </a:t>
            </a:r>
            <a:r>
              <a:rPr lang="ru-RU" sz="2800" dirty="0" smtClean="0">
                <a:solidFill>
                  <a:srgbClr val="FFC000"/>
                </a:solidFill>
              </a:rPr>
              <a:t>Фет)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67544" y="332656"/>
          <a:ext cx="8229600" cy="583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4341168"/>
              </a:tblGrid>
              <a:tr h="58326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algn="ct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«Нет слова, которое было бы так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замашисто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бойко, так вырывалось бы </a:t>
                      </a:r>
                    </a:p>
                    <a:p>
                      <a:pPr lvl="0" algn="ct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из-под самого сердца, так бы кипело и </a:t>
                      </a:r>
                      <a:r>
                        <a:rPr lang="ru-RU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животрепетало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как </a:t>
                      </a:r>
                      <a:r>
                        <a:rPr lang="ru-RU" sz="2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метко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сказанное русское слово»</a:t>
                      </a:r>
                    </a:p>
                    <a:p>
                      <a:pPr algn="r"/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Н. В. Гоголь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А. И. Иванов. Портрет Николая Гоголя, 184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816423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Схема полного рассуждения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0" y="2420888"/>
            <a:ext cx="1800200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Тезис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2636912"/>
            <a:ext cx="244827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Обоснование: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аргументы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>
            <a:off x="7083080" y="2718120"/>
            <a:ext cx="1851462" cy="154503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Вывод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трелка вправо с вырезом 8"/>
          <p:cNvSpPr/>
          <p:nvPr/>
        </p:nvSpPr>
        <p:spPr>
          <a:xfrm>
            <a:off x="1835696" y="3140968"/>
            <a:ext cx="1440160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Потому что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>
            <a:off x="5940152" y="3212976"/>
            <a:ext cx="1296144" cy="4320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поэтому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Спасибо за внимание!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4" descr="D:\марина\сделать презентацию\картинки\Движущиеся\бабочка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4904"/>
            <a:ext cx="3888432" cy="329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Цель урока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Обучающая </a:t>
            </a:r>
            <a:r>
              <a:rPr lang="ru-RU" sz="2000" dirty="0" smtClean="0">
                <a:solidFill>
                  <a:schemeClr val="bg1"/>
                </a:solidFill>
              </a:rPr>
              <a:t>– повторить понятие о лексике как разделе науки о языке; закрепить знания учащихся о группах слов в лексике; закрепить знания учащихся о фразеологических оборотах, об особенности определения их лексического значения.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Развивающая </a:t>
            </a:r>
            <a:r>
              <a:rPr lang="ru-RU" sz="2000" dirty="0" smtClean="0">
                <a:solidFill>
                  <a:schemeClr val="bg1"/>
                </a:solidFill>
              </a:rPr>
              <a:t>– продолжить формирование умений определять лексическое значение слов; совершенствовать навыки работы со словарями; развивать речевые навыки (умение пользоваться фразеологизмами в речи).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Воспитывающая </a:t>
            </a:r>
            <a:r>
              <a:rPr lang="ru-RU" sz="2000" dirty="0" smtClean="0">
                <a:solidFill>
                  <a:schemeClr val="bg1"/>
                </a:solidFill>
              </a:rPr>
              <a:t>– воспитывать уважительное отношение к богатству и разнообразию словарного запаса языка; любовь к родному краю.</a:t>
            </a:r>
          </a:p>
          <a:p>
            <a:pPr indent="465138" algn="just">
              <a:buNone/>
              <a:tabLst>
                <a:tab pos="1165225" algn="l"/>
              </a:tabLst>
            </a:pP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Но даже в наши времена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Для тех, кто с русской речью дружен,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Не так легко добыть со дна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C000"/>
                </a:solidFill>
              </a:rPr>
              <a:t>Родные россыпи жемчужин</a:t>
            </a:r>
          </a:p>
          <a:p>
            <a:pPr algn="r">
              <a:buNone/>
            </a:pPr>
            <a:r>
              <a:rPr lang="ru-RU" dirty="0" smtClean="0">
                <a:solidFill>
                  <a:schemeClr val="bg1"/>
                </a:solidFill>
              </a:rPr>
              <a:t>Всеволод Рождественский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/>
            </a:r>
            <a:br>
              <a:rPr lang="ru-RU" sz="2800" b="1" dirty="0" smtClean="0">
                <a:solidFill>
                  <a:srgbClr val="FFC000"/>
                </a:solidFill>
              </a:rPr>
            </a:br>
            <a:r>
              <a:rPr lang="ru-RU" sz="2800" b="1" dirty="0" smtClean="0">
                <a:solidFill>
                  <a:srgbClr val="FFC000"/>
                </a:solidFill>
              </a:rPr>
              <a:t>Озеро Иссык-Куль</a:t>
            </a:r>
            <a:br>
              <a:rPr lang="ru-RU" sz="2800" b="1" dirty="0" smtClean="0">
                <a:solidFill>
                  <a:srgbClr val="FFC000"/>
                </a:solidFill>
              </a:rPr>
            </a:br>
            <a:r>
              <a:rPr lang="ru-RU" sz="2800" b="1" dirty="0" smtClean="0">
                <a:solidFill>
                  <a:srgbClr val="FFC000"/>
                </a:solidFill>
              </a:rPr>
              <a:t>(фотография с космоса)</a:t>
            </a:r>
            <a:br>
              <a:rPr lang="ru-RU" sz="2800" b="1" dirty="0" smtClean="0">
                <a:solidFill>
                  <a:srgbClr val="FFC000"/>
                </a:solidFill>
              </a:rPr>
            </a:b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4061048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Расположено между хребтами Северного Тянь-Шаня: </a:t>
            </a:r>
            <a:r>
              <a:rPr lang="ru-RU" sz="2000" dirty="0" err="1" smtClean="0">
                <a:solidFill>
                  <a:schemeClr val="bg1"/>
                </a:solidFill>
              </a:rPr>
              <a:t>Кунгей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r>
              <a:rPr lang="ru-RU" sz="2000" dirty="0" err="1" smtClean="0">
                <a:solidFill>
                  <a:schemeClr val="bg1"/>
                </a:solidFill>
              </a:rPr>
              <a:t>Ала-Тоо</a:t>
            </a:r>
            <a:r>
              <a:rPr lang="ru-RU" sz="2000" dirty="0" smtClean="0">
                <a:solidFill>
                  <a:schemeClr val="bg1"/>
                </a:solidFill>
              </a:rPr>
              <a:t> и </a:t>
            </a:r>
            <a:r>
              <a:rPr lang="ru-RU" sz="2000" dirty="0" err="1" smtClean="0">
                <a:solidFill>
                  <a:schemeClr val="bg1"/>
                </a:solidFill>
              </a:rPr>
              <a:t>Терскей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Ала-Тоо</a:t>
            </a:r>
            <a:r>
              <a:rPr lang="ru-RU" sz="2000" dirty="0" smtClean="0">
                <a:solidFill>
                  <a:schemeClr val="bg1"/>
                </a:solidFill>
              </a:rPr>
              <a:t> на высоте1609 м. над уровнем моря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Так выглядит прекрасное озеро Иссык-Куль с космоса. Фотография сделана, скорее всего, средствами NASA, и найдена была еще в 2001 году в сети Интернет. На снимке видно всё озеро, включая заливы около города Каракол (Джергаланский и Тюпский заливы). А также видно Капчагайское водохранилище (Казахстан), популярное у жителей города Алматы. На сегодняшний момент известно о строительстве новой автомобильной дороги Алматы - Чолпон-Ата, которая откроет путь большому потоку казахстанских жителей к озеру Иссык-Куль, что немного вселяет тревогу за экологическую обстановку побережья озера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708920"/>
            <a:ext cx="62646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«</a:t>
            </a:r>
            <a:r>
              <a:rPr lang="ru-RU" dirty="0" err="1" smtClean="0">
                <a:solidFill>
                  <a:srgbClr val="FFC000"/>
                </a:solidFill>
              </a:rPr>
              <a:t>Ысык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кель</a:t>
            </a:r>
            <a:r>
              <a:rPr lang="ru-RU" dirty="0" smtClean="0">
                <a:solidFill>
                  <a:srgbClr val="FFC000"/>
                </a:solidFill>
              </a:rPr>
              <a:t>» – горячее озеро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Иссык-кул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2780929"/>
            <a:ext cx="39604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issykkul.kg/img-spub/5183_pub_sma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367240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ссык-куль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437112"/>
            <a:ext cx="338437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Группы слов в лексике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/>
              <a:t>Синонимы</a:t>
            </a:r>
            <a:r>
              <a:rPr lang="ru-RU" sz="2800" dirty="0" smtClean="0">
                <a:solidFill>
                  <a:schemeClr val="bg1"/>
                </a:solidFill>
              </a:rPr>
              <a:t> – слова, различные по звучанию, но одинаковые или близкие по лексическому значению </a:t>
            </a:r>
          </a:p>
          <a:p>
            <a:pPr algn="r"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(луна – месяц, говорить – </a:t>
            </a:r>
          </a:p>
          <a:p>
            <a:pPr algn="r"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сообщать – заявлять).</a:t>
            </a:r>
          </a:p>
          <a:p>
            <a:pPr>
              <a:buNone/>
            </a:pPr>
            <a:r>
              <a:rPr lang="ru-RU" sz="2800" dirty="0" smtClean="0"/>
              <a:t>Антонимы</a:t>
            </a:r>
            <a:r>
              <a:rPr lang="ru-RU" sz="2800" dirty="0" smtClean="0">
                <a:solidFill>
                  <a:schemeClr val="bg1"/>
                </a:solidFill>
              </a:rPr>
              <a:t> – слова, противоположные по лексическому значению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</a:rPr>
              <a:t>(вверх – вниз,</a:t>
            </a:r>
          </a:p>
          <a:p>
            <a:pPr algn="r"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 красивый – безобразный).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Устаревшие слова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Историзмы</a:t>
            </a:r>
            <a:r>
              <a:rPr lang="ru-RU" sz="2400" dirty="0" smtClean="0">
                <a:solidFill>
                  <a:schemeClr val="bg1"/>
                </a:solidFill>
              </a:rPr>
              <a:t> – это слова, которые называют предметы и явления, исчезнувшие из нашей жизни (крепостной, оброк, кацавейка – род женской одежды).</a:t>
            </a:r>
          </a:p>
          <a:p>
            <a:pPr algn="just">
              <a:buNone/>
            </a:pPr>
            <a:endParaRPr lang="ru-RU" sz="2400" dirty="0" smtClean="0">
              <a:solidFill>
                <a:schemeClr val="bg1"/>
              </a:solidFill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Архаизмы</a:t>
            </a:r>
            <a:r>
              <a:rPr lang="ru-RU" sz="2400" dirty="0" smtClean="0">
                <a:solidFill>
                  <a:schemeClr val="bg1"/>
                </a:solidFill>
              </a:rPr>
              <a:t> – собственно устаревшие слова.  Они исчезли из языка, но имеют синонимы  в современном русском языке, потому что называют предметы и явления, которые есть и в настоящее время (пиит – поэт, смерд – крестьянин, </a:t>
            </a:r>
            <a:r>
              <a:rPr lang="ru-RU" sz="2400" dirty="0" err="1" smtClean="0">
                <a:solidFill>
                  <a:schemeClr val="bg1"/>
                </a:solidFill>
              </a:rPr>
              <a:t>людин</a:t>
            </a:r>
            <a:r>
              <a:rPr lang="ru-RU" sz="2400" dirty="0" smtClean="0">
                <a:solidFill>
                  <a:schemeClr val="bg1"/>
                </a:solidFill>
              </a:rPr>
              <a:t> – человек).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rgbClr val="FFC000"/>
                </a:solidFill>
              </a:rPr>
              <a:t>Фразеологизмы – </a:t>
            </a:r>
            <a:r>
              <a:rPr lang="ru-RU" dirty="0" smtClean="0">
                <a:solidFill>
                  <a:schemeClr val="bg1"/>
                </a:solidFill>
              </a:rPr>
              <a:t>устойчивые сочетания слов, близкие по лексическому значению одному слову</a:t>
            </a:r>
          </a:p>
          <a:p>
            <a:pPr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sz="2800" i="1" dirty="0" smtClean="0">
                <a:solidFill>
                  <a:schemeClr val="bg1"/>
                </a:solidFill>
              </a:rPr>
              <a:t>(на краю света – далеко,</a:t>
            </a:r>
          </a:p>
          <a:p>
            <a:pPr algn="r"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    как в воду глядеть – предвидеть,</a:t>
            </a:r>
          </a:p>
          <a:p>
            <a:pPr algn="r"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    зуб на зуб не попадает – замерз).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Эпитет </a:t>
            </a:r>
            <a:r>
              <a:rPr lang="ru-RU" dirty="0" smtClean="0">
                <a:solidFill>
                  <a:schemeClr val="bg1"/>
                </a:solidFill>
              </a:rPr>
              <a:t>(от греч. </a:t>
            </a:r>
            <a:r>
              <a:rPr lang="ru-RU" dirty="0" err="1" smtClean="0">
                <a:solidFill>
                  <a:schemeClr val="bg1"/>
                </a:solidFill>
              </a:rPr>
              <a:t>эпитетон</a:t>
            </a:r>
            <a:r>
              <a:rPr lang="ru-RU" dirty="0" smtClean="0">
                <a:solidFill>
                  <a:schemeClr val="bg1"/>
                </a:solidFill>
              </a:rPr>
              <a:t> – приложение)– слова, которые художественно определяют предмет или действие.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(</a:t>
            </a:r>
            <a:r>
              <a:rPr lang="ru-RU" sz="2800" i="1" dirty="0" smtClean="0">
                <a:solidFill>
                  <a:schemeClr val="bg1"/>
                </a:solidFill>
              </a:rPr>
              <a:t>Сквозь </a:t>
            </a:r>
            <a:r>
              <a:rPr lang="ru-RU" sz="2800" i="1" dirty="0" smtClean="0">
                <a:solidFill>
                  <a:srgbClr val="FFFF00"/>
                </a:solidFill>
              </a:rPr>
              <a:t>волнистые</a:t>
            </a:r>
            <a:r>
              <a:rPr lang="ru-RU" sz="2800" i="1" dirty="0" smtClean="0">
                <a:solidFill>
                  <a:schemeClr val="bg1"/>
                </a:solidFill>
              </a:rPr>
              <a:t> туманы пробирается луна, на </a:t>
            </a:r>
            <a:r>
              <a:rPr lang="ru-RU" sz="2800" i="1" dirty="0" smtClean="0">
                <a:solidFill>
                  <a:srgbClr val="FFFF00"/>
                </a:solidFill>
              </a:rPr>
              <a:t>печальные </a:t>
            </a:r>
            <a:r>
              <a:rPr lang="ru-RU" sz="2800" i="1" dirty="0" smtClean="0">
                <a:solidFill>
                  <a:schemeClr val="bg1"/>
                </a:solidFill>
              </a:rPr>
              <a:t>поляны льет </a:t>
            </a:r>
            <a:r>
              <a:rPr lang="ru-RU" sz="2800" i="1" dirty="0" smtClean="0">
                <a:solidFill>
                  <a:srgbClr val="FFFF00"/>
                </a:solidFill>
              </a:rPr>
              <a:t>печально</a:t>
            </a:r>
            <a:r>
              <a:rPr lang="ru-RU" sz="2800" i="1" dirty="0" smtClean="0">
                <a:solidFill>
                  <a:schemeClr val="bg1"/>
                </a:solidFill>
              </a:rPr>
              <a:t> свет она. 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А. С. Пушкин)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Голубая</Template>
  <TotalTime>546</TotalTime>
  <Words>455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Голубая</vt:lpstr>
      <vt:lpstr>Комплексное повторение  лексики (8 класс)</vt:lpstr>
      <vt:lpstr> Цель урока </vt:lpstr>
      <vt:lpstr>Слайд 3</vt:lpstr>
      <vt:lpstr> Озеро Иссык-Куль (фотография с космоса) </vt:lpstr>
      <vt:lpstr>«Ысык кель» – горячее озеро</vt:lpstr>
      <vt:lpstr>Группы слов в лексике</vt:lpstr>
      <vt:lpstr>Устаревшие слова</vt:lpstr>
      <vt:lpstr>Слайд 8</vt:lpstr>
      <vt:lpstr>Слайд 9</vt:lpstr>
      <vt:lpstr>Слайд 10</vt:lpstr>
      <vt:lpstr>Слайд 11</vt:lpstr>
      <vt:lpstr>Слайд 12</vt:lpstr>
      <vt:lpstr>Схема полного рассуждения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изучения фонетики</dc:title>
  <dc:creator>марина</dc:creator>
  <cp:lastModifiedBy>марина</cp:lastModifiedBy>
  <cp:revision>40</cp:revision>
  <dcterms:created xsi:type="dcterms:W3CDTF">2011-11-16T04:17:12Z</dcterms:created>
  <dcterms:modified xsi:type="dcterms:W3CDTF">2012-09-27T08:33:26Z</dcterms:modified>
</cp:coreProperties>
</file>