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233" autoAdjust="0"/>
  </p:normalViewPr>
  <p:slideViewPr>
    <p:cSldViewPr>
      <p:cViewPr varScale="1">
        <p:scale>
          <a:sx n="91" d="100"/>
          <a:sy n="91" d="100"/>
        </p:scale>
        <p:origin x="-56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4005064"/>
            <a:ext cx="601216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805264"/>
            <a:ext cx="6400800" cy="10339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8AF9-BEFD-4449-AC31-61D172F2DA1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A087-498F-4939-B21A-10711F1CD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717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8AF9-BEFD-4449-AC31-61D172F2DA1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A087-498F-4939-B21A-10711F1CD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592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8AF9-BEFD-4449-AC31-61D172F2DA1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A087-498F-4939-B21A-10711F1CD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184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6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2" y="187"/>
              <a:ext cx="4299" cy="3372"/>
              <a:chOff x="0" y="0"/>
              <a:chExt cx="5533" cy="4341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5"/>
                    <a:ext cx="2919" cy="215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79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3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2" y="3149"/>
                      <a:ext cx="924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20"/>
                      <a:ext cx="1813" cy="3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6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6" y="1832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6"/>
                      <a:ext cx="901" cy="52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2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90"/>
                      <a:ext cx="1404" cy="21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2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8"/>
                      <a:ext cx="662" cy="33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8"/>
                      <a:ext cx="1724" cy="313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1"/>
                      <a:ext cx="926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3" cy="34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4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6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4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3" y="1758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5"/>
                      <a:ext cx="754" cy="344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2" y="1238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0"/>
                      <a:ext cx="662" cy="33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90"/>
                      <a:ext cx="662" cy="337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3" y="959"/>
                      <a:ext cx="110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0"/>
                      <a:ext cx="591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2" y="925"/>
                      <a:ext cx="106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3" cy="33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3" y="445"/>
                      <a:ext cx="662" cy="33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49"/>
                    <a:ext cx="1026" cy="14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0" y="182"/>
                      <a:ext cx="570" cy="28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2" y="914"/>
                      <a:ext cx="1155" cy="2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9" y="262"/>
                      <a:ext cx="621" cy="42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7" y="960"/>
                      <a:ext cx="954" cy="8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9" y="221"/>
                      <a:ext cx="512" cy="134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6" y="3511"/>
                      <a:ext cx="924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8" y="2578"/>
                      <a:ext cx="1595" cy="31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5"/>
                      <a:ext cx="856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1" y="2694"/>
                      <a:ext cx="1711" cy="30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2" y="3897"/>
                      <a:ext cx="918" cy="47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2" y="3435"/>
                      <a:ext cx="924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2"/>
                      <a:ext cx="1649" cy="29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4" cy="46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61"/>
                      <a:ext cx="1600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3" y="3747"/>
                      <a:ext cx="859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3"/>
                      <a:ext cx="147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1" y="2760"/>
                      <a:ext cx="1437" cy="18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ru-RU">
                        <a:solidFill>
                          <a:srgbClr val="FFCC00"/>
                        </a:solidFill>
                      </a:endParaRPr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5" y="456"/>
                    <a:ext cx="2568" cy="2047"/>
                  </a:xfrm>
                  <a:custGeom>
                    <a:avLst/>
                    <a:gdLst>
                      <a:gd name="T0" fmla="*/ 2568 w 36729"/>
                      <a:gd name="T1" fmla="*/ 990 h 21600"/>
                      <a:gd name="T2" fmla="*/ 0 w 36729"/>
                      <a:gd name="T3" fmla="*/ 1156 h 21600"/>
                      <a:gd name="T4" fmla="*/ 1246 w 36729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lnTo>
                          <a:pt x="36729" y="10451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7" y="1601"/>
                    <a:ext cx="2017" cy="2379"/>
                  </a:xfrm>
                  <a:custGeom>
                    <a:avLst/>
                    <a:gdLst>
                      <a:gd name="T0" fmla="*/ 0 w 30473"/>
                      <a:gd name="T1" fmla="*/ 203 h 22305"/>
                      <a:gd name="T2" fmla="*/ 2016 w 30473"/>
                      <a:gd name="T3" fmla="*/ 2379 h 22305"/>
                      <a:gd name="T4" fmla="*/ 587 w 30473"/>
                      <a:gd name="T5" fmla="*/ 2304 h 2230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lnTo>
                          <a:pt x="-1" y="1906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8" y="1181"/>
                    <a:ext cx="1426" cy="2380"/>
                  </a:xfrm>
                  <a:custGeom>
                    <a:avLst/>
                    <a:gdLst>
                      <a:gd name="T0" fmla="*/ 0 w 34812"/>
                      <a:gd name="T1" fmla="*/ 481 h 22305"/>
                      <a:gd name="T2" fmla="*/ 1426 w 34812"/>
                      <a:gd name="T3" fmla="*/ 2380 h 22305"/>
                      <a:gd name="T4" fmla="*/ 541 w 34812"/>
                      <a:gd name="T5" fmla="*/ 2305 h 2230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lnTo>
                          <a:pt x="-1" y="4511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3" y="812"/>
                    <a:ext cx="2541" cy="2380"/>
                  </a:xfrm>
                  <a:custGeom>
                    <a:avLst/>
                    <a:gdLst>
                      <a:gd name="T0" fmla="*/ 0 w 36830"/>
                      <a:gd name="T1" fmla="*/ 670 h 22305"/>
                      <a:gd name="T2" fmla="*/ 2540 w 36830"/>
                      <a:gd name="T3" fmla="*/ 2380 h 22305"/>
                      <a:gd name="T4" fmla="*/ 1051 w 36830"/>
                      <a:gd name="T5" fmla="*/ 2305 h 2230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lnTo>
                          <a:pt x="0" y="6283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9" y="313"/>
                    <a:ext cx="1851" cy="2304"/>
                  </a:xfrm>
                  <a:custGeom>
                    <a:avLst/>
                    <a:gdLst>
                      <a:gd name="T0" fmla="*/ 0 w 31881"/>
                      <a:gd name="T1" fmla="*/ 1068 h 21600"/>
                      <a:gd name="T2" fmla="*/ 1851 w 31881"/>
                      <a:gd name="T3" fmla="*/ 518 h 21600"/>
                      <a:gd name="T4" fmla="*/ 1058 w 31881"/>
                      <a:gd name="T5" fmla="*/ 2304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lnTo>
                          <a:pt x="-1" y="10015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3" cy="2304"/>
                  </a:xfrm>
                  <a:custGeom>
                    <a:avLst/>
                    <a:gdLst>
                      <a:gd name="T0" fmla="*/ 0 w 31146"/>
                      <a:gd name="T1" fmla="*/ 481 h 21600"/>
                      <a:gd name="T2" fmla="*/ 763 w 31146"/>
                      <a:gd name="T3" fmla="*/ 1020 h 21600"/>
                      <a:gd name="T4" fmla="*/ 324 w 31146"/>
                      <a:gd name="T5" fmla="*/ 2304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lnTo>
                          <a:pt x="-1" y="4511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799" y="438"/>
                    <a:ext cx="418" cy="1524"/>
                  </a:xfrm>
                  <a:custGeom>
                    <a:avLst/>
                    <a:gdLst>
                      <a:gd name="T0" fmla="*/ 0 w 776"/>
                      <a:gd name="T1" fmla="*/ 64 h 2368"/>
                      <a:gd name="T2" fmla="*/ 240 w 776"/>
                      <a:gd name="T3" fmla="*/ 16 h 2368"/>
                      <a:gd name="T4" fmla="*/ 96 w 776"/>
                      <a:gd name="T5" fmla="*/ 160 h 2368"/>
                      <a:gd name="T6" fmla="*/ 336 w 776"/>
                      <a:gd name="T7" fmla="*/ 160 h 2368"/>
                      <a:gd name="T8" fmla="*/ 192 w 776"/>
                      <a:gd name="T9" fmla="*/ 304 h 2368"/>
                      <a:gd name="T10" fmla="*/ 384 w 776"/>
                      <a:gd name="T11" fmla="*/ 352 h 2368"/>
                      <a:gd name="T12" fmla="*/ 288 w 776"/>
                      <a:gd name="T13" fmla="*/ 448 h 2368"/>
                      <a:gd name="T14" fmla="*/ 480 w 776"/>
                      <a:gd name="T15" fmla="*/ 496 h 2368"/>
                      <a:gd name="T16" fmla="*/ 384 w 776"/>
                      <a:gd name="T17" fmla="*/ 592 h 2368"/>
                      <a:gd name="T18" fmla="*/ 528 w 776"/>
                      <a:gd name="T19" fmla="*/ 640 h 2368"/>
                      <a:gd name="T20" fmla="*/ 480 w 776"/>
                      <a:gd name="T21" fmla="*/ 736 h 2368"/>
                      <a:gd name="T22" fmla="*/ 576 w 776"/>
                      <a:gd name="T23" fmla="*/ 832 h 2368"/>
                      <a:gd name="T24" fmla="*/ 576 w 776"/>
                      <a:gd name="T25" fmla="*/ 928 h 2368"/>
                      <a:gd name="T26" fmla="*/ 672 w 776"/>
                      <a:gd name="T27" fmla="*/ 1072 h 2368"/>
                      <a:gd name="T28" fmla="*/ 624 w 776"/>
                      <a:gd name="T29" fmla="*/ 1216 h 2368"/>
                      <a:gd name="T30" fmla="*/ 720 w 776"/>
                      <a:gd name="T31" fmla="*/ 1312 h 2368"/>
                      <a:gd name="T32" fmla="*/ 672 w 776"/>
                      <a:gd name="T33" fmla="*/ 1456 h 2368"/>
                      <a:gd name="T34" fmla="*/ 720 w 776"/>
                      <a:gd name="T35" fmla="*/ 1600 h 2368"/>
                      <a:gd name="T36" fmla="*/ 672 w 776"/>
                      <a:gd name="T37" fmla="*/ 1696 h 2368"/>
                      <a:gd name="T38" fmla="*/ 768 w 776"/>
                      <a:gd name="T39" fmla="*/ 1840 h 2368"/>
                      <a:gd name="T40" fmla="*/ 720 w 776"/>
                      <a:gd name="T41" fmla="*/ 1984 h 2368"/>
                      <a:gd name="T42" fmla="*/ 768 w 776"/>
                      <a:gd name="T43" fmla="*/ 2176 h 2368"/>
                      <a:gd name="T44" fmla="*/ 720 w 776"/>
                      <a:gd name="T45" fmla="*/ 2224 h 2368"/>
                      <a:gd name="T46" fmla="*/ 768 w 776"/>
                      <a:gd name="T47" fmla="*/ 2368 h 2368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-1346631">
                  <a:off x="3279" y="1529"/>
                  <a:ext cx="443" cy="837"/>
                </a:xfrm>
                <a:custGeom>
                  <a:avLst/>
                  <a:gdLst>
                    <a:gd name="T0" fmla="*/ 0 w 776"/>
                    <a:gd name="T1" fmla="*/ 64 h 2368"/>
                    <a:gd name="T2" fmla="*/ 240 w 776"/>
                    <a:gd name="T3" fmla="*/ 16 h 2368"/>
                    <a:gd name="T4" fmla="*/ 96 w 776"/>
                    <a:gd name="T5" fmla="*/ 160 h 2368"/>
                    <a:gd name="T6" fmla="*/ 336 w 776"/>
                    <a:gd name="T7" fmla="*/ 160 h 2368"/>
                    <a:gd name="T8" fmla="*/ 192 w 776"/>
                    <a:gd name="T9" fmla="*/ 304 h 2368"/>
                    <a:gd name="T10" fmla="*/ 384 w 776"/>
                    <a:gd name="T11" fmla="*/ 352 h 2368"/>
                    <a:gd name="T12" fmla="*/ 288 w 776"/>
                    <a:gd name="T13" fmla="*/ 448 h 2368"/>
                    <a:gd name="T14" fmla="*/ 480 w 776"/>
                    <a:gd name="T15" fmla="*/ 496 h 2368"/>
                    <a:gd name="T16" fmla="*/ 384 w 776"/>
                    <a:gd name="T17" fmla="*/ 592 h 2368"/>
                    <a:gd name="T18" fmla="*/ 528 w 776"/>
                    <a:gd name="T19" fmla="*/ 640 h 2368"/>
                    <a:gd name="T20" fmla="*/ 480 w 776"/>
                    <a:gd name="T21" fmla="*/ 736 h 2368"/>
                    <a:gd name="T22" fmla="*/ 576 w 776"/>
                    <a:gd name="T23" fmla="*/ 832 h 2368"/>
                    <a:gd name="T24" fmla="*/ 576 w 776"/>
                    <a:gd name="T25" fmla="*/ 928 h 2368"/>
                    <a:gd name="T26" fmla="*/ 672 w 776"/>
                    <a:gd name="T27" fmla="*/ 1072 h 2368"/>
                    <a:gd name="T28" fmla="*/ 624 w 776"/>
                    <a:gd name="T29" fmla="*/ 1216 h 2368"/>
                    <a:gd name="T30" fmla="*/ 720 w 776"/>
                    <a:gd name="T31" fmla="*/ 1312 h 2368"/>
                    <a:gd name="T32" fmla="*/ 672 w 776"/>
                    <a:gd name="T33" fmla="*/ 1456 h 2368"/>
                    <a:gd name="T34" fmla="*/ 720 w 776"/>
                    <a:gd name="T35" fmla="*/ 1600 h 2368"/>
                    <a:gd name="T36" fmla="*/ 672 w 776"/>
                    <a:gd name="T37" fmla="*/ 1696 h 2368"/>
                    <a:gd name="T38" fmla="*/ 768 w 776"/>
                    <a:gd name="T39" fmla="*/ 1840 h 2368"/>
                    <a:gd name="T40" fmla="*/ 720 w 776"/>
                    <a:gd name="T41" fmla="*/ 1984 h 2368"/>
                    <a:gd name="T42" fmla="*/ 768 w 776"/>
                    <a:gd name="T43" fmla="*/ 2176 h 2368"/>
                    <a:gd name="T44" fmla="*/ 720 w 776"/>
                    <a:gd name="T45" fmla="*/ 2224 h 2368"/>
                    <a:gd name="T46" fmla="*/ 768 w 776"/>
                    <a:gd name="T47" fmla="*/ 2368 h 236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CC00"/>
                    </a:solidFill>
                  </a:endParaRPr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50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T0" fmla="*/ 537 w 21600"/>
                  <a:gd name="T1" fmla="*/ 0 h 21602"/>
                  <a:gd name="T2" fmla="*/ 2121 w 21600"/>
                  <a:gd name="T3" fmla="*/ 2304 h 21602"/>
                  <a:gd name="T4" fmla="*/ 0 w 21600"/>
                  <a:gd name="T5" fmla="*/ 2229 h 2160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lnTo>
                      <a:pt x="5466" y="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T0" fmla="*/ 0 w 28940"/>
                  <a:gd name="T1" fmla="*/ 137 h 22305"/>
                  <a:gd name="T2" fmla="*/ 1244 w 28940"/>
                  <a:gd name="T3" fmla="*/ 2379 h 22305"/>
                  <a:gd name="T4" fmla="*/ 316 w 28940"/>
                  <a:gd name="T5" fmla="*/ 23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lnTo>
                      <a:pt x="0" y="1285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T0" fmla="*/ 0 w 34455"/>
                  <a:gd name="T1" fmla="*/ 452 h 22305"/>
                  <a:gd name="T2" fmla="*/ 2375 w 34455"/>
                  <a:gd name="T3" fmla="*/ 2379 h 22305"/>
                  <a:gd name="T4" fmla="*/ 886 w 34455"/>
                  <a:gd name="T5" fmla="*/ 23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lnTo>
                      <a:pt x="0" y="4241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T0" fmla="*/ 0 w 34812"/>
                  <a:gd name="T1" fmla="*/ 481 h 22305"/>
                  <a:gd name="T2" fmla="*/ 381 w 34812"/>
                  <a:gd name="T3" fmla="*/ 2379 h 22305"/>
                  <a:gd name="T4" fmla="*/ 145 w 34812"/>
                  <a:gd name="T5" fmla="*/ 23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T0" fmla="*/ 0 w 34812"/>
                  <a:gd name="T1" fmla="*/ 481 h 22305"/>
                  <a:gd name="T2" fmla="*/ 1004 w 34812"/>
                  <a:gd name="T3" fmla="*/ 2379 h 22305"/>
                  <a:gd name="T4" fmla="*/ 381 w 34812"/>
                  <a:gd name="T5" fmla="*/ 23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5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1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</p:grpSp>
      </p:grpSp>
      <p:sp>
        <p:nvSpPr>
          <p:cNvPr id="9351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9352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665CB-B301-4EED-94CE-F050C95A8FCB}" type="slidenum">
              <a:rPr lang="ru-RU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5420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E6A96-4629-4937-ACF9-B853D3D95C38}" type="slidenum">
              <a:rPr lang="ru-RU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7076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C464C-60C9-4B82-84DD-7221DDFDEB41}" type="slidenum">
              <a:rPr lang="ru-RU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233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CD2AC-3300-4ACF-BA74-2077E5CC31A7}" type="slidenum">
              <a:rPr lang="ru-RU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448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504DF-30EF-4BE8-BBA8-9F9C500DB200}" type="slidenum">
              <a:rPr lang="ru-RU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664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B0496-6A4D-4B90-81E4-E0094F48D9CD}" type="slidenum">
              <a:rPr lang="ru-RU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8408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AA97B-9978-4667-9BB5-9EA14479CD08}" type="slidenum">
              <a:rPr lang="ru-RU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744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35DE7-A75B-4E3F-A323-FE2EE22C3FD1}" type="slidenum">
              <a:rPr lang="ru-RU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567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8AF9-BEFD-4449-AC31-61D172F2DA1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A087-498F-4939-B21A-10711F1CD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120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4A04F-92CF-495B-8B8F-E2D79D6C32AA}" type="slidenum">
              <a:rPr lang="ru-RU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012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75548-68BC-4F1C-9B3C-CE1E9E077806}" type="slidenum">
              <a:rPr lang="ru-RU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0631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8B04D-57E7-49C1-9C0D-6860C578844C}" type="slidenum">
              <a:rPr lang="ru-RU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9397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301625"/>
            <a:ext cx="7772400" cy="579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2D5737-06D2-4D03-95A1-E9755710525A}" type="slidenum">
              <a:rPr lang="ru-RU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0980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301625"/>
            <a:ext cx="7772400" cy="14620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4F436-19DC-4219-8D00-A043B83D0936}" type="slidenum">
              <a:rPr lang="ru-RU">
                <a:solidFill>
                  <a:srgbClr val="FFCC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65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8AF9-BEFD-4449-AC31-61D172F2DA1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A087-498F-4939-B21A-10711F1CD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168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8AF9-BEFD-4449-AC31-61D172F2DA1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A087-498F-4939-B21A-10711F1CD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509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8AF9-BEFD-4449-AC31-61D172F2DA1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A087-498F-4939-B21A-10711F1CD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99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8AF9-BEFD-4449-AC31-61D172F2DA1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A087-498F-4939-B21A-10711F1CD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978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8AF9-BEFD-4449-AC31-61D172F2DA1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A087-498F-4939-B21A-10711F1CD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378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8AF9-BEFD-4449-AC31-61D172F2DA1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A087-498F-4939-B21A-10711F1CD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978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28AF9-BEFD-4449-AC31-61D172F2DA1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A087-498F-4939-B21A-10711F1CD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922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28AF9-BEFD-4449-AC31-61D172F2DA13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DA087-498F-4939-B21A-10711F1CD7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12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1164" name="Oval 4"/>
              <p:cNvSpPr>
                <a:spLocks noChangeArrowheads="1"/>
              </p:cNvSpPr>
              <p:nvPr/>
            </p:nvSpPr>
            <p:spPr bwMode="hidden">
              <a:xfrm>
                <a:off x="1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16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1162" name="Oval 7"/>
              <p:cNvSpPr>
                <a:spLocks noChangeArrowheads="1"/>
              </p:cNvSpPr>
              <p:nvPr/>
            </p:nvSpPr>
            <p:spPr bwMode="hidden">
              <a:xfrm>
                <a:off x="-1" y="1"/>
                <a:ext cx="769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163" name="Oval 8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</p:grpSp>
        <p:grpSp>
          <p:nvGrpSpPr>
            <p:cNvPr id="1034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1160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161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6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</p:grpSp>
        <p:grpSp>
          <p:nvGrpSpPr>
            <p:cNvPr id="1035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36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1158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CC00"/>
                    </a:solidFill>
                  </a:endParaRPr>
                </a:p>
              </p:txBody>
            </p:sp>
            <p:sp>
              <p:nvSpPr>
                <p:cNvPr id="1159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CC00"/>
                    </a:solidFill>
                  </a:endParaRPr>
                </a:p>
              </p:txBody>
            </p:sp>
          </p:grpSp>
          <p:grpSp>
            <p:nvGrpSpPr>
              <p:cNvPr id="1037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60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1156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7" y="2235"/>
                    <a:ext cx="1720" cy="31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57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48"/>
                    <a:ext cx="925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61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1154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55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62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1152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53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63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1150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2" y="1634"/>
                    <a:ext cx="1677" cy="33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51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4" y="2036"/>
                    <a:ext cx="900" cy="52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64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1148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49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8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65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1146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47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67"/>
                    <a:ext cx="755" cy="3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66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1144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6" y="1128"/>
                    <a:ext cx="1234" cy="21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45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4" y="918"/>
                    <a:ext cx="662" cy="33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67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1142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5" y="2357"/>
                    <a:ext cx="1723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43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68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140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2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41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69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138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39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7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70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136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3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37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71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134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89"/>
                    <a:ext cx="1544" cy="31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35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72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132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33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4"/>
                    <a:ext cx="755" cy="3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73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1130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31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74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1128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29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75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1126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0" y="438"/>
                    <a:ext cx="484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27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0"/>
                    <a:ext cx="260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76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1124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25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77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1122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23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78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1120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2" y="924"/>
                    <a:ext cx="1059" cy="21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21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79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1118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0" y="1022"/>
                    <a:ext cx="1232" cy="21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19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62" cy="337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80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1116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33" cy="21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17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61" cy="33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sp>
              <p:nvSpPr>
                <p:cNvPr id="1081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>
                    <a:gd name="T0" fmla="*/ 0 w 2736"/>
                    <a:gd name="T1" fmla="*/ 504 h 504"/>
                    <a:gd name="T2" fmla="*/ 864 w 2736"/>
                    <a:gd name="T3" fmla="*/ 168 h 504"/>
                    <a:gd name="T4" fmla="*/ 1776 w 2736"/>
                    <a:gd name="T5" fmla="*/ 24 h 504"/>
                    <a:gd name="T6" fmla="*/ 2736 w 2736"/>
                    <a:gd name="T7" fmla="*/ 24 h 504"/>
                    <a:gd name="T8" fmla="*/ 2720 w 2736"/>
                    <a:gd name="T9" fmla="*/ 103 h 504"/>
                    <a:gd name="T10" fmla="*/ 1764 w 2736"/>
                    <a:gd name="T11" fmla="*/ 103 h 504"/>
                    <a:gd name="T12" fmla="*/ 654 w 2736"/>
                    <a:gd name="T13" fmla="*/ 292 h 504"/>
                    <a:gd name="T14" fmla="*/ 0 w 2736"/>
                    <a:gd name="T15" fmla="*/ 504 h 50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CC00"/>
                    </a:solidFill>
                  </a:endParaRPr>
                </a:p>
              </p:txBody>
            </p:sp>
            <p:sp>
              <p:nvSpPr>
                <p:cNvPr id="1082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>
                    <a:gd name="T0" fmla="*/ 5 w 1769"/>
                    <a:gd name="T1" fmla="*/ 8 h 791"/>
                    <a:gd name="T2" fmla="*/ 485 w 1769"/>
                    <a:gd name="T3" fmla="*/ 56 h 791"/>
                    <a:gd name="T4" fmla="*/ 1157 w 1769"/>
                    <a:gd name="T5" fmla="*/ 200 h 791"/>
                    <a:gd name="T6" fmla="*/ 1611 w 1769"/>
                    <a:gd name="T7" fmla="*/ 432 h 791"/>
                    <a:gd name="T8" fmla="*/ 1756 w 1769"/>
                    <a:gd name="T9" fmla="*/ 609 h 791"/>
                    <a:gd name="T10" fmla="*/ 1689 w 1769"/>
                    <a:gd name="T11" fmla="*/ 787 h 791"/>
                    <a:gd name="T12" fmla="*/ 1589 w 1769"/>
                    <a:gd name="T13" fmla="*/ 632 h 791"/>
                    <a:gd name="T14" fmla="*/ 1389 w 1769"/>
                    <a:gd name="T15" fmla="*/ 454 h 791"/>
                    <a:gd name="T16" fmla="*/ 1109 w 1769"/>
                    <a:gd name="T17" fmla="*/ 296 h 791"/>
                    <a:gd name="T18" fmla="*/ 581 w 1769"/>
                    <a:gd name="T19" fmla="*/ 152 h 791"/>
                    <a:gd name="T20" fmla="*/ 0 w 1769"/>
                    <a:gd name="T21" fmla="*/ 76 h 791"/>
                    <a:gd name="T22" fmla="*/ 5 w 1769"/>
                    <a:gd name="T23" fmla="*/ 8 h 79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>
                    <a:solidFill>
                      <a:srgbClr val="FFCC00"/>
                    </a:solidFill>
                  </a:endParaRPr>
                </a:p>
              </p:txBody>
            </p:sp>
            <p:grpSp>
              <p:nvGrpSpPr>
                <p:cNvPr id="1083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1114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2" y="936"/>
                    <a:ext cx="1061" cy="18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15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69" cy="28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84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1112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13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85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1110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11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86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1108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09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09"/>
                    <a:ext cx="925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87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1106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07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4" y="3635"/>
                    <a:ext cx="854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88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1104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38" y="2692"/>
                    <a:ext cx="1712" cy="30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05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0" y="3897"/>
                    <a:ext cx="917" cy="471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89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1102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03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90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1100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39"/>
                    <a:ext cx="1649" cy="29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101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3"/>
                    <a:ext cx="885" cy="46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91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1098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59"/>
                    <a:ext cx="1600" cy="24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099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1" y="3744"/>
                    <a:ext cx="860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92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1096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8" y="2711"/>
                    <a:ext cx="1469" cy="2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097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30"/>
                    <a:ext cx="789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  <p:grpSp>
              <p:nvGrpSpPr>
                <p:cNvPr id="1093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1094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2" y="2759"/>
                    <a:ext cx="1435" cy="18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  <p:sp>
                <p:nvSpPr>
                  <p:cNvPr id="1095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0" y="3786"/>
                    <a:ext cx="770" cy="294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wrap="none" anchor="ctr"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ru-RU">
                      <a:solidFill>
                        <a:srgbClr val="FFCC00"/>
                      </a:solidFill>
                    </a:endParaRPr>
                  </a:p>
                </p:txBody>
              </p:sp>
            </p:grpSp>
          </p:grpSp>
          <p:sp>
            <p:nvSpPr>
              <p:cNvPr id="1038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39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3" cy="903"/>
              </a:xfrm>
              <a:custGeom>
                <a:avLst/>
                <a:gdLst>
                  <a:gd name="T0" fmla="*/ 211 w 21600"/>
                  <a:gd name="T1" fmla="*/ 0 h 21602"/>
                  <a:gd name="T2" fmla="*/ 833 w 21600"/>
                  <a:gd name="T3" fmla="*/ 903 h 21602"/>
                  <a:gd name="T4" fmla="*/ 0 w 21600"/>
                  <a:gd name="T5" fmla="*/ 874 h 2160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lnTo>
                      <a:pt x="5466" y="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40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T0" fmla="*/ 1007 w 36729"/>
                  <a:gd name="T1" fmla="*/ 388 h 21600"/>
                  <a:gd name="T2" fmla="*/ 0 w 36729"/>
                  <a:gd name="T3" fmla="*/ 453 h 21600"/>
                  <a:gd name="T4" fmla="*/ 489 w 36729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lnTo>
                      <a:pt x="36729" y="1045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41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6" cy="933"/>
              </a:xfrm>
              <a:custGeom>
                <a:avLst/>
                <a:gdLst>
                  <a:gd name="T0" fmla="*/ 0 w 28940"/>
                  <a:gd name="T1" fmla="*/ 54 h 22305"/>
                  <a:gd name="T2" fmla="*/ 486 w 28940"/>
                  <a:gd name="T3" fmla="*/ 933 h 22305"/>
                  <a:gd name="T4" fmla="*/ 123 w 28940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lnTo>
                      <a:pt x="0" y="1285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42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1"/>
              </a:xfrm>
              <a:custGeom>
                <a:avLst/>
                <a:gdLst>
                  <a:gd name="T0" fmla="*/ 0 w 30473"/>
                  <a:gd name="T1" fmla="*/ 80 h 22305"/>
                  <a:gd name="T2" fmla="*/ 791 w 30473"/>
                  <a:gd name="T3" fmla="*/ 931 h 22305"/>
                  <a:gd name="T4" fmla="*/ 230 w 30473"/>
                  <a:gd name="T5" fmla="*/ 902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lnTo>
                      <a:pt x="-1" y="1906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43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T0" fmla="*/ 0 w 34455"/>
                  <a:gd name="T1" fmla="*/ 177 h 22305"/>
                  <a:gd name="T2" fmla="*/ 932 w 34455"/>
                  <a:gd name="T3" fmla="*/ 933 h 22305"/>
                  <a:gd name="T4" fmla="*/ 348 w 34455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lnTo>
                      <a:pt x="0" y="4241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44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T0" fmla="*/ 0 w 34812"/>
                  <a:gd name="T1" fmla="*/ 189 h 22305"/>
                  <a:gd name="T2" fmla="*/ 149 w 34812"/>
                  <a:gd name="T3" fmla="*/ 933 h 22305"/>
                  <a:gd name="T4" fmla="*/ 57 w 34812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45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T0" fmla="*/ 0 w 34812"/>
                  <a:gd name="T1" fmla="*/ 189 h 22305"/>
                  <a:gd name="T2" fmla="*/ 393 w 34812"/>
                  <a:gd name="T3" fmla="*/ 933 h 22305"/>
                  <a:gd name="T4" fmla="*/ 149 w 34812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46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9" cy="933"/>
              </a:xfrm>
              <a:custGeom>
                <a:avLst/>
                <a:gdLst>
                  <a:gd name="T0" fmla="*/ 0 w 34812"/>
                  <a:gd name="T1" fmla="*/ 189 h 22305"/>
                  <a:gd name="T2" fmla="*/ 559 w 34812"/>
                  <a:gd name="T3" fmla="*/ 933 h 22305"/>
                  <a:gd name="T4" fmla="*/ 212 w 34812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47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9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48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2" cy="32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49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T0" fmla="*/ 0 w 36830"/>
                  <a:gd name="T1" fmla="*/ 263 h 22305"/>
                  <a:gd name="T2" fmla="*/ 996 w 36830"/>
                  <a:gd name="T3" fmla="*/ 933 h 22305"/>
                  <a:gd name="T4" fmla="*/ 412 w 36830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lnTo>
                      <a:pt x="0" y="6283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50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903"/>
              </a:xfrm>
              <a:custGeom>
                <a:avLst/>
                <a:gdLst>
                  <a:gd name="T0" fmla="*/ 0 w 31881"/>
                  <a:gd name="T1" fmla="*/ 419 h 21600"/>
                  <a:gd name="T2" fmla="*/ 724 w 31881"/>
                  <a:gd name="T3" fmla="*/ 203 h 21600"/>
                  <a:gd name="T4" fmla="*/ 414 w 31881"/>
                  <a:gd name="T5" fmla="*/ 903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lnTo>
                      <a:pt x="-1" y="10015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51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8" cy="903"/>
              </a:xfrm>
              <a:custGeom>
                <a:avLst/>
                <a:gdLst>
                  <a:gd name="T0" fmla="*/ 0 w 31146"/>
                  <a:gd name="T1" fmla="*/ 189 h 21600"/>
                  <a:gd name="T2" fmla="*/ 298 w 31146"/>
                  <a:gd name="T3" fmla="*/ 400 h 21600"/>
                  <a:gd name="T4" fmla="*/ 126 w 31146"/>
                  <a:gd name="T5" fmla="*/ 903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52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53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54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55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56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57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58" name="Freeform 135"/>
              <p:cNvSpPr>
                <a:spLocks/>
              </p:cNvSpPr>
              <p:nvPr/>
            </p:nvSpPr>
            <p:spPr bwMode="hidden">
              <a:xfrm rot="-1346631">
                <a:off x="4401" y="599"/>
                <a:ext cx="175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  <p:sp>
            <p:nvSpPr>
              <p:cNvPr id="1059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>
                  <a:solidFill>
                    <a:srgbClr val="FFCC00"/>
                  </a:solidFill>
                </a:endParaRPr>
              </a:p>
            </p:txBody>
          </p:sp>
        </p:grpSp>
      </p:grpSp>
      <p:sp>
        <p:nvSpPr>
          <p:cNvPr id="1027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331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8332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CC00"/>
              </a:solidFill>
            </a:endParaRPr>
          </a:p>
        </p:txBody>
      </p:sp>
      <p:sp>
        <p:nvSpPr>
          <p:cNvPr id="8333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93F123-B592-42E1-9E2F-56D4813200CC}" type="slidenum">
              <a:rPr lang="ru-RU">
                <a:solidFill>
                  <a:srgbClr val="FFCC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35572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1547813" y="908050"/>
            <a:ext cx="58324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2800" b="1">
                <a:solidFill>
                  <a:srgbClr val="800000"/>
                </a:solidFill>
                <a:latin typeface="Arial" charset="0"/>
              </a:rPr>
              <a:t>Великой  Победе посвящается</a:t>
            </a:r>
          </a:p>
        </p:txBody>
      </p:sp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3429000" y="1428750"/>
            <a:ext cx="20875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1941 - 1945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957388" y="5157788"/>
            <a:ext cx="49672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Салют, Победа!</a:t>
            </a:r>
          </a:p>
        </p:txBody>
      </p:sp>
      <p:pic>
        <p:nvPicPr>
          <p:cNvPr id="3077" name="Picture 9" descr="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2000250"/>
            <a:ext cx="4032250" cy="2898775"/>
          </a:xfrm>
          <a:prstGeom prst="rect">
            <a:avLst/>
          </a:prstGeom>
          <a:noFill/>
          <a:ln>
            <a:noFill/>
          </a:ln>
          <a:effectLst>
            <a:outerShdw dist="107763" dir="8100000" algn="ctr" rotWithShape="0">
              <a:srgbClr val="80808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6195095" y="188913"/>
            <a:ext cx="26425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МОБУ СОШ №1 с. Инзер 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2022г</a:t>
            </a:r>
            <a:endParaRPr lang="ru-RU" sz="12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Учитель истории </a:t>
            </a:r>
            <a:r>
              <a:rPr lang="ru-RU" sz="1200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Кусербаева</a:t>
            </a:r>
            <a:r>
              <a:rPr lang="ru-RU" sz="12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Д..Д.</a:t>
            </a:r>
          </a:p>
        </p:txBody>
      </p:sp>
    </p:spTree>
    <p:extLst>
      <p:ext uri="{BB962C8B-B14F-4D97-AF65-F5344CB8AC3E}">
        <p14:creationId xmlns:p14="http://schemas.microsoft.com/office/powerpoint/2010/main" val="16221250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4345"/>
            <a:ext cx="63184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Началась война. Мужчины ушли на фронт. В тылу остались женщины, молодые девушки, подростки, дети, именно на их плечи легла тяжелейшая работа. В далекой лесной глубинке в Инзере тоже  ковалась победа над врагом.  Работали на </a:t>
            </a:r>
            <a:r>
              <a:rPr lang="ru-RU" dirty="0" err="1"/>
              <a:t>углеобжигающих</a:t>
            </a:r>
            <a:r>
              <a:rPr lang="ru-RU" dirty="0"/>
              <a:t> печах. Семнадцатилетние и шестнадцатилетние девушки работали на </a:t>
            </a:r>
            <a:r>
              <a:rPr lang="ru-RU" dirty="0" err="1"/>
              <a:t>Белягушенском</a:t>
            </a:r>
            <a:r>
              <a:rPr lang="ru-RU" dirty="0"/>
              <a:t> участке. Они трудились и день и ночь. Им привозили лес, этот лес сжигали в углевыжигательных  печах. Потом сваливали в плетенные короба, а потом уголь загружали в вагоны. Вагоны следовали в </a:t>
            </a:r>
            <a:r>
              <a:rPr lang="ru-RU" dirty="0" err="1"/>
              <a:t>г.Белорецк</a:t>
            </a:r>
            <a:r>
              <a:rPr lang="ru-RU" dirty="0"/>
              <a:t> на завод, который работал только на угле. </a:t>
            </a:r>
          </a:p>
        </p:txBody>
      </p:sp>
    </p:spTree>
    <p:extLst>
      <p:ext uri="{BB962C8B-B14F-4D97-AF65-F5344CB8AC3E}">
        <p14:creationId xmlns:p14="http://schemas.microsoft.com/office/powerpoint/2010/main" val="3093915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75979"/>
            <a:ext cx="8221004" cy="4985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2797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-79654"/>
            <a:ext cx="712879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r">
              <a:spcAft>
                <a:spcPts val="0"/>
              </a:spcAft>
            </a:pPr>
            <a:r>
              <a:rPr lang="ru-RU" dirty="0" err="1">
                <a:latin typeface="Times New Roman"/>
                <a:ea typeface="Calibri"/>
                <a:cs typeface="Times New Roman"/>
              </a:rPr>
              <a:t>Баш.АССР</a:t>
            </a:r>
            <a:endParaRPr lang="ru-RU" dirty="0">
              <a:latin typeface="Times New Roman"/>
              <a:ea typeface="Calibri"/>
              <a:cs typeface="Times New Roman"/>
            </a:endParaRPr>
          </a:p>
          <a:p>
            <a:pPr indent="450215" algn="r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Белорецкий район</a:t>
            </a:r>
          </a:p>
          <a:p>
            <a:pPr indent="450215" algn="r">
              <a:spcAft>
                <a:spcPts val="0"/>
              </a:spcAft>
            </a:pPr>
            <a:r>
              <a:rPr lang="ru-RU" dirty="0" err="1">
                <a:latin typeface="Times New Roman"/>
                <a:ea typeface="Calibri"/>
                <a:cs typeface="Times New Roman"/>
              </a:rPr>
              <a:t>Татышлинский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с/с</a:t>
            </a:r>
          </a:p>
          <a:p>
            <a:pPr indent="450215" algn="r">
              <a:spcAft>
                <a:spcPts val="0"/>
              </a:spcAft>
            </a:pPr>
            <a:r>
              <a:rPr lang="ru-RU" dirty="0" err="1">
                <a:latin typeface="Times New Roman"/>
                <a:ea typeface="Calibri"/>
                <a:cs typeface="Times New Roman"/>
              </a:rPr>
              <a:t>Д.Гадыльчино</a:t>
            </a:r>
            <a:endParaRPr lang="ru-RU" dirty="0">
              <a:latin typeface="Times New Roman"/>
              <a:ea typeface="Calibri"/>
              <a:cs typeface="Times New Roman"/>
            </a:endParaRPr>
          </a:p>
          <a:p>
            <a:pPr indent="450215" algn="r">
              <a:spcAft>
                <a:spcPts val="0"/>
              </a:spcAft>
            </a:pPr>
            <a:r>
              <a:rPr lang="ru-RU" dirty="0" err="1">
                <a:latin typeface="Times New Roman"/>
                <a:ea typeface="Calibri"/>
                <a:cs typeface="Times New Roman"/>
              </a:rPr>
              <a:t>Сайфидинову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Темерхану</a:t>
            </a:r>
            <a:endParaRPr lang="ru-RU" dirty="0">
              <a:latin typeface="Times New Roman"/>
              <a:ea typeface="Calibri"/>
              <a:cs typeface="Times New Roman"/>
            </a:endParaRPr>
          </a:p>
          <a:p>
            <a:pPr indent="450215" algn="r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От отца</a:t>
            </a:r>
          </a:p>
          <a:p>
            <a:pPr indent="450215" algn="r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2 марта 1945г.</a:t>
            </a:r>
          </a:p>
          <a:p>
            <a:pPr indent="450215" algn="ctr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Добрый день, добрый вечер.</a:t>
            </a:r>
          </a:p>
          <a:p>
            <a:pPr indent="450215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Здравствуйте дорогие мои .Письмо поступает от известного вашего мужа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Сайфединова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Во первых письмах кланяюсь дорогой моей жене и также дочерям и сыну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Темерхану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желаю всего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хорошева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дорогая жена. Я вам хочу сообщить про своей службе.</a:t>
            </a:r>
          </a:p>
          <a:p>
            <a:pPr indent="450215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Я в  настоящее время нахожусь в другом месте то есть меня перебросили другую место. Я еще хочу сообщить я от вас письма получил. Я получил от вас письмо которое вы писали по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русски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Больше писать нечего .остаюсь жив и здоров того и вам желаю. Пока до свидания.</a:t>
            </a:r>
          </a:p>
          <a:p>
            <a:pPr indent="450215">
              <a:spcAft>
                <a:spcPts val="0"/>
              </a:spcAft>
            </a:pPr>
            <a:r>
              <a:rPr lang="ru-RU" dirty="0" err="1">
                <a:latin typeface="Times New Roman"/>
                <a:ea typeface="Calibri"/>
                <a:cs typeface="Times New Roman"/>
              </a:rPr>
              <a:t>Сайфединов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2.03.45г.</a:t>
            </a:r>
          </a:p>
          <a:p>
            <a:pPr indent="450215"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Карагандинская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жд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Караганда сортировочная в/ч 5297</a:t>
            </a:r>
            <a:endParaRPr lang="ru-RU" dirty="0">
              <a:effectLst/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52668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16632"/>
            <a:ext cx="784887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r"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Курганская область</a:t>
            </a:r>
          </a:p>
          <a:p>
            <a:pPr indent="450215" algn="r">
              <a:spcAft>
                <a:spcPts val="0"/>
              </a:spcAft>
            </a:pPr>
            <a:r>
              <a:rPr lang="ru-RU" sz="1600" dirty="0" err="1">
                <a:latin typeface="Times New Roman"/>
                <a:ea typeface="Calibri"/>
                <a:cs typeface="Times New Roman"/>
              </a:rPr>
              <a:t>Шадринский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район</a:t>
            </a:r>
          </a:p>
          <a:p>
            <a:pPr indent="450215" algn="r">
              <a:spcAft>
                <a:spcPts val="0"/>
              </a:spcAft>
            </a:pPr>
            <a:r>
              <a:rPr lang="ru-RU" sz="1600" dirty="0" err="1">
                <a:latin typeface="Times New Roman"/>
                <a:ea typeface="Calibri"/>
                <a:cs typeface="Times New Roman"/>
              </a:rPr>
              <a:t>Сухринское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п/О</a:t>
            </a:r>
          </a:p>
          <a:p>
            <a:pPr indent="450215" algn="r"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Владимировой Анне Петровне</a:t>
            </a:r>
          </a:p>
          <a:p>
            <a:pPr indent="450215" algn="r"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</a:p>
          <a:p>
            <a:pPr indent="450215" algn="r">
              <a:spcAft>
                <a:spcPts val="0"/>
              </a:spcAft>
            </a:pPr>
            <a:r>
              <a:rPr lang="ru-RU" sz="1600" dirty="0" err="1">
                <a:latin typeface="Times New Roman"/>
                <a:ea typeface="Calibri"/>
                <a:cs typeface="Times New Roman"/>
              </a:rPr>
              <a:t>АЗерб.СССР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город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Ордубат</a:t>
            </a:r>
            <a:endParaRPr lang="ru-RU" sz="1600" dirty="0">
              <a:latin typeface="Times New Roman"/>
              <a:ea typeface="Calibri"/>
              <a:cs typeface="Times New Roman"/>
            </a:endParaRPr>
          </a:p>
          <a:p>
            <a:pPr indent="450215" algn="r"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Часть 2062</a:t>
            </a:r>
          </a:p>
          <a:p>
            <a:pPr indent="450215" algn="r"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10 августа 1944 год</a:t>
            </a:r>
          </a:p>
          <a:p>
            <a:pPr indent="450215"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Письмо на родину от вашего известного сына Ивана Владимирова.</a:t>
            </a:r>
          </a:p>
          <a:p>
            <a:pPr indent="450215"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Добрый день, здравствуйте дорогая моя мамаша, передаю я вам свой горячий многоуважаемый привет и желаю всего хорошего в вашей жизни и работе.</a:t>
            </a:r>
          </a:p>
          <a:p>
            <a:pPr indent="450215"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Ну дорогая мамаша, сообщаю вам , что получил ваших три письма, за которое сердечно благодарю и еще получил письмо от дедушки Петра и Шуры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Стицына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с фронта и также отписал им письма отцу тоже написал письмо, узнав от вас его адрес.</a:t>
            </a:r>
          </a:p>
          <a:p>
            <a:pPr indent="450215"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А Тосе я правда, еще писем не писал потому что адрес у меня её еще и дома, ну и так очень долго дойдет или нет еще,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вообщем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, дорогая  мамаша сообщите Тосе где я нахожусь. И мой адрес и про моё житье , и службу. Вообще от вас дойдет быстрее. И письменно передайте ей от меня горячий, </a:t>
            </a:r>
            <a:r>
              <a:rPr lang="ru-RU" sz="1600" dirty="0" smtClean="0">
                <a:latin typeface="Times New Roman"/>
                <a:ea typeface="Calibri"/>
                <a:cs typeface="Times New Roman"/>
              </a:rPr>
              <a:t>комсомольский 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и многоуважаемый привет.</a:t>
            </a:r>
          </a:p>
          <a:p>
            <a:pPr indent="450215"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Жизнь моя мамаша хорошая, обо мне меньше всего беспокойтесь. Живу хорошо. Вот , дорогая мамаша, ты спрашиваешь какой размер сапоги. Я не знаю какие лучше будут.</a:t>
            </a:r>
          </a:p>
          <a:p>
            <a:pPr indent="450215"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Ну вообще на колодку 27 только. Чтобы были не узкие.</a:t>
            </a:r>
          </a:p>
          <a:p>
            <a:pPr indent="450215"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Ну у меня пока и все.</a:t>
            </a:r>
          </a:p>
          <a:p>
            <a:pPr indent="450215"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Передай всем родным и знакомым по горячем привету. Пока все.</a:t>
            </a:r>
          </a:p>
          <a:p>
            <a:pPr indent="450215"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                 До свиданья ваш сын Владимир. Крепко целую.</a:t>
            </a:r>
          </a:p>
          <a:p>
            <a:pPr indent="450215">
              <a:spcAft>
                <a:spcPts val="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 </a:t>
            </a:r>
            <a:endParaRPr lang="ru-RU" sz="1600" dirty="0">
              <a:effectLst/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500959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n9-52.userapi.com/impg/hYoBg9l2XadYbeja1ru_9K1ga4R1RewboZcuKA/KV0t2AKS9WU.jpg?size=1280x960&amp;quality=96&amp;sign=4c496ea13e9c39d7d89fc9fcf493c9c1&amp;type=albu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" y="1201420"/>
            <a:ext cx="5940425" cy="4455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3529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n9-32.userapi.com/impg/PMAufRO8r1ZnFWyao7skCudSG-JmzLbeO9YThQ/oFYEPTIzjPE.jpg?size=1280x591&amp;quality=96&amp;sign=55a9dd7514fda9cd32970d33f9c0e3d7&amp;type=albu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" y="1700807"/>
            <a:ext cx="5940425" cy="30994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0651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n9-36.userapi.com/impg/MGluigcstq0RQ7An1cls9962vPAuNQutw4NMOQ/tFDXtznd8G8.jpg?size=1280x961&amp;quality=96&amp;sign=3dc9dccff27352eca425cce8ad295e6f&amp;type=albu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" y="1199197"/>
            <a:ext cx="5940425" cy="4459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08624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n9-55.userapi.com/impg/pHbdfpCiGnTu7hVXjZkoXrKVaJ1Yjsb31Xv0ag/SBJk26dUa_s.jpg?size=607x1080&amp;quality=96&amp;sign=459553b1bf74a9f66762c388d127a10c&amp;type=albu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-2259632"/>
            <a:ext cx="5781675" cy="10287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77340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un9-66.userapi.com/impg/OD6dauHj4cGJRjdZTJwxGdb2qOJX5OGN3r09xA/gs1dyBShOp4.jpg?size=1280x961&amp;quality=96&amp;sign=e2b4e89275c083520c2baedbb13da8c8&amp;type=album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" y="1199197"/>
            <a:ext cx="5940425" cy="44596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84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76673"/>
            <a:ext cx="6552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Тема : «Вклад в Победу жителей села Инзер»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196752"/>
            <a:ext cx="60621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Экскурсия в школьный музей.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700808"/>
            <a:ext cx="5310336" cy="497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 музейной тишине пылящихся веков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История земли родной хранится,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Дела и мысли прадедов, отцов -,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Всё то, чем человечество гордится.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Здесь каждый экспонат о пошлом говорит.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И мы в машине времени несёмся.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Сопровождает нас в дороге умный гид.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Уверены - в пути мы не собьёмся!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И расступаются пред нами времена-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Проносятся стремительно столетья.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И видим лица мы, и слышим голоса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Людей, когда-то живших на планете.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Музей - таинственная с нашим прошлым связь.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И пусть она, как ниточка не рвётся,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А с каждым годом всё прочнее становясь</a:t>
            </a:r>
            <a:endParaRPr lang="ru-RU" sz="1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Пусть гордостью за предков отзовётся</a:t>
            </a:r>
            <a:endParaRPr lang="ru-RU" sz="16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35707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5616624" cy="2748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В годы Великой Отечественной Войны против ненавистных захватчиков сражались и жители села Инзер и ближайших деревень. В боевых частях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инзерцы</a:t>
            </a:r>
            <a:r>
              <a:rPr lang="ru-RU" dirty="0">
                <a:latin typeface="Times New Roman"/>
                <a:ea typeface="Calibri"/>
                <a:cs typeface="Times New Roman"/>
              </a:rPr>
              <a:t>, воспитанные и сформированные на тяжелом труде, выносливости, трудолюбии, на высоких чувствах патриотизма. Пользовались большим уважением. Шли на фронт за святое дело.</a:t>
            </a:r>
            <a:r>
              <a:rPr lang="ru-RU" sz="16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1600" dirty="0" smtClean="0">
              <a:solidFill>
                <a:srgbClr val="333333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Более </a:t>
            </a:r>
            <a:r>
              <a:rPr lang="ru-RU" b="1" dirty="0">
                <a:latin typeface="Times New Roman"/>
                <a:ea typeface="Times New Roman"/>
                <a:cs typeface="Times New Roman"/>
              </a:rPr>
              <a:t>700 человек ушли на войну из Инзера</a:t>
            </a: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89086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92696"/>
            <a:ext cx="64807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/>
              <a:t>Инзерцы</a:t>
            </a:r>
            <a:r>
              <a:rPr lang="ru-RU" sz="1400" dirty="0"/>
              <a:t> служили в армии Рокоссовского, сражались за Москву, освобождали Белоруссию, Украину, участвовали в боях под Курском и освобождали страны Восточной Европы. Память о погибших на фронтах Великой Отечественной войны святая и вечная.  Братья Абросимовы Иван и Михаил  оба пропали без вести. Василий Михайлович Алексеев- командир взвода, лейтенант, пал смертью храбрых в июне 1942года. </a:t>
            </a:r>
            <a:r>
              <a:rPr lang="ru-RU" sz="1400" dirty="0" err="1"/>
              <a:t>Валиулла</a:t>
            </a:r>
            <a:r>
              <a:rPr lang="ru-RU" sz="1400" dirty="0"/>
              <a:t> </a:t>
            </a:r>
            <a:r>
              <a:rPr lang="ru-RU" sz="1400" dirty="0" err="1"/>
              <a:t>Ахтямович</a:t>
            </a:r>
            <a:r>
              <a:rPr lang="ru-RU" sz="1400" dirty="0"/>
              <a:t> </a:t>
            </a:r>
            <a:r>
              <a:rPr lang="ru-RU" sz="1400" dirty="0" err="1"/>
              <a:t>Ахтямов</a:t>
            </a:r>
            <a:r>
              <a:rPr lang="ru-RU" sz="1400" dirty="0"/>
              <a:t>- младший сержант 300-й стреловой дивизии , пропал без вести под Сталинградом. Василий Яковлевич Огнев- 1916года рождения, рядовой, пропал без вести в октябре 1941 года, Дмитрий Дмитриевич Рыжиков – рядовой, стрелок, погиб в 1942 году. Константин </a:t>
            </a:r>
            <a:r>
              <a:rPr lang="ru-RU" sz="1400" dirty="0" err="1"/>
              <a:t>Калистратович</a:t>
            </a:r>
            <a:r>
              <a:rPr lang="ru-RU" sz="1400" dirty="0"/>
              <a:t> </a:t>
            </a:r>
            <a:r>
              <a:rPr lang="ru-RU" sz="1400" dirty="0" err="1"/>
              <a:t>Сударчиков</a:t>
            </a:r>
            <a:r>
              <a:rPr lang="ru-RU" sz="1400" dirty="0"/>
              <a:t>, 1909 года рождения, рядовой , стрелок, пропал без вести в 1942 </a:t>
            </a:r>
            <a:r>
              <a:rPr lang="ru-RU" sz="1400" dirty="0" err="1"/>
              <a:t>году.Файзул</a:t>
            </a:r>
            <a:r>
              <a:rPr lang="ru-RU" sz="1400" dirty="0"/>
              <a:t> </a:t>
            </a:r>
            <a:r>
              <a:rPr lang="ru-RU" sz="1400" dirty="0" err="1"/>
              <a:t>Сунагатович</a:t>
            </a:r>
            <a:r>
              <a:rPr lang="ru-RU" sz="1400" dirty="0"/>
              <a:t> Сунагатов-1903 года рождения, рядовой стрелок, пропал без вести в мае 1942 года. Таких печальных известий  пришло близким и родственникам более 200.</a:t>
            </a:r>
          </a:p>
        </p:txBody>
      </p:sp>
    </p:spTree>
    <p:extLst>
      <p:ext uri="{BB962C8B-B14F-4D97-AF65-F5344CB8AC3E}">
        <p14:creationId xmlns:p14="http://schemas.microsoft.com/office/powerpoint/2010/main" val="75188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56621"/>
            <a:ext cx="6840760" cy="42334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Наравне с мужчинами на фронт ушли и молодые девушки. Их судьба поставила на самые сложные рубежи, передовые позиции. Это Анна Федоровна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Совина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- сержант; Татьяна Сергеевна Еремина- младший сержант, в восемнадцать лет ушла на фронт; Татьяна Федоровна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Мокина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- ефрейтор; Анна Григорьевна  Беспалова – старший сержант, заместитель командира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взвода;Нина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Григорьевна Бочкова –Шибаева – рядовой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боец;сестры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Бушмакины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Анна Ивановна и Евгения Ивановна; Татьяна  Сергеевна Вавилова; Татьяна Михайловна Голубева, Анна Григорьевна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Исачева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, Зинаида Михайловна Калинина, Мария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Лукъяновна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Подобутова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, Мария Михайловна </a:t>
            </a:r>
            <a:r>
              <a:rPr lang="ru-RU" b="1" dirty="0" err="1">
                <a:latin typeface="Times New Roman"/>
                <a:ea typeface="Calibri"/>
                <a:cs typeface="Times New Roman"/>
              </a:rPr>
              <a:t>Радыгина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, Екатерина Федоровна Симонова  и многие -многие другие женщины.</a:t>
            </a:r>
            <a:endParaRPr lang="ru-RU" sz="14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53901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15894"/>
            <a:ext cx="7200800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- Спирова –Дмитриева Мария Васильевна, 1923 года  рождения совсем молодой ,надев на хрупкие плечи солдатскую шинель ушла на фронт. Внучка Спирова Алина часто у нее спрашивала :« А  ты могла остаться дома и не ходить на войну?». «Конечно, могла». Но потом рассуждая , как бы размышляя вслух : «Если бы я, он, они не пошли на войну, то кто бы защищал нашу землю- матушку? Фашист покончил бы нас. Давно бы не было Родины у нас…». Рассказывая, она волновалась, у нее немного тряслась голова , дрожал голос- последствия тяжелой контузии. После войны родила и воспитала пятерых детей. Всем дала образование. Все мы, внуки, очень любим бабушку- героиню. ( Из сочинения внучки Спировой Алины.)</a:t>
            </a:r>
            <a:endParaRPr lang="ru-RU" sz="20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128372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64" y="329569"/>
            <a:ext cx="7775244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9379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136904" cy="652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8304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7920880" cy="5472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92657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2accbef429b3659e539e1ebb50a5b78eeef59"/>
</p:tagLst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762</Words>
  <Application>Microsoft Office PowerPoint</Application>
  <PresentationFormat>Экран (4:3)</PresentationFormat>
  <Paragraphs>62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Салют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http://presentation-creation.ru/powerpoint-templates.html</Company>
  <LinksUpToDate>false</LinksUpToDate>
  <SharedDoc>false</SharedDoc>
  <HyperlinkBase>http://presentation-creation.ru/powerpoint-templates.html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Синяя абстракция</dc:title>
  <dc:creator>obstinate</dc:creator>
  <cp:keywords>Шаблоны презентаций</cp:keywords>
  <cp:lastModifiedBy>kuser</cp:lastModifiedBy>
  <cp:revision>14</cp:revision>
  <dcterms:created xsi:type="dcterms:W3CDTF">2017-08-22T16:05:04Z</dcterms:created>
  <dcterms:modified xsi:type="dcterms:W3CDTF">2022-03-02T16:00:29Z</dcterms:modified>
</cp:coreProperties>
</file>