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2" r:id="rId1"/>
  </p:sldMasterIdLst>
  <p:notesMasterIdLst>
    <p:notesMasterId r:id="rId13"/>
  </p:notesMasterIdLst>
  <p:sldIdLst>
    <p:sldId id="256" r:id="rId2"/>
    <p:sldId id="289" r:id="rId3"/>
    <p:sldId id="270" r:id="rId4"/>
    <p:sldId id="271" r:id="rId5"/>
    <p:sldId id="290" r:id="rId6"/>
    <p:sldId id="259" r:id="rId7"/>
    <p:sldId id="260" r:id="rId8"/>
    <p:sldId id="269" r:id="rId9"/>
    <p:sldId id="262" r:id="rId10"/>
    <p:sldId id="291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74" autoAdjust="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A63DFB-DC38-49BF-9506-BA28E0E297D6}" type="doc">
      <dgm:prSet loTypeId="urn:microsoft.com/office/officeart/2005/8/layout/process4" loCatId="list" qsTypeId="urn:microsoft.com/office/officeart/2005/8/quickstyle/simple5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A22FF6E8-C680-4DB5-A527-CF27AC4AB41B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>
            <a:lnSpc>
              <a:spcPct val="100000"/>
            </a:lnSpc>
          </a:pPr>
          <a:r>
            <a: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 стоит в начале модуля «Технологии производства и обработки пищевых продуктов» и раздела «Технология обработки молока и кисломолочных продуктов. Технология производства и использования круп, бобовых и макаронных изделий» (урок № 30) по авторской программе В.М. Казакевича </a:t>
          </a:r>
          <a:endParaRPr lang="ru-RU" sz="1800" dirty="0">
            <a:solidFill>
              <a:schemeClr val="tx1"/>
            </a:solidFill>
          </a:endParaRPr>
        </a:p>
      </dgm:t>
    </dgm:pt>
    <dgm:pt modelId="{37A25CB7-08DD-43FD-9F02-3FE41F4E13AF}" type="parTrans" cxnId="{978F5758-C30E-499C-9B25-4BA090AEA4D0}">
      <dgm:prSet/>
      <dgm:spPr/>
      <dgm:t>
        <a:bodyPr/>
        <a:lstStyle/>
        <a:p>
          <a:endParaRPr lang="ru-RU"/>
        </a:p>
      </dgm:t>
    </dgm:pt>
    <dgm:pt modelId="{78850F84-B9C7-4E94-97BE-9D6E7F1885B7}" type="sibTrans" cxnId="{978F5758-C30E-499C-9B25-4BA090AEA4D0}">
      <dgm:prSet/>
      <dgm:spPr/>
      <dgm:t>
        <a:bodyPr/>
        <a:lstStyle/>
        <a:p>
          <a:endParaRPr lang="ru-RU"/>
        </a:p>
      </dgm:t>
    </dgm:pt>
    <dgm:pt modelId="{0EAFA6EE-2C24-4A37-BACE-4ABDAACEF7E3}">
      <dgm:prSet phldrT="[Текст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2400" b="1" u="sng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Цель урока:</a:t>
          </a:r>
          <a:endParaRPr lang="ru-RU" sz="2400" dirty="0">
            <a:solidFill>
              <a:srgbClr val="C00000"/>
            </a:solidFill>
          </a:endParaRPr>
        </a:p>
      </dgm:t>
    </dgm:pt>
    <dgm:pt modelId="{687729BD-73BB-4546-A47A-037B44642A1C}" type="parTrans" cxnId="{1936D618-272C-4EAD-AE0B-CA0F0DB38FD9}">
      <dgm:prSet/>
      <dgm:spPr/>
      <dgm:t>
        <a:bodyPr/>
        <a:lstStyle/>
        <a:p>
          <a:endParaRPr lang="ru-RU"/>
        </a:p>
      </dgm:t>
    </dgm:pt>
    <dgm:pt modelId="{F68F569D-F21B-42B8-B762-E9E58CB819CC}" type="sibTrans" cxnId="{1936D618-272C-4EAD-AE0B-CA0F0DB38FD9}">
      <dgm:prSet/>
      <dgm:spPr/>
      <dgm:t>
        <a:bodyPr/>
        <a:lstStyle/>
        <a:p>
          <a:endParaRPr lang="ru-RU"/>
        </a:p>
      </dgm:t>
    </dgm:pt>
    <dgm:pt modelId="{57428A41-CAE5-4450-AE06-91789B4B92F1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endParaRPr lang="ru-RU" sz="1400" b="1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4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организовать деятельность учащихся по приобретению знаний о технологии производства молока, приготовлении продуктов и блюд из него, а также умений оценивать качество молока.</a:t>
          </a:r>
          <a:r>
            <a: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400" dirty="0"/>
        </a:p>
      </dgm:t>
    </dgm:pt>
    <dgm:pt modelId="{8E8D0532-63C1-497B-9BE8-6C28E9E4EE09}" type="parTrans" cxnId="{E8F9ACF8-BD9D-4685-83D3-2022186AA8C3}">
      <dgm:prSet/>
      <dgm:spPr/>
      <dgm:t>
        <a:bodyPr/>
        <a:lstStyle/>
        <a:p>
          <a:endParaRPr lang="ru-RU"/>
        </a:p>
      </dgm:t>
    </dgm:pt>
    <dgm:pt modelId="{760B5C7E-46D7-4C07-97DB-3DFD6133CEEB}" type="sibTrans" cxnId="{E8F9ACF8-BD9D-4685-83D3-2022186AA8C3}">
      <dgm:prSet/>
      <dgm:spPr/>
      <dgm:t>
        <a:bodyPr/>
        <a:lstStyle/>
        <a:p>
          <a:endParaRPr lang="ru-RU"/>
        </a:p>
      </dgm:t>
    </dgm:pt>
    <dgm:pt modelId="{ED2FC576-8629-496F-9A98-E99A1ADE61DA}">
      <dgm:prSet phldrT="[Текст]" custT="1"/>
      <dgm:spPr>
        <a:solidFill>
          <a:srgbClr val="66CCFF"/>
        </a:solidFill>
      </dgm:spPr>
      <dgm:t>
        <a:bodyPr/>
        <a:lstStyle/>
        <a:p>
          <a:r>
            <a:rPr lang="ru-RU" sz="2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Задачи:</a:t>
          </a:r>
          <a:endParaRPr lang="ru-RU" sz="2400" dirty="0">
            <a:solidFill>
              <a:srgbClr val="C00000"/>
            </a:solidFill>
          </a:endParaRPr>
        </a:p>
      </dgm:t>
    </dgm:pt>
    <dgm:pt modelId="{CA5781E9-250A-4BC6-850F-3C4D45E638B4}" type="parTrans" cxnId="{D411AC5C-6F7F-493C-B813-A93242599C5D}">
      <dgm:prSet/>
      <dgm:spPr/>
      <dgm:t>
        <a:bodyPr/>
        <a:lstStyle/>
        <a:p>
          <a:endParaRPr lang="ru-RU"/>
        </a:p>
      </dgm:t>
    </dgm:pt>
    <dgm:pt modelId="{CFE893D0-8152-414B-9C86-054AE78FF36A}" type="sibTrans" cxnId="{D411AC5C-6F7F-493C-B813-A93242599C5D}">
      <dgm:prSet/>
      <dgm:spPr/>
      <dgm:t>
        <a:bodyPr/>
        <a:lstStyle/>
        <a:p>
          <a:endParaRPr lang="ru-RU"/>
        </a:p>
      </dgm:t>
    </dgm:pt>
    <dgm:pt modelId="{30FE4718-A27B-4B5F-9CB4-307FB0542075}">
      <dgm:prSet phldrT="[Текст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pPr indent="-432000" algn="just"/>
          <a:r>
            <a:rPr lang="ru-RU" sz="1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Образовательные: </a:t>
          </a:r>
        </a:p>
        <a:p>
          <a:pPr indent="-432000" algn="just"/>
          <a:r>
            <a:rPr lang="ru-RU" sz="1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актуализировать знания учащих о молоке и молочных продуктах; </a:t>
          </a:r>
        </a:p>
        <a:p>
          <a:pPr indent="-432000" algn="just"/>
          <a:r>
            <a:rPr lang="ru-RU" sz="12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-ознакомить учащихся с технологией производства молока, его составом, видами, способами определения качества.</a:t>
          </a:r>
          <a:endParaRPr lang="ru-RU" sz="1200" b="0" dirty="0">
            <a:solidFill>
              <a:schemeClr val="tx1"/>
            </a:solidFill>
          </a:endParaRPr>
        </a:p>
      </dgm:t>
    </dgm:pt>
    <dgm:pt modelId="{F737CEA7-2D47-414C-959C-20DEBE2E8F95}" type="parTrans" cxnId="{3DB757F0-7E3A-4F61-A681-D4E29584CE20}">
      <dgm:prSet/>
      <dgm:spPr/>
      <dgm:t>
        <a:bodyPr/>
        <a:lstStyle/>
        <a:p>
          <a:endParaRPr lang="ru-RU"/>
        </a:p>
      </dgm:t>
    </dgm:pt>
    <dgm:pt modelId="{A384BC56-58B8-446A-8773-B2CA57BF15DF}" type="sibTrans" cxnId="{3DB757F0-7E3A-4F61-A681-D4E29584CE20}">
      <dgm:prSet/>
      <dgm:spPr/>
      <dgm:t>
        <a:bodyPr/>
        <a:lstStyle/>
        <a:p>
          <a:endParaRPr lang="ru-RU"/>
        </a:p>
      </dgm:t>
    </dgm:pt>
    <dgm:pt modelId="{D18D047A-97F9-492A-B057-462155F1E44E}">
      <dgm:prSet phldrT="[Текст]" custT="1"/>
      <dgm:spPr>
        <a:solidFill>
          <a:srgbClr val="CCECFF">
            <a:alpha val="89804"/>
          </a:srgbClr>
        </a:solidFill>
      </dgm:spPr>
      <dgm:t>
        <a:bodyPr/>
        <a:lstStyle/>
        <a:p>
          <a:pPr marL="87313" indent="-87313" algn="just"/>
          <a:r>
            <a:rPr lang="ru-RU" sz="1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Развивающие:</a:t>
          </a:r>
        </a:p>
        <a:p>
          <a:pPr marL="87313" indent="-87313" algn="just"/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способствовать развитию познавательного интереса учащихся к предмету;</a:t>
          </a:r>
        </a:p>
        <a:p>
          <a:pPr marL="87313" indent="-87313" algn="just"/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развивать умение систематизировать новые знания и устанавливать связь с жизненным опытом, пользоваться различными способами интегрирования информации;</a:t>
          </a:r>
        </a:p>
        <a:p>
          <a:pPr marL="87313" indent="-87313" algn="just"/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формировать навыки сотрудничества, умение работать в группе.</a:t>
          </a:r>
          <a:endParaRPr lang="ru-RU" sz="1200" dirty="0">
            <a:solidFill>
              <a:schemeClr val="tx1"/>
            </a:solidFill>
          </a:endParaRPr>
        </a:p>
      </dgm:t>
    </dgm:pt>
    <dgm:pt modelId="{C157972A-B46E-44D6-BA5E-ABF439E2D42A}" type="parTrans" cxnId="{28108A38-FCA2-4CFF-ABE1-E06183BE71A9}">
      <dgm:prSet/>
      <dgm:spPr/>
      <dgm:t>
        <a:bodyPr/>
        <a:lstStyle/>
        <a:p>
          <a:endParaRPr lang="ru-RU"/>
        </a:p>
      </dgm:t>
    </dgm:pt>
    <dgm:pt modelId="{5AA1A0B0-45CC-480F-8677-2C3A6A40B83A}" type="sibTrans" cxnId="{28108A38-FCA2-4CFF-ABE1-E06183BE71A9}">
      <dgm:prSet/>
      <dgm:spPr/>
      <dgm:t>
        <a:bodyPr/>
        <a:lstStyle/>
        <a:p>
          <a:endParaRPr lang="ru-RU"/>
        </a:p>
      </dgm:t>
    </dgm:pt>
    <dgm:pt modelId="{175AC0B9-6AD0-497B-A1B4-3AA85C4C46FE}">
      <dgm:prSet custT="1"/>
      <dgm:spPr>
        <a:solidFill>
          <a:srgbClr val="97DCFF">
            <a:alpha val="89804"/>
          </a:srgbClr>
        </a:solidFill>
      </dgm:spPr>
      <dgm:t>
        <a:bodyPr/>
        <a:lstStyle/>
        <a:p>
          <a:pPr algn="just"/>
          <a:r>
            <a:rPr lang="ru-RU" sz="12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Воспитательные:</a:t>
          </a:r>
        </a:p>
        <a:p>
          <a:pPr algn="just"/>
          <a:r>
            <a:rPr lang="ru-RU" sz="1200" b="0" i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формировать потребительскую культуру;</a:t>
          </a:r>
        </a:p>
        <a:p>
          <a:pPr algn="just"/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воспитывать интерес к традициям и культуре Кубани;</a:t>
          </a:r>
        </a:p>
        <a:p>
          <a:pPr algn="just"/>
          <a:r>
            <a: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уважительное отношение к мнению окружающих.</a:t>
          </a:r>
          <a:endParaRPr lang="ru-RU" sz="1200" dirty="0"/>
        </a:p>
      </dgm:t>
    </dgm:pt>
    <dgm:pt modelId="{F6EA6057-C107-453A-824D-AC3FFEFF29FF}" type="parTrans" cxnId="{4D07AB6E-7ED2-4838-8F0B-C008A714083C}">
      <dgm:prSet/>
      <dgm:spPr/>
      <dgm:t>
        <a:bodyPr/>
        <a:lstStyle/>
        <a:p>
          <a:endParaRPr lang="ru-RU"/>
        </a:p>
      </dgm:t>
    </dgm:pt>
    <dgm:pt modelId="{226B59ED-5D80-4F40-B6B5-102D23F46793}" type="sibTrans" cxnId="{4D07AB6E-7ED2-4838-8F0B-C008A714083C}">
      <dgm:prSet/>
      <dgm:spPr/>
      <dgm:t>
        <a:bodyPr/>
        <a:lstStyle/>
        <a:p>
          <a:endParaRPr lang="ru-RU"/>
        </a:p>
      </dgm:t>
    </dgm:pt>
    <dgm:pt modelId="{B4195E94-DD2D-4041-8832-2BAEC08288CD}" type="pres">
      <dgm:prSet presAssocID="{00A63DFB-DC38-49BF-9506-BA28E0E297D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588BC2-0CE7-4310-9954-7C542C5B33F3}" type="pres">
      <dgm:prSet presAssocID="{ED2FC576-8629-496F-9A98-E99A1ADE61DA}" presName="boxAndChildren" presStyleCnt="0"/>
      <dgm:spPr/>
    </dgm:pt>
    <dgm:pt modelId="{2116C999-A52A-4FD1-8C0F-D71C45ED64F2}" type="pres">
      <dgm:prSet presAssocID="{ED2FC576-8629-496F-9A98-E99A1ADE61DA}" presName="parentTextBox" presStyleLbl="node1" presStyleIdx="0" presStyleCnt="3"/>
      <dgm:spPr/>
      <dgm:t>
        <a:bodyPr/>
        <a:lstStyle/>
        <a:p>
          <a:endParaRPr lang="ru-RU"/>
        </a:p>
      </dgm:t>
    </dgm:pt>
    <dgm:pt modelId="{24064176-A378-4D70-9301-99988A34B9F3}" type="pres">
      <dgm:prSet presAssocID="{ED2FC576-8629-496F-9A98-E99A1ADE61DA}" presName="entireBox" presStyleLbl="node1" presStyleIdx="0" presStyleCnt="3" custScaleX="100000" custScaleY="56413" custLinFactNeighborX="840" custLinFactNeighborY="-13673"/>
      <dgm:spPr/>
      <dgm:t>
        <a:bodyPr/>
        <a:lstStyle/>
        <a:p>
          <a:endParaRPr lang="ru-RU"/>
        </a:p>
      </dgm:t>
    </dgm:pt>
    <dgm:pt modelId="{E9F848A0-313D-4F7A-B8AF-71A2628B1A58}" type="pres">
      <dgm:prSet presAssocID="{ED2FC576-8629-496F-9A98-E99A1ADE61DA}" presName="descendantBox" presStyleCnt="0"/>
      <dgm:spPr/>
    </dgm:pt>
    <dgm:pt modelId="{E4CBD71D-401A-4688-A306-1168A6C5CC3A}" type="pres">
      <dgm:prSet presAssocID="{30FE4718-A27B-4B5F-9CB4-307FB0542075}" presName="childTextBox" presStyleLbl="fgAccFollowNode1" presStyleIdx="0" presStyleCnt="4" custScaleX="58337" custScaleY="1943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554495-5F24-426C-9BD6-578F2DA336C2}" type="pres">
      <dgm:prSet presAssocID="{D18D047A-97F9-492A-B057-462155F1E44E}" presName="childTextBox" presStyleLbl="fgAccFollowNode1" presStyleIdx="1" presStyleCnt="4" custScaleX="112661" custScaleY="196643" custLinFactNeighborX="-588" custLinFactNeighborY="8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3D0F0-7991-4CC3-9636-83024F990F50}" type="pres">
      <dgm:prSet presAssocID="{175AC0B9-6AD0-497B-A1B4-3AA85C4C46FE}" presName="childTextBox" presStyleLbl="fgAccFollowNode1" presStyleIdx="2" presStyleCnt="4" custScaleX="54755" custScaleY="197425" custLinFactNeighborX="671" custLinFactNeighborY="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2DC6B-F75B-402E-B804-9AC4A65F0A98}" type="pres">
      <dgm:prSet presAssocID="{F68F569D-F21B-42B8-B762-E9E58CB819CC}" presName="sp" presStyleCnt="0"/>
      <dgm:spPr/>
    </dgm:pt>
    <dgm:pt modelId="{A65FA0A7-ABCD-4689-BAB6-8F8AE3852C4F}" type="pres">
      <dgm:prSet presAssocID="{0EAFA6EE-2C24-4A37-BACE-4ABDAACEF7E3}" presName="arrowAndChildren" presStyleCnt="0"/>
      <dgm:spPr/>
    </dgm:pt>
    <dgm:pt modelId="{B776A780-598B-49DE-8D35-9CF749927942}" type="pres">
      <dgm:prSet presAssocID="{0EAFA6EE-2C24-4A37-BACE-4ABDAACEF7E3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80C3BD56-26A6-44EA-BB05-FD9A0C4237E0}" type="pres">
      <dgm:prSet presAssocID="{0EAFA6EE-2C24-4A37-BACE-4ABDAACEF7E3}" presName="arrow" presStyleLbl="node1" presStyleIdx="1" presStyleCnt="3" custScaleY="66386" custLinFactNeighborY="-451"/>
      <dgm:spPr/>
      <dgm:t>
        <a:bodyPr/>
        <a:lstStyle/>
        <a:p>
          <a:endParaRPr lang="ru-RU"/>
        </a:p>
      </dgm:t>
    </dgm:pt>
    <dgm:pt modelId="{4428EDF5-0159-41EF-BB7A-7066138B2293}" type="pres">
      <dgm:prSet presAssocID="{0EAFA6EE-2C24-4A37-BACE-4ABDAACEF7E3}" presName="descendantArrow" presStyleCnt="0"/>
      <dgm:spPr/>
    </dgm:pt>
    <dgm:pt modelId="{520DD8AC-E870-4EBC-8A1D-E1DDFADC5A3A}" type="pres">
      <dgm:prSet presAssocID="{57428A41-CAE5-4450-AE06-91789B4B92F1}" presName="childTextArrow" presStyleLbl="fgAccFollowNode1" presStyleIdx="3" presStyleCnt="4" custScaleY="87078" custLinFactNeighborY="-7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F69394-05BA-4CF3-ADE8-4BABB8567F04}" type="pres">
      <dgm:prSet presAssocID="{78850F84-B9C7-4E94-97BE-9D6E7F1885B7}" presName="sp" presStyleCnt="0"/>
      <dgm:spPr/>
    </dgm:pt>
    <dgm:pt modelId="{7BA64FF5-5E24-4C64-A0A9-AE92C322010F}" type="pres">
      <dgm:prSet presAssocID="{A22FF6E8-C680-4DB5-A527-CF27AC4AB41B}" presName="arrowAndChildren" presStyleCnt="0"/>
      <dgm:spPr/>
    </dgm:pt>
    <dgm:pt modelId="{EA7A74F7-B468-4820-A514-5A61A21D8B6E}" type="pres">
      <dgm:prSet presAssocID="{A22FF6E8-C680-4DB5-A527-CF27AC4AB41B}" presName="parentTextArrow" presStyleLbl="node1" presStyleIdx="2" presStyleCnt="3" custScaleY="53542"/>
      <dgm:spPr/>
      <dgm:t>
        <a:bodyPr/>
        <a:lstStyle/>
        <a:p>
          <a:endParaRPr lang="ru-RU"/>
        </a:p>
      </dgm:t>
    </dgm:pt>
  </dgm:ptLst>
  <dgm:cxnLst>
    <dgm:cxn modelId="{9BC34451-AFF6-4BDC-8D33-40EB6C7CF3EB}" type="presOf" srcId="{ED2FC576-8629-496F-9A98-E99A1ADE61DA}" destId="{2116C999-A52A-4FD1-8C0F-D71C45ED64F2}" srcOrd="0" destOrd="0" presId="urn:microsoft.com/office/officeart/2005/8/layout/process4"/>
    <dgm:cxn modelId="{E0473295-6105-45D9-B02B-4BB140B66749}" type="presOf" srcId="{57428A41-CAE5-4450-AE06-91789B4B92F1}" destId="{520DD8AC-E870-4EBC-8A1D-E1DDFADC5A3A}" srcOrd="0" destOrd="0" presId="urn:microsoft.com/office/officeart/2005/8/layout/process4"/>
    <dgm:cxn modelId="{64824273-C5E7-45C2-B6AF-F76898A47E21}" type="presOf" srcId="{00A63DFB-DC38-49BF-9506-BA28E0E297D6}" destId="{B4195E94-DD2D-4041-8832-2BAEC08288CD}" srcOrd="0" destOrd="0" presId="urn:microsoft.com/office/officeart/2005/8/layout/process4"/>
    <dgm:cxn modelId="{E3A9EBEE-E35B-4DA0-9A43-3B651AE9F71C}" type="presOf" srcId="{ED2FC576-8629-496F-9A98-E99A1ADE61DA}" destId="{24064176-A378-4D70-9301-99988A34B9F3}" srcOrd="1" destOrd="0" presId="urn:microsoft.com/office/officeart/2005/8/layout/process4"/>
    <dgm:cxn modelId="{3DB757F0-7E3A-4F61-A681-D4E29584CE20}" srcId="{ED2FC576-8629-496F-9A98-E99A1ADE61DA}" destId="{30FE4718-A27B-4B5F-9CB4-307FB0542075}" srcOrd="0" destOrd="0" parTransId="{F737CEA7-2D47-414C-959C-20DEBE2E8F95}" sibTransId="{A384BC56-58B8-446A-8773-B2CA57BF15DF}"/>
    <dgm:cxn modelId="{978F5758-C30E-499C-9B25-4BA090AEA4D0}" srcId="{00A63DFB-DC38-49BF-9506-BA28E0E297D6}" destId="{A22FF6E8-C680-4DB5-A527-CF27AC4AB41B}" srcOrd="0" destOrd="0" parTransId="{37A25CB7-08DD-43FD-9F02-3FE41F4E13AF}" sibTransId="{78850F84-B9C7-4E94-97BE-9D6E7F1885B7}"/>
    <dgm:cxn modelId="{D411AC5C-6F7F-493C-B813-A93242599C5D}" srcId="{00A63DFB-DC38-49BF-9506-BA28E0E297D6}" destId="{ED2FC576-8629-496F-9A98-E99A1ADE61DA}" srcOrd="2" destOrd="0" parTransId="{CA5781E9-250A-4BC6-850F-3C4D45E638B4}" sibTransId="{CFE893D0-8152-414B-9C86-054AE78FF36A}"/>
    <dgm:cxn modelId="{34EC2B82-364B-4009-A82A-43C2520C5F04}" type="presOf" srcId="{A22FF6E8-C680-4DB5-A527-CF27AC4AB41B}" destId="{EA7A74F7-B468-4820-A514-5A61A21D8B6E}" srcOrd="0" destOrd="0" presId="urn:microsoft.com/office/officeart/2005/8/layout/process4"/>
    <dgm:cxn modelId="{FA619A81-44B7-45D2-848F-8E16D6F22F3A}" type="presOf" srcId="{D18D047A-97F9-492A-B057-462155F1E44E}" destId="{33554495-5F24-426C-9BD6-578F2DA336C2}" srcOrd="0" destOrd="0" presId="urn:microsoft.com/office/officeart/2005/8/layout/process4"/>
    <dgm:cxn modelId="{3B27B5C2-BC7B-4AEE-8214-C0B6FC442A68}" type="presOf" srcId="{0EAFA6EE-2C24-4A37-BACE-4ABDAACEF7E3}" destId="{80C3BD56-26A6-44EA-BB05-FD9A0C4237E0}" srcOrd="1" destOrd="0" presId="urn:microsoft.com/office/officeart/2005/8/layout/process4"/>
    <dgm:cxn modelId="{00F414D7-081A-4676-8B40-D4D0BB49152A}" type="presOf" srcId="{0EAFA6EE-2C24-4A37-BACE-4ABDAACEF7E3}" destId="{B776A780-598B-49DE-8D35-9CF749927942}" srcOrd="0" destOrd="0" presId="urn:microsoft.com/office/officeart/2005/8/layout/process4"/>
    <dgm:cxn modelId="{D400EFE5-B6B1-49B8-AABC-0EB0CB124A8C}" type="presOf" srcId="{30FE4718-A27B-4B5F-9CB4-307FB0542075}" destId="{E4CBD71D-401A-4688-A306-1168A6C5CC3A}" srcOrd="0" destOrd="0" presId="urn:microsoft.com/office/officeart/2005/8/layout/process4"/>
    <dgm:cxn modelId="{E8F9ACF8-BD9D-4685-83D3-2022186AA8C3}" srcId="{0EAFA6EE-2C24-4A37-BACE-4ABDAACEF7E3}" destId="{57428A41-CAE5-4450-AE06-91789B4B92F1}" srcOrd="0" destOrd="0" parTransId="{8E8D0532-63C1-497B-9BE8-6C28E9E4EE09}" sibTransId="{760B5C7E-46D7-4C07-97DB-3DFD6133CEEB}"/>
    <dgm:cxn modelId="{4D07AB6E-7ED2-4838-8F0B-C008A714083C}" srcId="{ED2FC576-8629-496F-9A98-E99A1ADE61DA}" destId="{175AC0B9-6AD0-497B-A1B4-3AA85C4C46FE}" srcOrd="2" destOrd="0" parTransId="{F6EA6057-C107-453A-824D-AC3FFEFF29FF}" sibTransId="{226B59ED-5D80-4F40-B6B5-102D23F46793}"/>
    <dgm:cxn modelId="{28108A38-FCA2-4CFF-ABE1-E06183BE71A9}" srcId="{ED2FC576-8629-496F-9A98-E99A1ADE61DA}" destId="{D18D047A-97F9-492A-B057-462155F1E44E}" srcOrd="1" destOrd="0" parTransId="{C157972A-B46E-44D6-BA5E-ABF439E2D42A}" sibTransId="{5AA1A0B0-45CC-480F-8677-2C3A6A40B83A}"/>
    <dgm:cxn modelId="{83A40941-8C4F-4354-A26A-EFCB9CCFD26E}" type="presOf" srcId="{175AC0B9-6AD0-497B-A1B4-3AA85C4C46FE}" destId="{4373D0F0-7991-4CC3-9636-83024F990F50}" srcOrd="0" destOrd="0" presId="urn:microsoft.com/office/officeart/2005/8/layout/process4"/>
    <dgm:cxn modelId="{1936D618-272C-4EAD-AE0B-CA0F0DB38FD9}" srcId="{00A63DFB-DC38-49BF-9506-BA28E0E297D6}" destId="{0EAFA6EE-2C24-4A37-BACE-4ABDAACEF7E3}" srcOrd="1" destOrd="0" parTransId="{687729BD-73BB-4546-A47A-037B44642A1C}" sibTransId="{F68F569D-F21B-42B8-B762-E9E58CB819CC}"/>
    <dgm:cxn modelId="{1DA499A2-E5E4-4171-A134-7FBFE8DDD7AA}" type="presParOf" srcId="{B4195E94-DD2D-4041-8832-2BAEC08288CD}" destId="{F8588BC2-0CE7-4310-9954-7C542C5B33F3}" srcOrd="0" destOrd="0" presId="urn:microsoft.com/office/officeart/2005/8/layout/process4"/>
    <dgm:cxn modelId="{254D8287-4A76-4CF4-9F8F-A2780CD441E9}" type="presParOf" srcId="{F8588BC2-0CE7-4310-9954-7C542C5B33F3}" destId="{2116C999-A52A-4FD1-8C0F-D71C45ED64F2}" srcOrd="0" destOrd="0" presId="urn:microsoft.com/office/officeart/2005/8/layout/process4"/>
    <dgm:cxn modelId="{21029A29-4773-4D79-B6F7-4CA2E224E049}" type="presParOf" srcId="{F8588BC2-0CE7-4310-9954-7C542C5B33F3}" destId="{24064176-A378-4D70-9301-99988A34B9F3}" srcOrd="1" destOrd="0" presId="urn:microsoft.com/office/officeart/2005/8/layout/process4"/>
    <dgm:cxn modelId="{AEC817C3-B0C3-423F-BA55-25ED363A5304}" type="presParOf" srcId="{F8588BC2-0CE7-4310-9954-7C542C5B33F3}" destId="{E9F848A0-313D-4F7A-B8AF-71A2628B1A58}" srcOrd="2" destOrd="0" presId="urn:microsoft.com/office/officeart/2005/8/layout/process4"/>
    <dgm:cxn modelId="{081D38A0-23A3-4B79-A0DC-ADD22AAFB5E1}" type="presParOf" srcId="{E9F848A0-313D-4F7A-B8AF-71A2628B1A58}" destId="{E4CBD71D-401A-4688-A306-1168A6C5CC3A}" srcOrd="0" destOrd="0" presId="urn:microsoft.com/office/officeart/2005/8/layout/process4"/>
    <dgm:cxn modelId="{938BEAE2-3C03-408B-8398-035FBBB67AF8}" type="presParOf" srcId="{E9F848A0-313D-4F7A-B8AF-71A2628B1A58}" destId="{33554495-5F24-426C-9BD6-578F2DA336C2}" srcOrd="1" destOrd="0" presId="urn:microsoft.com/office/officeart/2005/8/layout/process4"/>
    <dgm:cxn modelId="{61BA46F3-DBC3-4E8D-A8F4-25A289CCE8F0}" type="presParOf" srcId="{E9F848A0-313D-4F7A-B8AF-71A2628B1A58}" destId="{4373D0F0-7991-4CC3-9636-83024F990F50}" srcOrd="2" destOrd="0" presId="urn:microsoft.com/office/officeart/2005/8/layout/process4"/>
    <dgm:cxn modelId="{022D597D-0663-482B-972B-1AAF5EC75A7E}" type="presParOf" srcId="{B4195E94-DD2D-4041-8832-2BAEC08288CD}" destId="{35B2DC6B-F75B-402E-B804-9AC4A65F0A98}" srcOrd="1" destOrd="0" presId="urn:microsoft.com/office/officeart/2005/8/layout/process4"/>
    <dgm:cxn modelId="{C2D6940D-AB58-477F-A3C4-3E8E066DCC48}" type="presParOf" srcId="{B4195E94-DD2D-4041-8832-2BAEC08288CD}" destId="{A65FA0A7-ABCD-4689-BAB6-8F8AE3852C4F}" srcOrd="2" destOrd="0" presId="urn:microsoft.com/office/officeart/2005/8/layout/process4"/>
    <dgm:cxn modelId="{FAAE703B-3235-48B7-95BE-412EFFCA57E5}" type="presParOf" srcId="{A65FA0A7-ABCD-4689-BAB6-8F8AE3852C4F}" destId="{B776A780-598B-49DE-8D35-9CF749927942}" srcOrd="0" destOrd="0" presId="urn:microsoft.com/office/officeart/2005/8/layout/process4"/>
    <dgm:cxn modelId="{7FC3495D-F9A2-4F88-B126-D5891C49D37F}" type="presParOf" srcId="{A65FA0A7-ABCD-4689-BAB6-8F8AE3852C4F}" destId="{80C3BD56-26A6-44EA-BB05-FD9A0C4237E0}" srcOrd="1" destOrd="0" presId="urn:microsoft.com/office/officeart/2005/8/layout/process4"/>
    <dgm:cxn modelId="{EB00C9D1-869F-45FC-95A4-9EF816AFE527}" type="presParOf" srcId="{A65FA0A7-ABCD-4689-BAB6-8F8AE3852C4F}" destId="{4428EDF5-0159-41EF-BB7A-7066138B2293}" srcOrd="2" destOrd="0" presId="urn:microsoft.com/office/officeart/2005/8/layout/process4"/>
    <dgm:cxn modelId="{C2094EA1-26C4-45BE-B2E8-DAA4F3312D14}" type="presParOf" srcId="{4428EDF5-0159-41EF-BB7A-7066138B2293}" destId="{520DD8AC-E870-4EBC-8A1D-E1DDFADC5A3A}" srcOrd="0" destOrd="0" presId="urn:microsoft.com/office/officeart/2005/8/layout/process4"/>
    <dgm:cxn modelId="{442FD1FE-C250-4D3D-B947-F8F8915063B2}" type="presParOf" srcId="{B4195E94-DD2D-4041-8832-2BAEC08288CD}" destId="{C1F69394-05BA-4CF3-ADE8-4BABB8567F04}" srcOrd="3" destOrd="0" presId="urn:microsoft.com/office/officeart/2005/8/layout/process4"/>
    <dgm:cxn modelId="{3470B3C2-58DF-4A51-A79A-04D732970241}" type="presParOf" srcId="{B4195E94-DD2D-4041-8832-2BAEC08288CD}" destId="{7BA64FF5-5E24-4C64-A0A9-AE92C322010F}" srcOrd="4" destOrd="0" presId="urn:microsoft.com/office/officeart/2005/8/layout/process4"/>
    <dgm:cxn modelId="{13E552E2-4E22-4338-BCFB-C8B6D2676F45}" type="presParOf" srcId="{7BA64FF5-5E24-4C64-A0A9-AE92C322010F}" destId="{EA7A74F7-B468-4820-A514-5A61A21D8B6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64176-A378-4D70-9301-99988A34B9F3}">
      <dsp:nvSpPr>
        <dsp:cNvPr id="0" name=""/>
        <dsp:cNvSpPr/>
      </dsp:nvSpPr>
      <dsp:spPr>
        <a:xfrm>
          <a:off x="0" y="3752737"/>
          <a:ext cx="8568952" cy="1261440"/>
        </a:xfrm>
        <a:prstGeom prst="rect">
          <a:avLst/>
        </a:prstGeom>
        <a:solidFill>
          <a:srgbClr val="66CCFF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Задачи:</a:t>
          </a:r>
          <a:endParaRPr lang="ru-RU" sz="2400" kern="1200" dirty="0">
            <a:solidFill>
              <a:srgbClr val="C00000"/>
            </a:solidFill>
          </a:endParaRPr>
        </a:p>
      </dsp:txBody>
      <dsp:txXfrm>
        <a:off x="0" y="3752737"/>
        <a:ext cx="8568952" cy="681177"/>
      </dsp:txXfrm>
    </dsp:sp>
    <dsp:sp modelId="{E4CBD71D-401A-4688-A306-1168A6C5CC3A}">
      <dsp:nvSpPr>
        <dsp:cNvPr id="0" name=""/>
        <dsp:cNvSpPr/>
      </dsp:nvSpPr>
      <dsp:spPr>
        <a:xfrm>
          <a:off x="879" y="4248472"/>
          <a:ext cx="2213854" cy="1999489"/>
        </a:xfrm>
        <a:prstGeom prst="rect">
          <a:avLst/>
        </a:prstGeom>
        <a:solidFill>
          <a:schemeClr val="tx2">
            <a:lumMod val="20000"/>
            <a:lumOff val="80000"/>
            <a:alpha val="90000"/>
          </a:schemeClr>
        </a:solidFill>
        <a:ln w="63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indent="-43200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Образовательные: </a:t>
          </a:r>
        </a:p>
        <a:p>
          <a:pPr lvl="0" indent="-43200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актуализировать знания учащих о молоке и молочных продуктах; </a:t>
          </a:r>
        </a:p>
        <a:p>
          <a:pPr lvl="0" indent="-43200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-ознакомить учащихся с технологией производства молока, его составом, видами, способами определения качества.</a:t>
          </a:r>
          <a:endParaRPr lang="ru-RU" sz="1200" b="0" kern="1200" dirty="0">
            <a:solidFill>
              <a:schemeClr val="tx1"/>
            </a:solidFill>
          </a:endParaRPr>
        </a:p>
      </dsp:txBody>
      <dsp:txXfrm>
        <a:off x="879" y="4248472"/>
        <a:ext cx="2213854" cy="1999489"/>
      </dsp:txXfrm>
    </dsp:sp>
    <dsp:sp modelId="{33554495-5F24-426C-9BD6-578F2DA336C2}">
      <dsp:nvSpPr>
        <dsp:cNvPr id="0" name=""/>
        <dsp:cNvSpPr/>
      </dsp:nvSpPr>
      <dsp:spPr>
        <a:xfrm>
          <a:off x="2192419" y="4242031"/>
          <a:ext cx="4275418" cy="2022664"/>
        </a:xfrm>
        <a:prstGeom prst="rect">
          <a:avLst/>
        </a:prstGeom>
        <a:solidFill>
          <a:srgbClr val="CCECFF">
            <a:alpha val="89804"/>
          </a:srgbClr>
        </a:solidFill>
        <a:ln w="63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87313" lvl="0" indent="-87313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Развивающие:</a:t>
          </a:r>
        </a:p>
        <a:p>
          <a:pPr marL="87313" lvl="0" indent="-87313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способствовать развитию познавательного интереса учащихся к предмету;</a:t>
          </a:r>
        </a:p>
        <a:p>
          <a:pPr marL="87313" lvl="0" indent="-87313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развивать умение систематизировать новые знания и устанавливать связь с жизненным опытом, пользоваться различными способами интегрирования информации;</a:t>
          </a:r>
        </a:p>
        <a:p>
          <a:pPr marL="87313" lvl="0" indent="-87313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формировать навыки сотрудничества, умение работать в группе.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2192419" y="4242031"/>
        <a:ext cx="4275418" cy="2022664"/>
      </dsp:txXfrm>
    </dsp:sp>
    <dsp:sp modelId="{4373D0F0-7991-4CC3-9636-83024F990F50}">
      <dsp:nvSpPr>
        <dsp:cNvPr id="0" name=""/>
        <dsp:cNvSpPr/>
      </dsp:nvSpPr>
      <dsp:spPr>
        <a:xfrm>
          <a:off x="6491031" y="4233988"/>
          <a:ext cx="2077920" cy="2030707"/>
        </a:xfrm>
        <a:prstGeom prst="rect">
          <a:avLst/>
        </a:prstGeom>
        <a:solidFill>
          <a:srgbClr val="97DCFF">
            <a:alpha val="89804"/>
          </a:srgbClr>
        </a:solidFill>
        <a:ln w="63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Воспитательные: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0" i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формировать потребительскую культуру;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воспитывать интерес к традициям и культуре Кубани;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уважительное отношение к мнению окружающих.</a:t>
          </a:r>
          <a:endParaRPr lang="ru-RU" sz="1200" kern="1200" dirty="0"/>
        </a:p>
      </dsp:txBody>
      <dsp:txXfrm>
        <a:off x="6491031" y="4233988"/>
        <a:ext cx="2077920" cy="2030707"/>
      </dsp:txXfrm>
    </dsp:sp>
    <dsp:sp modelId="{80C3BD56-26A6-44EA-BB05-FD9A0C4237E0}">
      <dsp:nvSpPr>
        <dsp:cNvPr id="0" name=""/>
        <dsp:cNvSpPr/>
      </dsp:nvSpPr>
      <dsp:spPr>
        <a:xfrm rot="10800000">
          <a:off x="0" y="1793432"/>
          <a:ext cx="8568952" cy="2283075"/>
        </a:xfrm>
        <a:prstGeom prst="upArrowCallout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Цель урока:</a:t>
          </a:r>
          <a:endParaRPr lang="ru-RU" sz="2400" kern="1200" dirty="0">
            <a:solidFill>
              <a:srgbClr val="C00000"/>
            </a:solidFill>
          </a:endParaRPr>
        </a:p>
      </dsp:txBody>
      <dsp:txXfrm rot="-10800000">
        <a:off x="0" y="1793432"/>
        <a:ext cx="8568952" cy="801359"/>
      </dsp:txXfrm>
    </dsp:sp>
    <dsp:sp modelId="{520DD8AC-E870-4EBC-8A1D-E1DDFADC5A3A}">
      <dsp:nvSpPr>
        <dsp:cNvPr id="0" name=""/>
        <dsp:cNvSpPr/>
      </dsp:nvSpPr>
      <dsp:spPr>
        <a:xfrm>
          <a:off x="0" y="2425489"/>
          <a:ext cx="8568952" cy="895413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организовать деятельность учащихся по приобретению знаний о технологии производства молока, приготовлении продуктов и блюд из него, а также умений оценивать качество молока.</a:t>
          </a:r>
          <a: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400" kern="1200" dirty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400" kern="1200" dirty="0"/>
        </a:p>
      </dsp:txBody>
      <dsp:txXfrm>
        <a:off x="0" y="2425489"/>
        <a:ext cx="8568952" cy="895413"/>
      </dsp:txXfrm>
    </dsp:sp>
    <dsp:sp modelId="{EA7A74F7-B468-4820-A514-5A61A21D8B6E}">
      <dsp:nvSpPr>
        <dsp:cNvPr id="0" name=""/>
        <dsp:cNvSpPr/>
      </dsp:nvSpPr>
      <dsp:spPr>
        <a:xfrm rot="10800000">
          <a:off x="0" y="1125"/>
          <a:ext cx="8568952" cy="1841358"/>
        </a:xfrm>
        <a:prstGeom prst="upArrowCallout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Урок стоит в начале модуля «Технологии производства и обработки пищевых продуктов» и раздела «Технология обработки молока и кисломолочных продуктов. Технология производства и использования круп, бобовых и макаронных изделий» (урок № 30) по авторской программе В.М. Казакевича </a:t>
          </a:r>
          <a:endParaRPr lang="ru-RU" sz="1800" kern="1200" dirty="0">
            <a:solidFill>
              <a:schemeClr val="tx1"/>
            </a:solidFill>
          </a:endParaRPr>
        </a:p>
      </dsp:txBody>
      <dsp:txXfrm rot="10800000">
        <a:off x="0" y="1125"/>
        <a:ext cx="8568952" cy="11964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4F7B0-5345-417E-B0AA-A1A679681981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D753EB-7AFC-4714-AAF6-00CA14ADE1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639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93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444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139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392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3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83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8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293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97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70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84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20775-162D-4777-914C-8F980DC0474C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A31A4-F66F-42A9-965B-E8DDBE31DF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72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file/d/1LNSRvvbQy4m9r19Gvl5HmUmtvoHR6zja/view?usp=sharing" TargetMode="External"/><Relationship Id="rId3" Type="http://schemas.openxmlformats.org/officeDocument/2006/relationships/image" Target="../media/image57.jpe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emf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jpe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112"/>
            <a:ext cx="9144000" cy="764703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</a:t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ГОРОД КРАСНОДАР</a:t>
            </a:r>
            <a:b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№ 103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47764" y="5373216"/>
            <a:ext cx="4392488" cy="959149"/>
          </a:xfrm>
        </p:spPr>
        <p:txBody>
          <a:bodyPr>
            <a:normAutofit fontScale="92500" lnSpcReduction="10000"/>
          </a:bodyPr>
          <a:lstStyle/>
          <a:p>
            <a:pPr algn="r">
              <a:spcBef>
                <a:spcPts val="0"/>
              </a:spcBef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Салтыкова Елена Валентиновна</a:t>
            </a:r>
          </a:p>
          <a:p>
            <a:pPr algn="r">
              <a:spcBef>
                <a:spcPts val="0"/>
              </a:spcBef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</a:p>
          <a:p>
            <a:pPr algn="r">
              <a:spcBef>
                <a:spcPts val="0"/>
              </a:spcBef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 103 </a:t>
            </a:r>
          </a:p>
        </p:txBody>
      </p:sp>
      <p:pic>
        <p:nvPicPr>
          <p:cNvPr id="1027" name="Picture 3" descr="C:\Users\Елена\Desktop\IMG_26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" b="11435"/>
          <a:stretch/>
        </p:blipFill>
        <p:spPr bwMode="auto">
          <a:xfrm>
            <a:off x="7073474" y="3850888"/>
            <a:ext cx="1680081" cy="2316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045793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ВСЕРОССИЙСКИЙ ПЕДАГОГИЧЕСКИЙ КОНКУРС </a:t>
            </a:r>
            <a:endParaRPr lang="ru-RU" sz="20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ЛУЧШИЙ СЦЕНАРИЙ»..</a:t>
            </a:r>
            <a:endParaRPr lang="ru-RU" sz="2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9571" y="1988840"/>
            <a:ext cx="91440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производства молока, приготовление </a:t>
            </a:r>
          </a:p>
          <a:p>
            <a:pPr algn="ctr">
              <a:spcBef>
                <a:spcPts val="600"/>
              </a:spcBef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 и блюд из него. Лабораторно-практическая</a:t>
            </a:r>
          </a:p>
          <a:p>
            <a:pPr algn="ctr">
              <a:spcBef>
                <a:spcPts val="600"/>
              </a:spcBef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«Определение качества молока»</a:t>
            </a:r>
          </a:p>
        </p:txBody>
      </p:sp>
    </p:spTree>
    <p:extLst>
      <p:ext uri="{BB962C8B-B14F-4D97-AF65-F5344CB8AC3E}">
        <p14:creationId xmlns:p14="http://schemas.microsoft.com/office/powerpoint/2010/main" val="3708591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4914" y="5968854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Рецепты блюд из молока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учениц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5747" y="6021288"/>
            <a:ext cx="3031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Приглашение в авторский блог педагога на кулинарную страничку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412" y="3694773"/>
            <a:ext cx="3102020" cy="232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7094" y="3138880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готовых блюд из молока и кисломолочных продуктов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1028" name="Picture 4" descr="C:\Users\Елена\Downloads\20211219_183226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3" r="21702"/>
          <a:stretch/>
        </p:blipFill>
        <p:spPr bwMode="auto">
          <a:xfrm rot="6573844">
            <a:off x="3178065" y="4373982"/>
            <a:ext cx="1750348" cy="1866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22546" y="116632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продуктов и блюд из молока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9" y="940116"/>
            <a:ext cx="24002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Елена\Downloads\20211219_18311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5" r="18441"/>
          <a:stretch/>
        </p:blipFill>
        <p:spPr bwMode="auto">
          <a:xfrm rot="5400000">
            <a:off x="1591961" y="4148387"/>
            <a:ext cx="1855623" cy="16561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ownloads\20211219_18344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33" r="21006"/>
          <a:stretch/>
        </p:blipFill>
        <p:spPr bwMode="auto">
          <a:xfrm rot="4321822">
            <a:off x="149545" y="4469439"/>
            <a:ext cx="1841878" cy="1691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11" y="692696"/>
            <a:ext cx="4359573" cy="2275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F8C193A-8F04-41CD-84AE-4D2A619FE2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5457" y="2769168"/>
            <a:ext cx="1772445" cy="139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18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99238"/>
            <a:ext cx="2152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88224" y="6065653"/>
            <a:ext cx="14791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3377553"/>
            <a:ext cx="30312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учебной деятельности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9218" name="Picture 2" descr="D:\img68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891" y="4121954"/>
            <a:ext cx="1191584" cy="195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img681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475" y="4091310"/>
            <a:ext cx="1454949" cy="197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32" y="2065617"/>
            <a:ext cx="2189860" cy="164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"/>
          <a:stretch/>
        </p:blipFill>
        <p:spPr bwMode="auto">
          <a:xfrm>
            <a:off x="3563888" y="643330"/>
            <a:ext cx="470928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"/>
          <a:stretch/>
        </p:blipFill>
        <p:spPr bwMode="auto">
          <a:xfrm>
            <a:off x="359268" y="3895398"/>
            <a:ext cx="4932812" cy="241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32" y="147781"/>
            <a:ext cx="207546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227901"/>
            <a:ext cx="28803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Ссылка на видео конкурсного урока учителя технологии Е.В. Салтыковой:</a:t>
            </a:r>
          </a:p>
          <a:p>
            <a:pPr algn="ctr"/>
            <a:r>
              <a:rPr lang="en-US" sz="1050" dirty="0">
                <a:hlinkClick r:id="rId8"/>
              </a:rPr>
              <a:t>https://drive.google.com/file/d/1LNSRvvbQy4m9r19Gvl5HmUmtvoHR6zja/view?usp=sharing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330586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72777619"/>
              </p:ext>
            </p:extLst>
          </p:nvPr>
        </p:nvGraphicFramePr>
        <p:xfrm>
          <a:off x="251520" y="332656"/>
          <a:ext cx="856895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76473" y="5041632"/>
            <a:ext cx="3093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ученный, академик, </a:t>
            </a:r>
          </a:p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 - Иван Петрович Павлов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348490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«Молоко — это изумительная пища,</a:t>
            </a:r>
          </a:p>
          <a:p>
            <a:pPr algn="r"/>
            <a:r>
              <a:rPr lang="ru-RU" sz="1400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приготовленная самой природой»</a:t>
            </a:r>
          </a:p>
          <a:p>
            <a:pPr algn="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П. Павлов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3084" y="6132796"/>
            <a:ext cx="29288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темы и цели урока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0189" y="3347119"/>
            <a:ext cx="3610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Старинная легенда  о Чудесном напитке» 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199" y="1463371"/>
            <a:ext cx="228006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61" y="702433"/>
            <a:ext cx="3355278" cy="2516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3902" y="260648"/>
            <a:ext cx="2505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Актуализация знаний </a:t>
            </a:r>
          </a:p>
        </p:txBody>
      </p:sp>
      <p:pic>
        <p:nvPicPr>
          <p:cNvPr id="1026" name="Picture 2" descr="H:\Учитель года 2022\Урок 21 века\IMG-20220302-WA00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3"/>
          <a:stretch/>
        </p:blipFill>
        <p:spPr bwMode="auto">
          <a:xfrm>
            <a:off x="2536424" y="4437112"/>
            <a:ext cx="2679714" cy="164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Елена\Downloads\20211218_163237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34" y="3876169"/>
            <a:ext cx="2183265" cy="146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125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39363" y="88854"/>
            <a:ext cx="340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«Перевёрнутый класс»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43594" y="2683196"/>
            <a:ext cx="2369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уроку – просмотр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фильма</a:t>
            </a:r>
            <a:endParaRPr lang="ru-RU" sz="1200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398" y="2559552"/>
            <a:ext cx="2616291" cy="196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138" y="4645019"/>
            <a:ext cx="2583641" cy="193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057" y="570204"/>
            <a:ext cx="2652463" cy="1989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70205"/>
            <a:ext cx="2676013" cy="211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413950" y="3219816"/>
            <a:ext cx="1827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ключевых 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моментов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3069" y="5904863"/>
            <a:ext cx="37294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в рабочей тетради, </a:t>
            </a:r>
          </a:p>
          <a:p>
            <a:pPr algn="ctr"/>
            <a:r>
              <a:rPr lang="ru-RU" sz="1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учебником, функциональная грамотность</a:t>
            </a: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412" y="3349797"/>
            <a:ext cx="1375511" cy="181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D:\img681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6253">
            <a:off x="324143" y="3840621"/>
            <a:ext cx="1187672" cy="1952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img682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9850">
            <a:off x="2640748" y="3809558"/>
            <a:ext cx="1323078" cy="207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373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2" t="8837" r="18366" b="3663"/>
          <a:stretch/>
        </p:blipFill>
        <p:spPr bwMode="auto">
          <a:xfrm>
            <a:off x="3693457" y="2590170"/>
            <a:ext cx="2257001" cy="179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35493" y="167662"/>
            <a:ext cx="60108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Информационно-коммуникационная технология,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в онлайн режиме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02200" y="3228467"/>
            <a:ext cx="20882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ИКТ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выполнении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тренировочных заданий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платформе РЭШ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1262" y="6093296"/>
            <a:ext cx="1955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заданий </a:t>
            </a:r>
          </a:p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рабочей тетради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23" y="149795"/>
            <a:ext cx="2118717" cy="15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50458" y="4813584"/>
            <a:ext cx="2961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Французский ученный, химик, микробиолог - Луи Пастер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79" y="4326820"/>
            <a:ext cx="1352371" cy="1862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 descr="D:\img682 (3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1382">
            <a:off x="1396174" y="4493986"/>
            <a:ext cx="1107366" cy="161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5" t="7964" r="18296" b="4300"/>
          <a:stretch/>
        </p:blipFill>
        <p:spPr bwMode="auto">
          <a:xfrm>
            <a:off x="2093290" y="944315"/>
            <a:ext cx="2082293" cy="1643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2" t="8357" r="18545" b="3743"/>
          <a:stretch/>
        </p:blipFill>
        <p:spPr bwMode="auto">
          <a:xfrm>
            <a:off x="3125890" y="4509120"/>
            <a:ext cx="2465075" cy="196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7" t="3204" r="14117" b="25916"/>
          <a:stretch/>
        </p:blipFill>
        <p:spPr bwMode="auto">
          <a:xfrm>
            <a:off x="6088155" y="1164286"/>
            <a:ext cx="2686187" cy="346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:\Учитель года 2022\Урок 21 века\IMG-20220302-WA003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3"/>
          <a:stretch/>
        </p:blipFill>
        <p:spPr bwMode="auto">
          <a:xfrm>
            <a:off x="177990" y="1975150"/>
            <a:ext cx="1873730" cy="157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58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81536" y="188640"/>
            <a:ext cx="38566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здоровьесбережения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5274" y="2568087"/>
            <a:ext cx="83512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Виртуальная экскурсия на кубанское предприятие молочной отрасли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71950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6" t="5275" r="7721" b="10967"/>
          <a:stretch/>
        </p:blipFill>
        <p:spPr bwMode="auto">
          <a:xfrm>
            <a:off x="2051720" y="3167069"/>
            <a:ext cx="2716869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9" t="4949" r="9099" b="9913"/>
          <a:stretch/>
        </p:blipFill>
        <p:spPr bwMode="auto">
          <a:xfrm>
            <a:off x="3238619" y="5004095"/>
            <a:ext cx="2742529" cy="157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19651718">
            <a:off x="243607" y="619274"/>
            <a:ext cx="14593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57774"/>
            <a:ext cx="3171538" cy="1720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362" y="757774"/>
            <a:ext cx="3178349" cy="172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66827"/>
            <a:ext cx="3472806" cy="1814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4860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743309"/>
            <a:ext cx="1827234" cy="2296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 descr="C:\Users\Елена\Downloads\20211218_163308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639" y="1542120"/>
            <a:ext cx="1402681" cy="69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2583" y="127756"/>
            <a:ext cx="74442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Лабораторно-практическая работа с использованием СПЭЛ-У</a:t>
            </a:r>
          </a:p>
          <a:p>
            <a:pPr algn="ctr"/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(санитарно-пищевой мини-экспресс-лаборатории)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1"/>
          <a:stretch/>
        </p:blipFill>
        <p:spPr bwMode="auto">
          <a:xfrm>
            <a:off x="6156176" y="476672"/>
            <a:ext cx="1440160" cy="108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C:\Users\Елена\Downloads\20211218_163308 (3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4" r="10573"/>
          <a:stretch/>
        </p:blipFill>
        <p:spPr bwMode="auto">
          <a:xfrm>
            <a:off x="467544" y="908720"/>
            <a:ext cx="2312716" cy="164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1576" y="2734996"/>
            <a:ext cx="26460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микрогруппах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0917" y="2560314"/>
            <a:ext cx="2646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лабораторного оборудования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023383" y="6430948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обходы учителя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09731"/>
            <a:ext cx="2952328" cy="1589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991" y="4859540"/>
            <a:ext cx="2951164" cy="154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991" y="3103735"/>
            <a:ext cx="2951164" cy="1580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527" y="864794"/>
            <a:ext cx="211613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226" y="4833918"/>
            <a:ext cx="2963709" cy="157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5FD2CDAB-3B97-4105-87FB-FE0EBD9C7BAB}"/>
              </a:ext>
            </a:extLst>
          </p:cNvPr>
          <p:cNvSpPr/>
          <p:nvPr/>
        </p:nvSpPr>
        <p:spPr>
          <a:xfrm>
            <a:off x="1075654" y="6511223"/>
            <a:ext cx="24482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опыта учителем</a:t>
            </a:r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7898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671" y="1913136"/>
            <a:ext cx="3342945" cy="173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4414" y="214290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марок молока – проведение опыта с добавлением индикатора раствора </a:t>
            </a:r>
            <a:r>
              <a:rPr lang="ru-RU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бромтимолового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синего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2495855"/>
            <a:ext cx="26396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опытов  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8990" y="6295478"/>
            <a:ext cx="2615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и выполнения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отчета в рабочей тетради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6147" name="Picture 3" descr="C:\Users\Елена\Downloads\20211218_1536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65" t="17599" r="30689" b="3035"/>
          <a:stretch/>
        </p:blipFill>
        <p:spPr bwMode="auto">
          <a:xfrm>
            <a:off x="298340" y="1340768"/>
            <a:ext cx="1610659" cy="1915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669" y="3781898"/>
            <a:ext cx="1202532" cy="197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8" y="4450968"/>
            <a:ext cx="1342662" cy="1771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999" y="4450968"/>
            <a:ext cx="155416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97" y="3816616"/>
            <a:ext cx="3235811" cy="228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764102" y="6110812"/>
            <a:ext cx="4912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трёх образцов молока кубанских производителей показали отсутствие примеси соды, молоко отличного качества.</a:t>
            </a:r>
          </a:p>
          <a:p>
            <a:pPr algn="ctr"/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КУБАНСКОЕ-ЗНАЧИТ ОТЛИЧНОЕ!</a:t>
            </a: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261" y="984957"/>
            <a:ext cx="3392215" cy="178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620688"/>
            <a:ext cx="1222207" cy="119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214" y="3460713"/>
            <a:ext cx="1182989" cy="2096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01852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продуктов и блюд из молока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6887" y="1196752"/>
            <a:ext cx="19945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Разгадывание кроссворда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7170" name="Picture 2" descr="D:\img68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28707">
            <a:off x="467167" y="1106779"/>
            <a:ext cx="1360123" cy="223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img683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5878">
            <a:off x="1748624" y="671096"/>
            <a:ext cx="1623480" cy="235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0398">
            <a:off x="5379422" y="872815"/>
            <a:ext cx="3179294" cy="2384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284894" y="2843597"/>
            <a:ext cx="1652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кроссворда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рабочей тетради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67944" y="2843598"/>
            <a:ext cx="1759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ответов с 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 на доске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26282" y="4153644"/>
            <a:ext cx="52621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Молочный суп или жидкую кашу подают в глубоких тарелках (диаметром 22-24 см).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подачей молочного блюда на стол ставят плоскую тарелку (подтарельник).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подачи молочного супа 75 – 80°С, каши – 60 – 70°С.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2349" y="3612461"/>
            <a:ext cx="4703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подачи блюд из молока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2" y="4359525"/>
            <a:ext cx="2473248" cy="1809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38616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3935</TotalTime>
  <Words>494</Words>
  <Application>Microsoft Office PowerPoint</Application>
  <PresentationFormat>Экран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АВТОНОМНОЕ ОБЩЕОБРАЗОВАТЕЛЬНОЕ УЧРЕЖДЕНИЕ МУНИЦИПАЛЬНОГО ОБРАЗОВАНИЯ ГОРОД КРАСНОДАР  СРЕДНЯЯ ОБЩЕОБРАЗОВАТЕЛЬНАЯ ШКОЛА № 103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147</cp:revision>
  <dcterms:created xsi:type="dcterms:W3CDTF">2015-12-20T08:23:28Z</dcterms:created>
  <dcterms:modified xsi:type="dcterms:W3CDTF">2022-03-31T17:38:08Z</dcterms:modified>
</cp:coreProperties>
</file>