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handoutMasterIdLst>
    <p:handoutMasterId r:id="rId24"/>
  </p:handoutMasterIdLst>
  <p:sldIdLst>
    <p:sldId id="267" r:id="rId5"/>
    <p:sldId id="268" r:id="rId6"/>
    <p:sldId id="269" r:id="rId7"/>
    <p:sldId id="257" r:id="rId8"/>
    <p:sldId id="263" r:id="rId9"/>
    <p:sldId id="264" r:id="rId10"/>
    <p:sldId id="271" r:id="rId11"/>
    <p:sldId id="273" r:id="rId12"/>
    <p:sldId id="272" r:id="rId13"/>
    <p:sldId id="274" r:id="rId14"/>
    <p:sldId id="265" r:id="rId15"/>
    <p:sldId id="270" r:id="rId16"/>
    <p:sldId id="275" r:id="rId17"/>
    <p:sldId id="276" r:id="rId18"/>
    <p:sldId id="277" r:id="rId19"/>
    <p:sldId id="278" r:id="rId20"/>
    <p:sldId id="266" r:id="rId21"/>
    <p:sldId id="279" r:id="rId22"/>
    <p:sldId id="26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8" y="1898977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9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01" y="505796"/>
            <a:ext cx="6388621" cy="44836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549" y="1482683"/>
            <a:ext cx="6614173" cy="2529845"/>
          </a:xfrm>
          <a:prstGeom prst="rect">
            <a:avLst/>
          </a:prstGeom>
        </p:spPr>
      </p:pic>
      <p:sp>
        <p:nvSpPr>
          <p:cNvPr id="1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676968" y="2569705"/>
            <a:ext cx="6614173" cy="699587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 </a:t>
            </a:r>
            <a:r>
              <a:rPr lang="ru-RU" dirty="0"/>
              <a:t>р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е</a:t>
            </a:r>
            <a:r>
              <a:rPr lang="en-US" dirty="0"/>
              <a:t> </a:t>
            </a:r>
            <a:r>
              <a:rPr lang="ru-RU" dirty="0"/>
              <a:t>ц</a:t>
            </a:r>
            <a:r>
              <a:rPr lang="en-US" dirty="0"/>
              <a:t> 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г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л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а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" y="2569705"/>
            <a:ext cx="1690142" cy="36839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98" y="4089357"/>
            <a:ext cx="1563627" cy="195377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02" y="1959719"/>
            <a:ext cx="2320644" cy="40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00078 -0.134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6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-4.44444E-6 L 0.00065 -0.1685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42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4.44444E-6 L -0.0004 -0.17407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87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2.96296E-6 L 0.1987 -0.004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20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3.33333E-6 L -0.21927 0.001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4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9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65F0C4-098C-4C5C-BCA1-B6EA0AA0BD6B}"/>
              </a:ext>
            </a:extLst>
          </p:cNvPr>
          <p:cNvSpPr txBox="1"/>
          <p:nvPr/>
        </p:nvSpPr>
        <p:spPr>
          <a:xfrm>
            <a:off x="1600200" y="180975"/>
            <a:ext cx="8658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«Покровская основная общеобразовательная школа»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26F7E19-DFE2-4C9E-9F5F-37BD6CD738C5}"/>
              </a:ext>
            </a:extLst>
          </p:cNvPr>
          <p:cNvSpPr txBox="1">
            <a:spLocks/>
          </p:cNvSpPr>
          <p:nvPr/>
        </p:nvSpPr>
        <p:spPr>
          <a:xfrm>
            <a:off x="781050" y="2419866"/>
            <a:ext cx="10868025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«Безопасность на дороге: СИМ и школьники»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A598A9-629F-4823-A6B1-7F1E335D63B9}"/>
              </a:ext>
            </a:extLst>
          </p:cNvPr>
          <p:cNvSpPr txBox="1"/>
          <p:nvPr/>
        </p:nvSpPr>
        <p:spPr>
          <a:xfrm>
            <a:off x="7608376" y="4807466"/>
            <a:ext cx="5153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</a:t>
            </a:r>
          </a:p>
          <a:p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Пузанова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Диана Сергеевна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7079CF-F45E-4FCA-ABB8-FAFE3F743E41}"/>
              </a:ext>
            </a:extLst>
          </p:cNvPr>
          <p:cNvSpPr txBox="1"/>
          <p:nvPr/>
        </p:nvSpPr>
        <p:spPr>
          <a:xfrm>
            <a:off x="5017236" y="6215360"/>
            <a:ext cx="3752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Покровка 2024</a:t>
            </a:r>
          </a:p>
        </p:txBody>
      </p:sp>
    </p:spTree>
    <p:extLst>
      <p:ext uri="{BB962C8B-B14F-4D97-AF65-F5344CB8AC3E}">
        <p14:creationId xmlns:p14="http://schemas.microsoft.com/office/powerpoint/2010/main" val="112263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41892AB-04A4-4591-BC8E-94AE58EBC9CD}"/>
              </a:ext>
            </a:extLst>
          </p:cNvPr>
          <p:cNvSpPr/>
          <p:nvPr/>
        </p:nvSpPr>
        <p:spPr>
          <a:xfrm>
            <a:off x="3144049" y="1401508"/>
            <a:ext cx="6361100" cy="40536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наказывают тех, кто не соблюдает правила?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05ADEB6-59E1-4E4C-8CBC-9F0DA3972C8D}"/>
              </a:ext>
            </a:extLst>
          </p:cNvPr>
          <p:cNvSpPr/>
          <p:nvPr/>
        </p:nvSpPr>
        <p:spPr>
          <a:xfrm>
            <a:off x="152400" y="501986"/>
            <a:ext cx="12344399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Превышение скорости, «нелегальная» перевозка пассажиров, перемещение по проезжей части при наличии тротуара… 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DCB35DF-4F21-47A4-97F5-E5CEC9D6C206}"/>
              </a:ext>
            </a:extLst>
          </p:cNvPr>
          <p:cNvSpPr/>
          <p:nvPr/>
        </p:nvSpPr>
        <p:spPr>
          <a:xfrm>
            <a:off x="733425" y="2337066"/>
            <a:ext cx="6276976" cy="155420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нарушителям правил для СИМ будет применяться статья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12.29 КоАП «Нарушение ПДД пешеходом или иным лицом, участвующим в процессе дорожного движения». </a:t>
            </a:r>
          </a:p>
          <a:p>
            <a:pPr lvl="0" indent="540385" algn="just">
              <a:lnSpc>
                <a:spcPct val="107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административные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проступ­ки и за них предусмотрен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штраф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12E9CC6-AE28-4FCD-834C-FCF0C5C2CAEF}"/>
              </a:ext>
            </a:extLst>
          </p:cNvPr>
          <p:cNvSpPr/>
          <p:nvPr/>
        </p:nvSpPr>
        <p:spPr>
          <a:xfrm>
            <a:off x="4848224" y="4168139"/>
            <a:ext cx="6361099" cy="20700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54038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если правонарушение совершено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впервые,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 может быть вынесено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предупреждение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Если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16 лет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то административное взыскание на него налагаться не может. После проведения проверки материалы передаются в инспекцию по делам несовершеннолетних. А там уже могут начать административный процесс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родителей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ненадлежащее воспитание детей.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70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338" y="198788"/>
            <a:ext cx="10383395" cy="817801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«Верно/Неверно» выбери утверждения о правилах использования СИМ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hlinkClick r:id="" action="ppaction://hlinkshowjump?jump=nextslide">
              <a:snd r:embed="rId2" name="chimes.wav"/>
            </a:hlinkClick>
          </p:cNvPr>
          <p:cNvSpPr/>
          <p:nvPr/>
        </p:nvSpPr>
        <p:spPr>
          <a:xfrm>
            <a:off x="820317" y="1768311"/>
            <a:ext cx="5742408" cy="817802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На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можно ездить по тротуарам, пешеходным зонам, обочинам и правому краю проезжей части.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18464" y="1295531"/>
            <a:ext cx="1949311" cy="376426"/>
          </a:xfrm>
          <a:prstGeom prst="rect">
            <a:avLst/>
          </a:prstGeom>
          <a:solidFill>
            <a:srgbClr val="FF000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0317" y="1296019"/>
            <a:ext cx="5742408" cy="376426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1.Управлять СИМ можно только с 14 лет.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719DC8C-BD3F-4813-A96A-69C8F51CC4EB}"/>
              </a:ext>
            </a:extLst>
          </p:cNvPr>
          <p:cNvSpPr/>
          <p:nvPr/>
        </p:nvSpPr>
        <p:spPr>
          <a:xfrm>
            <a:off x="6918463" y="1894539"/>
            <a:ext cx="1949311" cy="452627"/>
          </a:xfrm>
          <a:prstGeom prst="rect">
            <a:avLst/>
          </a:prstGeom>
          <a:solidFill>
            <a:srgbClr val="00B05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верно</a:t>
            </a:r>
          </a:p>
        </p:txBody>
      </p:sp>
      <p:sp>
        <p:nvSpPr>
          <p:cNvPr id="13" name="Прямоугольник 12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CE04D8E8-8B8C-4F91-958B-ABEEE3369832}"/>
              </a:ext>
            </a:extLst>
          </p:cNvPr>
          <p:cNvSpPr/>
          <p:nvPr/>
        </p:nvSpPr>
        <p:spPr>
          <a:xfrm>
            <a:off x="820317" y="2667784"/>
            <a:ext cx="5742408" cy="540668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Во время езды на СИМ необходимо использовать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световозвращатели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07280F00-8515-4098-97AA-BA3E0A0DC231}"/>
              </a:ext>
            </a:extLst>
          </p:cNvPr>
          <p:cNvSpPr/>
          <p:nvPr/>
        </p:nvSpPr>
        <p:spPr>
          <a:xfrm>
            <a:off x="820317" y="3284444"/>
            <a:ext cx="5742408" cy="392576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При езде на СИМ можно не держаться за руль руками.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FE931659-FA0A-4A26-8ABA-C4DA8D58DD3F}"/>
              </a:ext>
            </a:extLst>
          </p:cNvPr>
          <p:cNvSpPr/>
          <p:nvPr/>
        </p:nvSpPr>
        <p:spPr>
          <a:xfrm>
            <a:off x="820317" y="3772863"/>
            <a:ext cx="5742408" cy="392577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Буксировать СИМ можно только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СИМом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8AB894B-FF35-462C-9F60-BB6F611EAFB6}"/>
              </a:ext>
            </a:extLst>
          </p:cNvPr>
          <p:cNvSpPr/>
          <p:nvPr/>
        </p:nvSpPr>
        <p:spPr>
          <a:xfrm>
            <a:off x="6918462" y="2667784"/>
            <a:ext cx="1949311" cy="452627"/>
          </a:xfrm>
          <a:prstGeom prst="rect">
            <a:avLst/>
          </a:prstGeom>
          <a:solidFill>
            <a:srgbClr val="00B05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верно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454CA6-5C76-4433-8E1B-41D0B18FA15B}"/>
              </a:ext>
            </a:extLst>
          </p:cNvPr>
          <p:cNvSpPr/>
          <p:nvPr/>
        </p:nvSpPr>
        <p:spPr>
          <a:xfrm>
            <a:off x="6918462" y="3244740"/>
            <a:ext cx="1949311" cy="392577"/>
          </a:xfrm>
          <a:prstGeom prst="rect">
            <a:avLst/>
          </a:prstGeom>
          <a:solidFill>
            <a:srgbClr val="FF000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69D91FF-33E9-4FE4-9862-1D74A71756AD}"/>
              </a:ext>
            </a:extLst>
          </p:cNvPr>
          <p:cNvSpPr/>
          <p:nvPr/>
        </p:nvSpPr>
        <p:spPr>
          <a:xfrm>
            <a:off x="6918461" y="3761646"/>
            <a:ext cx="1949311" cy="392577"/>
          </a:xfrm>
          <a:prstGeom prst="rect">
            <a:avLst/>
          </a:prstGeom>
          <a:solidFill>
            <a:srgbClr val="FF000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</p:txBody>
      </p:sp>
      <p:sp>
        <p:nvSpPr>
          <p:cNvPr id="19" name="Прямоугольник 18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44CB6D37-3348-47D3-BF4E-D1564A0D2020}"/>
              </a:ext>
            </a:extLst>
          </p:cNvPr>
          <p:cNvSpPr/>
          <p:nvPr/>
        </p:nvSpPr>
        <p:spPr>
          <a:xfrm>
            <a:off x="820317" y="4261283"/>
            <a:ext cx="5742408" cy="512529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При движении по правому краю проезжей части необходимо ехать по ходу движения автомобилей.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141637F6-8C06-4E2C-B445-7616DBF0E6DA}"/>
              </a:ext>
            </a:extLst>
          </p:cNvPr>
          <p:cNvSpPr/>
          <p:nvPr/>
        </p:nvSpPr>
        <p:spPr>
          <a:xfrm>
            <a:off x="820317" y="4869655"/>
            <a:ext cx="5742408" cy="512529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7.Во время езды на СИМ необходимо использовать наушники или гарнитуру.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1BEF2F6-8A3F-401F-B338-6AB7003AA3D8}"/>
              </a:ext>
            </a:extLst>
          </p:cNvPr>
          <p:cNvSpPr/>
          <p:nvPr/>
        </p:nvSpPr>
        <p:spPr>
          <a:xfrm>
            <a:off x="6918460" y="4308577"/>
            <a:ext cx="1949311" cy="452627"/>
          </a:xfrm>
          <a:prstGeom prst="rect">
            <a:avLst/>
          </a:prstGeom>
          <a:solidFill>
            <a:srgbClr val="00B05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верно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46D13D0-D752-4712-B00C-909BCA7DB916}"/>
              </a:ext>
            </a:extLst>
          </p:cNvPr>
          <p:cNvSpPr/>
          <p:nvPr/>
        </p:nvSpPr>
        <p:spPr>
          <a:xfrm>
            <a:off x="6918460" y="4933879"/>
            <a:ext cx="1949311" cy="392577"/>
          </a:xfrm>
          <a:prstGeom prst="rect">
            <a:avLst/>
          </a:prstGeom>
          <a:solidFill>
            <a:srgbClr val="FF000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</p:txBody>
      </p:sp>
      <p:sp>
        <p:nvSpPr>
          <p:cNvPr id="23" name="Прямоугольник 22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E45FED52-F6B5-4846-B87E-1C4305BF4126}"/>
              </a:ext>
            </a:extLst>
          </p:cNvPr>
          <p:cNvSpPr/>
          <p:nvPr/>
        </p:nvSpPr>
        <p:spPr>
          <a:xfrm>
            <a:off x="820317" y="5478027"/>
            <a:ext cx="5742408" cy="779898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8.Водителю СИМ необходимо включать фару или фонарь при движении в тёмное время суток или в условиях недостаточной видимости.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F7411F0-AF9F-4917-AE36-5FF17AE815FC}"/>
              </a:ext>
            </a:extLst>
          </p:cNvPr>
          <p:cNvSpPr/>
          <p:nvPr/>
        </p:nvSpPr>
        <p:spPr>
          <a:xfrm>
            <a:off x="6918459" y="5598728"/>
            <a:ext cx="1949311" cy="452627"/>
          </a:xfrm>
          <a:prstGeom prst="rect">
            <a:avLst/>
          </a:prstGeom>
          <a:solidFill>
            <a:srgbClr val="00B05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верно</a:t>
            </a:r>
          </a:p>
        </p:txBody>
      </p:sp>
      <p:sp>
        <p:nvSpPr>
          <p:cNvPr id="25" name="Прямоугольник 24">
            <a:hlinkClick r:id="" action="ppaction://hlinkshowjump?jump=nextslide">
              <a:snd r:embed="rId2" name="chimes.wav"/>
            </a:hlinkClick>
            <a:extLst>
              <a:ext uri="{FF2B5EF4-FFF2-40B4-BE49-F238E27FC236}">
                <a16:creationId xmlns:a16="http://schemas.microsoft.com/office/drawing/2014/main" id="{041AA223-74D2-41CA-8D49-F14910B79C8E}"/>
              </a:ext>
            </a:extLst>
          </p:cNvPr>
          <p:cNvSpPr/>
          <p:nvPr/>
        </p:nvSpPr>
        <p:spPr>
          <a:xfrm>
            <a:off x="820317" y="6335311"/>
            <a:ext cx="5742408" cy="489648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9.Водителю СИМ необходимо иметь при себе документы, удостоверяющие личность.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87C8ACC-9A26-49F4-A1FC-8F1ED08A7DDB}"/>
              </a:ext>
            </a:extLst>
          </p:cNvPr>
          <p:cNvSpPr/>
          <p:nvPr/>
        </p:nvSpPr>
        <p:spPr>
          <a:xfrm>
            <a:off x="6918458" y="6371973"/>
            <a:ext cx="1949311" cy="392577"/>
          </a:xfrm>
          <a:prstGeom prst="rect">
            <a:avLst/>
          </a:prstGeom>
          <a:solidFill>
            <a:srgbClr val="FF0000"/>
          </a:solidFill>
          <a:ln w="38100">
            <a:solidFill>
              <a:srgbClr val="52D0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</a:p>
        </p:txBody>
      </p:sp>
    </p:spTree>
    <p:extLst>
      <p:ext uri="{BB962C8B-B14F-4D97-AF65-F5344CB8AC3E}">
        <p14:creationId xmlns:p14="http://schemas.microsoft.com/office/powerpoint/2010/main" val="336256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8038" y="1298008"/>
            <a:ext cx="9439275" cy="2821567"/>
          </a:xfrm>
        </p:spPr>
        <p:txBody>
          <a:bodyPr>
            <a:normAutofit/>
          </a:bodyPr>
          <a:lstStyle/>
          <a:p>
            <a:pPr marL="342900" lvl="0" indent="-342900" algn="l">
              <a:spcAft>
                <a:spcPts val="0"/>
              </a:spcAft>
            </a:pPr>
            <a:r>
              <a:rPr lang="ru-RU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Практический вопрос: </a:t>
            </a:r>
            <a:br>
              <a:rPr lang="ru-RU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Представьте, что вы едете на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электросамокате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дороге с односторонним движением. Внезапно перед вами появляется пешеход, который переходит дорогу в неположенном месте. </a:t>
            </a:r>
            <a:b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должны поступить в этой ситуации?</a:t>
            </a:r>
            <a:b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Опишите свои действия и объясните, почему вы выбрали именно такой вариант поведения.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65" y="3007116"/>
            <a:ext cx="1463043" cy="364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9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263" y="895325"/>
            <a:ext cx="8782787" cy="2547950"/>
          </a:xfrm>
        </p:spPr>
        <p:txBody>
          <a:bodyPr>
            <a:normAutofit fontScale="90000"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на знание знаков и разметки: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знаки и разметка на дороге могут быть важны для водителя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их и объясните, что они обозначают.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CA63BF-D8E1-4FC0-B5DC-9F96DB48E6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234" y="3570738"/>
            <a:ext cx="211531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5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1.11022E-16 L -0.19362 0.0064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263" y="895325"/>
            <a:ext cx="8668487" cy="2295550"/>
          </a:xfrm>
        </p:spPr>
        <p:txBody>
          <a:bodyPr>
            <a:normAutofit fontScale="90000"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на знание правил парковки: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Где можно парковать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правила необходимо соблюдать при парковке?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CA63BF-D8E1-4FC0-B5DC-9F96DB48E6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784" y="3712458"/>
            <a:ext cx="211531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9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75E-6 -1.85185E-6 L -0.19362 0.0064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263" y="895325"/>
            <a:ext cx="8668487" cy="2295550"/>
          </a:xfrm>
        </p:spPr>
        <p:txBody>
          <a:bodyPr>
            <a:normAutofit fontScale="90000"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на знание правил перевозки пассажиров: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Можно ли перевозить пассажиров на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Если да, то какие правила необходимо соблюдать?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CA63BF-D8E1-4FC0-B5DC-9F96DB48E6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34" y="3667126"/>
            <a:ext cx="211531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5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1.11111E-6 L -0.19362 0.0064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263" y="895324"/>
            <a:ext cx="8668487" cy="2771801"/>
          </a:xfrm>
        </p:spPr>
        <p:txBody>
          <a:bodyPr>
            <a:normAutofit fontScale="90000"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по безопасности: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меры безопасности необходимо соблюдать при езде на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 уже известные тебе правила, чтобы избежать аварий и травм.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EA4230-799A-4F62-A7C9-EDCDD91A9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203" y="4367525"/>
            <a:ext cx="1635943" cy="23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5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6975" y="775711"/>
            <a:ext cx="8381999" cy="2761200"/>
          </a:xfrm>
        </p:spPr>
        <p:txBody>
          <a:bodyPr>
            <a:normAutofit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на знание световых приборов:</a:t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основные световые приборы, которые должны/могут быть установлены на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Объясните, для чего они нужны.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558" y="2382975"/>
            <a:ext cx="2575565" cy="386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6975" y="775711"/>
            <a:ext cx="8381999" cy="2761200"/>
          </a:xfrm>
        </p:spPr>
        <p:txBody>
          <a:bodyPr>
            <a:normAutofit/>
          </a:bodyPr>
          <a:lstStyle/>
          <a:p>
            <a:pPr marL="342900" lvl="0" indent="-342900" algn="l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на знание правил проезда перекрёстков: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Опишите, как правильно проехать перекрёсток на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электросамокате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правила необходимо соблюдать, чтобы избежать аварий?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4C46AA-6452-41A7-8E5B-59DB127DF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99" y="3286125"/>
            <a:ext cx="1911038" cy="337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02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8913" y="2207755"/>
            <a:ext cx="6614173" cy="6995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Будьте внимательны и осторожны на дороге!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9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9C5279-7113-45AE-8AF4-3607B4374E69}"/>
              </a:ext>
            </a:extLst>
          </p:cNvPr>
          <p:cNvSpPr txBox="1"/>
          <p:nvPr/>
        </p:nvSpPr>
        <p:spPr>
          <a:xfrm>
            <a:off x="123826" y="4096457"/>
            <a:ext cx="119062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"Средство индивидуальной мобильности"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транспортное средство, имеющее одно или несколько колес (роликов), предназначенное для индивидуального передвижения человека посредством использования двигателя (двигателей). </a:t>
            </a:r>
          </a:p>
          <a:p>
            <a:pPr algn="just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ним относятся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гироскутеры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моноколёса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сегвеи,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электросамокаты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другие подобные устройства.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72C1B5-A032-4D21-8F82-EB7F75534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047" y="0"/>
            <a:ext cx="6317356" cy="421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1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B27FFD-F1B2-4518-A0F3-D712B5864E30}"/>
              </a:ext>
            </a:extLst>
          </p:cNvPr>
          <p:cNvSpPr/>
          <p:nvPr/>
        </p:nvSpPr>
        <p:spPr>
          <a:xfrm>
            <a:off x="190498" y="3713741"/>
            <a:ext cx="10077451" cy="125124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619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и взрослые старше 14 лет: </a:t>
            </a:r>
            <a:r>
              <a:rPr lang="ru-RU" sz="24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электросамокатах</a:t>
            </a:r>
            <a:r>
              <a:rPr lang="ru-RU" sz="24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можно ездить по велосипедным дорожкам, в случае их отсутствия — по правому краю проезжей части, по полосе для велосипедистов, по обочине или тротуару.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272C91-78D8-43C0-B864-3783F0E61202}"/>
              </a:ext>
            </a:extLst>
          </p:cNvPr>
          <p:cNvSpPr txBox="1"/>
          <p:nvPr/>
        </p:nvSpPr>
        <p:spPr>
          <a:xfrm>
            <a:off x="5553075" y="736389"/>
            <a:ext cx="6353175" cy="85606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619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возрасте до семи лет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ездить на СИМ можно только в сопровождении взрослых.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F7969C-C474-41C4-BE19-767C4DE1FD15}"/>
              </a:ext>
            </a:extLst>
          </p:cNvPr>
          <p:cNvSpPr txBox="1"/>
          <p:nvPr/>
        </p:nvSpPr>
        <p:spPr>
          <a:xfrm>
            <a:off x="2952750" y="2112932"/>
            <a:ext cx="9239250" cy="125124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6195" lvl="0" algn="just">
              <a:lnSpc>
                <a:spcPct val="107000"/>
              </a:lnSpc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возрасте с 7 до 14 лет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ездить можно по: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тротуарам; пешеходным дорожкам;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велопешеходным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дорожкам (по велосипедной части); велосипедным дорожкам; пешеходным зонам.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B06F3A-68CC-4F37-951C-5F9929E5B0A7}"/>
              </a:ext>
            </a:extLst>
          </p:cNvPr>
          <p:cNvSpPr/>
          <p:nvPr/>
        </p:nvSpPr>
        <p:spPr>
          <a:xfrm>
            <a:off x="2674435" y="156373"/>
            <a:ext cx="6833602" cy="46089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marL="36195" lvl="0" algn="ctr">
              <a:lnSpc>
                <a:spcPct val="107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управления СИМ зависят от возраста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6133E1E-9B34-45BC-96DB-D9873AEA5272}"/>
              </a:ext>
            </a:extLst>
          </p:cNvPr>
          <p:cNvSpPr/>
          <p:nvPr/>
        </p:nvSpPr>
        <p:spPr>
          <a:xfrm>
            <a:off x="552450" y="5209405"/>
            <a:ext cx="11982449" cy="1251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algn="ctr">
              <a:lnSpc>
                <a:spcPct val="107000"/>
              </a:lnSpc>
            </a:pPr>
            <a:r>
              <a:rPr lang="ru-RU" sz="2400" spc="25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НО,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пешеход всегда имеет приоритет перед СИМ при совместном движении и если самокатчик мешает движению пешеходов, то он должен спешиться (катить самокат рядом).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309" y="3561213"/>
            <a:ext cx="2115316" cy="314554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70C5F54-F78D-41E0-AD94-688ACE4CCC18}"/>
              </a:ext>
            </a:extLst>
          </p:cNvPr>
          <p:cNvSpPr/>
          <p:nvPr/>
        </p:nvSpPr>
        <p:spPr>
          <a:xfrm>
            <a:off x="2083311" y="219355"/>
            <a:ext cx="8114002" cy="8632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619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правила безопасности нужно соблюдать</a:t>
            </a:r>
          </a:p>
          <a:p>
            <a:pPr indent="3619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езде на </a:t>
            </a:r>
            <a:r>
              <a:rPr lang="ru-RU" sz="2400" b="1" spc="25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электросамокатах</a:t>
            </a:r>
            <a:r>
              <a:rPr lang="ru-RU" sz="24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22936EB-2105-4CE7-90AA-F20B879E498F}"/>
              </a:ext>
            </a:extLst>
          </p:cNvPr>
          <p:cNvSpPr/>
          <p:nvPr/>
        </p:nvSpPr>
        <p:spPr>
          <a:xfrm>
            <a:off x="3925317" y="1509746"/>
            <a:ext cx="7742808" cy="205197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 должно быть оборудовано звуковым сигналом, тормозной системой,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световозвращателями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разного цвета и фарами. В вечернее время на данных транспортных средствах должны быть включены фары и фонари.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началом движения нужно проверить тормоза, руль, шины, освещение и звуковой сигнал.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C4769BE-21E0-4F0D-9D1C-E212CC8889C8}"/>
              </a:ext>
            </a:extLst>
          </p:cNvPr>
          <p:cNvSpPr/>
          <p:nvPr/>
        </p:nvSpPr>
        <p:spPr>
          <a:xfrm>
            <a:off x="603550" y="4322268"/>
            <a:ext cx="6710298" cy="205197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Поворачивать нужно, подав сигнал поворота. Для этого нужно повернуть голову и руку в сторону поворота.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Соблюдать безопасную дистанцию — это расстояние, позволяющее избежать столкновения с другими участниками движения.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7.40741E-7 L -0.19362 0.0064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9DAFC9-B9B5-45FC-8E84-B5D8D6F1C5CC}"/>
              </a:ext>
            </a:extLst>
          </p:cNvPr>
          <p:cNvSpPr/>
          <p:nvPr/>
        </p:nvSpPr>
        <p:spPr>
          <a:xfrm>
            <a:off x="3397649" y="239052"/>
            <a:ext cx="6076087" cy="46807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ограничения существуют для СИМ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9BA719-F5D7-4395-974D-2F37360EEB18}"/>
              </a:ext>
            </a:extLst>
          </p:cNvPr>
          <p:cNvSpPr/>
          <p:nvPr/>
        </p:nvSpPr>
        <p:spPr>
          <a:xfrm>
            <a:off x="4011385" y="947552"/>
            <a:ext cx="8066315" cy="155952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Максимальная допустимая скорость составляет 25 км/ч.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Запрещено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движение по автомагистралям, в том числе по обочине.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езде по проезжей части СИМ должны следовать по ходу движения транспортных средств. (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Моноколеса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также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сигвеи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гироскутеры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 которых нет тормозов,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могут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выезжать на проезжую часть).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B2D009D-BB83-413C-8178-642FAC54BA1F}"/>
              </a:ext>
            </a:extLst>
          </p:cNvPr>
          <p:cNvSpPr/>
          <p:nvPr/>
        </p:nvSpPr>
        <p:spPr>
          <a:xfrm>
            <a:off x="1556826" y="2685780"/>
            <a:ext cx="9568374" cy="198515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indent="-342900" algn="just">
              <a:spcAft>
                <a:spcPts val="6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Запрещена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буксировка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spcAft>
                <a:spcPts val="6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Движение СИМ по проезжей части осуществляется в один ряд.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285750" algn="just">
              <a:spcAft>
                <a:spcPts val="6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имеет права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обгонять или объезжать другое транспортное средство слева, в том числе припаркованные автомобили.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spcAft>
                <a:spcPts val="6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выезде из жилой зоны и  при пересечении дороги вне перекрестков СИМ обязаны уступать движение всем участникам движения.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AE27658-25EB-4003-9ABB-067075F2A6F1}"/>
              </a:ext>
            </a:extLst>
          </p:cNvPr>
          <p:cNvSpPr/>
          <p:nvPr/>
        </p:nvSpPr>
        <p:spPr>
          <a:xfrm>
            <a:off x="496660" y="4856175"/>
            <a:ext cx="8665029" cy="175432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indent="-342900" algn="just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Перевозить пассажиров на </a:t>
            </a:r>
            <a:r>
              <a:rPr lang="ru-RU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электросамокатах</a:t>
            </a:r>
            <a:r>
              <a:rPr lang="ru-RU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25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запрещено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 исключением тех случаев, когда завод-изготовитель специально оборудовал их дополнительными местами для сидения.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285750" algn="just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pc="25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</a:t>
            </a:r>
            <a:r>
              <a:rPr lang="ru-RU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слушать музыку в наушниках и отвлекаться на посторонние дела во время езды.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285750" algn="just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ехать, не держась за руль хотя бы одной рукой.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9366382-7A47-4D12-B8B2-E034E0744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58" y="2685780"/>
            <a:ext cx="1263401" cy="1812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259" y="4128118"/>
            <a:ext cx="1860451" cy="276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4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8BD34D-58E7-4B54-B321-E0651AA533DC}"/>
              </a:ext>
            </a:extLst>
          </p:cNvPr>
          <p:cNvSpPr/>
          <p:nvPr/>
        </p:nvSpPr>
        <p:spPr>
          <a:xfrm>
            <a:off x="1085851" y="164369"/>
            <a:ext cx="5847528" cy="40536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26695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можно парковать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электросамокаты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F4CF600-1309-4E13-A3B1-85A1CAB1795E}"/>
              </a:ext>
            </a:extLst>
          </p:cNvPr>
          <p:cNvSpPr/>
          <p:nvPr/>
        </p:nvSpPr>
        <p:spPr>
          <a:xfrm>
            <a:off x="3847690" y="781317"/>
            <a:ext cx="7620000" cy="869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26695"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Убедитесь, что он не мешает движению пешеходов и автотранспорта. </a:t>
            </a:r>
          </a:p>
          <a:p>
            <a:pPr marL="226695"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могут быть специально отведенные парковочные места, велостоянки (если есть замок).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10F8BCE-B34B-4F76-BF06-8942D2D06F50}"/>
              </a:ext>
            </a:extLst>
          </p:cNvPr>
          <p:cNvSpPr/>
          <p:nvPr/>
        </p:nvSpPr>
        <p:spPr>
          <a:xfrm>
            <a:off x="1085851" y="1862624"/>
            <a:ext cx="5847528" cy="7346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делать при столкновении с другим участником движения на </a:t>
            </a:r>
            <a:r>
              <a:rPr lang="ru-RU" sz="2000" b="1" spc="25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электросамокате</a:t>
            </a:r>
            <a:r>
              <a:rPr lang="ru-RU" sz="20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15D5E25-53E6-4480-80AD-B769F3DC4CE1}"/>
              </a:ext>
            </a:extLst>
          </p:cNvPr>
          <p:cNvSpPr/>
          <p:nvPr/>
        </p:nvSpPr>
        <p:spPr>
          <a:xfrm>
            <a:off x="3847690" y="2814206"/>
            <a:ext cx="7620000" cy="606256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случае столкновения нужно остановиться, вызвать сотрудников полиции и оказать первую помощь пострадавшему, если это необходимо.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1D7CB63-067F-4987-BFB5-680460A39C80}"/>
              </a:ext>
            </a:extLst>
          </p:cNvPr>
          <p:cNvSpPr/>
          <p:nvPr/>
        </p:nvSpPr>
        <p:spPr>
          <a:xfrm>
            <a:off x="1085852" y="3573518"/>
            <a:ext cx="5847527" cy="7346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зоны могут быть запрещены для езды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spc="25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электросамокатах</a:t>
            </a:r>
            <a:r>
              <a:rPr lang="ru-RU" sz="2000" b="1" spc="25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9EF4882-F0C3-4399-9F18-DA2FE8DA6156}"/>
              </a:ext>
            </a:extLst>
          </p:cNvPr>
          <p:cNvSpPr/>
          <p:nvPr/>
        </p:nvSpPr>
        <p:spPr>
          <a:xfrm>
            <a:off x="3847690" y="4605025"/>
            <a:ext cx="7620000" cy="96680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Существуют зоны, где запрещено ездить на </a:t>
            </a:r>
            <a:r>
              <a:rPr lang="ru-RU" spc="25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электросамокатах</a:t>
            </a:r>
            <a:r>
              <a:rPr lang="ru-RU" spc="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Это могут быть парки, скверы, детские площадки и другие места, где их движение  может быть опасным.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67" y="3046674"/>
            <a:ext cx="1266721" cy="2893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53" y="3940862"/>
            <a:ext cx="1635943" cy="234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8BD34D-58E7-4B54-B321-E0651AA533DC}"/>
              </a:ext>
            </a:extLst>
          </p:cNvPr>
          <p:cNvSpPr/>
          <p:nvPr/>
        </p:nvSpPr>
        <p:spPr>
          <a:xfrm>
            <a:off x="3172236" y="134435"/>
            <a:ext cx="5847528" cy="40536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Сигналы светофоров для СИМ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F4CF600-1309-4E13-A3B1-85A1CAB1795E}"/>
              </a:ext>
            </a:extLst>
          </p:cNvPr>
          <p:cNvSpPr/>
          <p:nvPr/>
        </p:nvSpPr>
        <p:spPr>
          <a:xfrm>
            <a:off x="2286000" y="999399"/>
            <a:ext cx="762000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Водители СИМ должны руководствоваться разными сигналами светофоров в зависимости от того, где они едут: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15D5E25-53E6-4480-80AD-B769F3DC4CE1}"/>
              </a:ext>
            </a:extLst>
          </p:cNvPr>
          <p:cNvSpPr/>
          <p:nvPr/>
        </p:nvSpPr>
        <p:spPr>
          <a:xfrm>
            <a:off x="352836" y="2462197"/>
            <a:ext cx="5301900" cy="96680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движении по тротуару или пешеходной дорожке СИМ должны пользоваться сигналами для пешеходов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9EF4882-F0C3-4399-9F18-DA2FE8DA6156}"/>
              </a:ext>
            </a:extLst>
          </p:cNvPr>
          <p:cNvSpPr/>
          <p:nvPr/>
        </p:nvSpPr>
        <p:spPr>
          <a:xfrm>
            <a:off x="6200364" y="2480055"/>
            <a:ext cx="5638800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езде по велосипедной или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велопешеходной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дорожке и полосе для велосипедистов СИМ должны руководствоваться сигналами для велосипедистов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67" y="3046674"/>
            <a:ext cx="1266721" cy="28930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5098B2-B155-4C70-BAD7-4D8A785F8F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" y="3717098"/>
            <a:ext cx="3524250" cy="2669619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3889DF7-406C-4E93-9E0B-15248F4492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7" t="-760" b="-1"/>
          <a:stretch/>
        </p:blipFill>
        <p:spPr>
          <a:xfrm>
            <a:off x="7124700" y="3613810"/>
            <a:ext cx="2647950" cy="2790022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42581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8BD34D-58E7-4B54-B321-E0651AA533DC}"/>
              </a:ext>
            </a:extLst>
          </p:cNvPr>
          <p:cNvSpPr/>
          <p:nvPr/>
        </p:nvSpPr>
        <p:spPr>
          <a:xfrm>
            <a:off x="3172236" y="134435"/>
            <a:ext cx="5847528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дорожного движения для СИМ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F4CF600-1309-4E13-A3B1-85A1CAB1795E}"/>
              </a:ext>
            </a:extLst>
          </p:cNvPr>
          <p:cNvSpPr/>
          <p:nvPr/>
        </p:nvSpPr>
        <p:spPr>
          <a:xfrm>
            <a:off x="123825" y="596388"/>
            <a:ext cx="1186987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YS Text"/>
              </a:rPr>
              <a:t>Водители  (СИМ) подчиняются знакам для пешеходов при движении по тротуару или пешеходной дорожке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CFDBA7-D047-4A77-AA97-5677FF87A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1057848"/>
            <a:ext cx="5286377" cy="341697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43ECB8-43DB-487D-9131-C10F875EA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1057848"/>
            <a:ext cx="5554800" cy="345534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864" y="4917233"/>
            <a:ext cx="772136" cy="17634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5567FA7-0337-4131-9B8E-AE0F2D5C0D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236" y="4436116"/>
            <a:ext cx="5385275" cy="238318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5835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8BD34D-58E7-4B54-B321-E0651AA533DC}"/>
              </a:ext>
            </a:extLst>
          </p:cNvPr>
          <p:cNvSpPr/>
          <p:nvPr/>
        </p:nvSpPr>
        <p:spPr>
          <a:xfrm>
            <a:off x="3172236" y="134435"/>
            <a:ext cx="5847528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дорожного движения для СИМ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F4CF600-1309-4E13-A3B1-85A1CAB1795E}"/>
              </a:ext>
            </a:extLst>
          </p:cNvPr>
          <p:cNvSpPr/>
          <p:nvPr/>
        </p:nvSpPr>
        <p:spPr>
          <a:xfrm>
            <a:off x="2390775" y="953232"/>
            <a:ext cx="762000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для СИМ были введены новые знаки дорожного движения.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9664">
            <a:off x="10978736" y="3816630"/>
            <a:ext cx="1266721" cy="28930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A63A3F-BCDC-4FFE-A3A5-ABE3E0170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1529024"/>
            <a:ext cx="7372350" cy="499260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507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2FF6AE2C-0855-4436-BAB0-964168DB80F7}" vid="{82FFDBF2-270A-4196-BBA2-1947BAF14E3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67FFB0-F441-4120-8FA0-C46780EE30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2C15FF-1675-4B64-8D0C-D78E36D0F68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4F8F9056-19CC-403D-A4E3-D0BFC3D9E6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 играющими детьми</Template>
  <TotalTime>261</TotalTime>
  <Words>1127</Words>
  <Application>Microsoft Office PowerPoint</Application>
  <PresentationFormat>Широкоэкранный</PresentationFormat>
  <Paragraphs>78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Segoe UI</vt:lpstr>
      <vt:lpstr>Times New Roman</vt:lpstr>
      <vt:lpstr>Wingdings</vt:lpstr>
      <vt:lpstr>YS Text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«Верно/Неверно» выбери утверждения о правилах использования СИМ </vt:lpstr>
      <vt:lpstr>Практический вопрос:   Представьте, что вы едете на электросамокате по дороге с односторонним движением. Внезапно перед вами появляется пешеход, который переходит дорогу в неположенном месте.  Как вы должны поступить в этой ситуации?  Опишите свои действия и объясните, почему вы выбрали именно такой вариант поведения.</vt:lpstr>
      <vt:lpstr>Вопрос на знание знаков и разметки:   Какие знаки и разметка на дороге могут быть важны для водителя электросамоката?   Назовите их и объясните, что они обозначают. </vt:lpstr>
      <vt:lpstr> Вопрос на знание правил парковки:   Где можно парковать электросамокат?  Какие правила необходимо соблюдать при парковке?  </vt:lpstr>
      <vt:lpstr>  Вопрос на знание правил перевозки пассажиров:   Можно ли перевозить пассажиров на электросамокате?   Если да, то какие правила необходимо соблюдать?   </vt:lpstr>
      <vt:lpstr>    Вопрос по безопасности:   Какие меры безопасности необходимо соблюдать при езде на электросамокате?   Дополни уже известные тебе правила, чтобы избежать аварий и травм.    </vt:lpstr>
      <vt:lpstr>Задание на знание световых приборов:   Назовите основные световые приборы, которые должны/могут быть установлены на электросамокате.  Объясните, для чего они нужны.</vt:lpstr>
      <vt:lpstr>Задание на знание правил проезда перекрёстков:   Опишите, как правильно проехать перекрёсток на электросамокате.   Какие правила необходимо соблюдать, чтобы избежать аварий?</vt:lpstr>
      <vt:lpstr>Будьте внимательны и осторожны на дороге!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компик</dc:creator>
  <cp:lastModifiedBy>компик</cp:lastModifiedBy>
  <cp:revision>6</cp:revision>
  <dcterms:created xsi:type="dcterms:W3CDTF">2024-10-08T17:21:56Z</dcterms:created>
  <dcterms:modified xsi:type="dcterms:W3CDTF">2024-10-28T17:12:07Z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