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  <p:sldId id="260" r:id="rId5"/>
    <p:sldId id="261" r:id="rId6"/>
    <p:sldId id="259" r:id="rId7"/>
    <p:sldId id="262" r:id="rId8"/>
    <p:sldId id="274" r:id="rId9"/>
    <p:sldId id="263" r:id="rId10"/>
    <p:sldId id="275" r:id="rId11"/>
    <p:sldId id="264" r:id="rId12"/>
    <p:sldId id="276" r:id="rId13"/>
    <p:sldId id="268" r:id="rId14"/>
    <p:sldId id="277" r:id="rId15"/>
    <p:sldId id="267" r:id="rId16"/>
    <p:sldId id="278" r:id="rId17"/>
    <p:sldId id="266" r:id="rId18"/>
    <p:sldId id="269" r:id="rId19"/>
    <p:sldId id="270" r:id="rId20"/>
    <p:sldId id="272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7764-4F21-462F-8ACB-31CC5843CAA5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1D09-8296-41AC-9AAF-8B734F8CE0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405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7764-4F21-462F-8ACB-31CC5843CAA5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1D09-8296-41AC-9AAF-8B734F8CE0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3321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7764-4F21-462F-8ACB-31CC5843CAA5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1D09-8296-41AC-9AAF-8B734F8CE0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657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7764-4F21-462F-8ACB-31CC5843CAA5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1D09-8296-41AC-9AAF-8B734F8CE0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644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7764-4F21-462F-8ACB-31CC5843CAA5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1D09-8296-41AC-9AAF-8B734F8CE0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3417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7764-4F21-462F-8ACB-31CC5843CAA5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1D09-8296-41AC-9AAF-8B734F8CE0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987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7764-4F21-462F-8ACB-31CC5843CAA5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1D09-8296-41AC-9AAF-8B734F8CE0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4769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7764-4F21-462F-8ACB-31CC5843CAA5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1D09-8296-41AC-9AAF-8B734F8CE0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0555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7764-4F21-462F-8ACB-31CC5843CAA5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1D09-8296-41AC-9AAF-8B734F8CE0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3678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7764-4F21-462F-8ACB-31CC5843CAA5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1D09-8296-41AC-9AAF-8B734F8CE0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006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7764-4F21-462F-8ACB-31CC5843CAA5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31D09-8296-41AC-9AAF-8B734F8CE0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4653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57764-4F21-462F-8ACB-31CC5843CAA5}" type="datetimeFigureOut">
              <a:rPr lang="ru-RU" smtClean="0"/>
              <a:t>29.03.2022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31D09-8296-41AC-9AAF-8B734F8CE0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6664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0.wdp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1.wdp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688" y="0"/>
            <a:ext cx="9199376" cy="689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060848"/>
            <a:ext cx="82809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Средства языковой </a:t>
            </a:r>
          </a:p>
          <a:p>
            <a:pPr indent="342900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выразительности в лирике </a:t>
            </a:r>
          </a:p>
          <a:p>
            <a:pPr indent="342900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Сергея Есенина</a:t>
            </a:r>
          </a:p>
          <a:p>
            <a:pPr indent="342900" algn="ctr">
              <a:lnSpc>
                <a:spcPct val="150000"/>
              </a:lnSpc>
              <a:spcAft>
                <a:spcPts val="0"/>
              </a:spcAft>
            </a:pPr>
            <a:endParaRPr lang="ru-RU" sz="28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Русский язык в 11 классе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733256"/>
            <a:ext cx="87849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Сергеева Ольга Александровна, учитель русского языка </a:t>
            </a:r>
            <a:r>
              <a:rPr lang="ru-RU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b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литературы, 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Г. Волгоград, МОУ Лицей № 11</a:t>
            </a:r>
            <a:endParaRPr lang="ru-RU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82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1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1268760"/>
            <a:ext cx="79928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«Как метель, черемуха машет рукавом…»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«Тучи рваные кутают лес…»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«Темными елями снится гомон косарей…»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«О красном вечере задумалась дорога…»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«Желтые поводья месяц уронил…»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«На бору со звонами плачут глухари…»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«Заколдован невидимкой, дремлет лес под сказку сна…»</a:t>
            </a:r>
          </a:p>
          <a:p>
            <a:r>
              <a:rPr lang="ru-RU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01563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70081" y="548680"/>
            <a:ext cx="60486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Выступление 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группы учащихся</a:t>
            </a:r>
          </a:p>
          <a:p>
            <a:pPr lvl="0" algn="ctr"/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Цветопись</a:t>
            </a:r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52120" y="2073714"/>
            <a:ext cx="33887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Стихи Есенина насыщены золотым и серебряным цветом и переливаются как драгоценные оклады икон. Алый, синий и золотой – три главных цвета древнерусской живописи. Именно к этой палитре чаще всего прибегал Есенин.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115"/>
          <a:stretch/>
        </p:blipFill>
        <p:spPr bwMode="auto">
          <a:xfrm>
            <a:off x="251520" y="2045751"/>
            <a:ext cx="5293345" cy="45522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12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620688"/>
            <a:ext cx="82809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«Лижет теленок горбатый вечера красный подол»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«Синий сумрак как стадо овец»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«Золотою лягушкой луна распласталась на тихой воде»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«Слышу плеск голубого ливня»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«Закружилась листва золотая в розоватой воде на пруду»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«Вяжут кружево над лесом в желтой пене облаков»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«И горят снежинки в голубом огне»</a:t>
            </a:r>
          </a:p>
        </p:txBody>
      </p:sp>
    </p:spTree>
    <p:extLst>
      <p:ext uri="{BB962C8B-B14F-4D97-AF65-F5344CB8AC3E}">
        <p14:creationId xmlns:p14="http://schemas.microsoft.com/office/powerpoint/2010/main" val="296029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1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476672"/>
            <a:ext cx="60486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Выступление 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группы учащихся</a:t>
            </a:r>
          </a:p>
          <a:p>
            <a:pPr lvl="0" algn="ctr"/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Народная лексика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&amp;Rcy;&amp;ocy;&amp;lcy;&amp;icy;&amp;kcy;&amp;icy; &amp;icy;&amp;zcy; &amp;kcy;&amp;acy;&amp;tcy;&amp;iecy;&amp;gcy;&amp;ocy;&amp;rcy;&amp;icy;&amp;icy; &quot;&amp;Ocy;&amp;chcy;&amp;iecy;&amp;ncy;&amp;softcy; &amp;scy;&amp;tcy;&amp;rcy;&amp;acy;&amp;shcy;&amp;ncy;&amp;ocy;&quot; - &amp;Kcy;&amp;lcy;&amp;ucy;&amp;bcy; &amp;lcy;&amp;yucy;&amp;bcy;&amp;icy;&amp;tcy;&amp;iecy;&amp;lcy;&amp;iecy;&amp;jcy; &amp;kcy;&amp;icy;&amp;ncy;&amp;ocy;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9"/>
            <a:ext cx="3614967" cy="50325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28539" y="1693340"/>
            <a:ext cx="4572000" cy="5047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 творчестве Есенина обильно представлена народная </a:t>
            </a:r>
            <a:r>
              <a:rPr lang="ru-RU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лексика. Конкретность и отчетливость поэтического видения выражается самой обиходной бытовой лексикой, словарь прост, в нем отсутствует книжные и тем более абстрактные слова и </a:t>
            </a:r>
            <a:r>
              <a:rPr lang="ru-RU" sz="2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выражения. Этим </a:t>
            </a:r>
            <a:r>
              <a:rPr lang="ru-RU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языком пользовались односельчане и земляки. В его стихотворениях часто встречаются диалектизмы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</a:t>
            </a:r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95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1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4209" y="438223"/>
            <a:ext cx="8136904" cy="6036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Дёжка – это ёмкость для замеса и брожения теста.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 Печурка –уменьшительно-ласкательный суффикс.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 Паз – это щель, в которую вставляют выступ другого предмета при скреплении.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 Заслонка – это железный лист с ручкой, закрывающий отверстие печи.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 Ухват – это приспособление для подхватывания в печи горшков, чугунов, железное полукольцо в виде двух рогов на длинной рукояти.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 Махотка – это горшок.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 Хомут – это часть упряжки, надеваемой на шею лошади, округлый, деревянный остов с мягким валиком на внутренней стороне.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95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1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16632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Лексические составляющие образа Родины в лирике Есенина. 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1196752"/>
            <a:ext cx="65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Выступление 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группы учащихся</a:t>
            </a:r>
          </a:p>
          <a:p>
            <a:pPr lvl="0" algn="ctr"/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Фольклор,</a:t>
            </a:r>
            <a:r>
              <a:rPr lang="ru-RU" sz="2400" b="1" dirty="0">
                <a:latin typeface="Times New Roman"/>
                <a:ea typeface="Times New Roman"/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христианская образность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15" t="8860" b="7521"/>
          <a:stretch/>
        </p:blipFill>
        <p:spPr bwMode="auto">
          <a:xfrm>
            <a:off x="346759" y="2046467"/>
            <a:ext cx="4144430" cy="46416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72000" y="2058057"/>
            <a:ext cx="432048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К вершинам художественного мастерства Есенин поднялся из глубин народной жизни, что определяет весь характер его поэзии. Фольклорное начало отчетливо просматривается уже в первых стихах поэта. Некоторые из них целиком построены на традиционно - песенном материале. Есенин исповедовал христианскую веру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. Его лирика наполнена христианской образностью.</a:t>
            </a:r>
          </a:p>
        </p:txBody>
      </p:sp>
    </p:spTree>
    <p:extLst>
      <p:ext uri="{BB962C8B-B14F-4D97-AF65-F5344CB8AC3E}">
        <p14:creationId xmlns:p14="http://schemas.microsoft.com/office/powerpoint/2010/main" val="72673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04" y="2934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404664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Месяц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ягненок, всадник, пастух; река - санки; ветер - конь; мельница -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птица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Есенин исповедовал христианскую веру. Христос для него совершенство!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780928"/>
            <a:ext cx="8136904" cy="2803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Иисус зовет лирического героя в дубравы «как во царствие небес»</a:t>
            </a:r>
            <a:endParaRPr lang="ru-RU" sz="24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Лирический герой той поры кроток, как сама Русь. Он – пастух в хоромах природы. Он носитель библейской ментальности.</a:t>
            </a:r>
            <a:endParaRPr lang="ru-RU" sz="24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5293" y="5584068"/>
            <a:ext cx="84938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sz="24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Кадильный канон – церковный обряд курения благовоний во время богослужения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83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1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116632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Самостоятельная практическая работа  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5516" y="1216866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Определить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средства языковой выразительности в стихотворении Сергея Есенина «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Гой ты, Русь, моя родная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...»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indent="342900">
              <a:lnSpc>
                <a:spcPct val="150000"/>
              </a:lnSpc>
            </a:pPr>
            <a:endParaRPr lang="ru-RU" sz="24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&amp;Kcy;&amp;ocy;&amp;lcy;&amp;lcy;&amp;iecy;&amp;kcy;&amp;tscy;&amp;icy;&amp;yacy; &quot;&amp;Rcy;&amp;ucy;&amp;scy;&amp;softcy; (&amp;Rcy;&amp;acy;&amp;dcy;&amp;ucy;&amp;ncy;&amp;icy;&amp;tscy;&amp;acy;)&quot;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371028"/>
            <a:ext cx="3240360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81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06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17" y="908720"/>
            <a:ext cx="8834567" cy="563231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Гой ты, Русь, моя родная,           - обращение, эпитет.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Хаты – в ризах образа…             - христианская образность, диалектизм.</a:t>
            </a:r>
          </a:p>
          <a:p>
            <a:pPr>
              <a:spcAft>
                <a:spcPts val="0"/>
              </a:spcAft>
              <a:tabLst>
                <a:tab pos="4219575" algn="l"/>
              </a:tabLs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Не видать конца и края-      	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Только синь сосет глаза.            </a:t>
            </a:r>
            <a:r>
              <a:rPr lang="ru-RU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- </a:t>
            </a: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краткое существительное, метафора</a:t>
            </a:r>
            <a:r>
              <a:rPr lang="ru-RU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</a:t>
            </a:r>
            <a:endParaRPr lang="ru-RU" b="1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Как захожий богомолец,             - сравнение, христианская образность.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Я смотрю твои поля.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А у низеньких околиц                 - </a:t>
            </a:r>
            <a:r>
              <a:rPr lang="ru-RU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уменьшительно</a:t>
            </a: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– ласкательный суффикс.</a:t>
            </a:r>
          </a:p>
          <a:p>
            <a:pPr>
              <a:spcAft>
                <a:spcPts val="0"/>
              </a:spcAft>
            </a:pPr>
            <a:r>
              <a:rPr lang="ru-RU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Звонно</a:t>
            </a: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чахнут тополя.                - олицетворение</a:t>
            </a:r>
            <a:r>
              <a:rPr lang="ru-RU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</a:t>
            </a:r>
            <a:endParaRPr lang="ru-RU" b="1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Пахнет яблоком и мёдом             - метафора.            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 церквам твой кроткий Спас.  - христианская образность.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И гудит за </a:t>
            </a:r>
            <a:r>
              <a:rPr lang="ru-RU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когородом</a:t>
            </a: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               - олицетворение, диалектизм.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На лугах весёлый пляс.                - краткое существительное, эпитет</a:t>
            </a:r>
            <a:r>
              <a:rPr lang="ru-RU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</a:t>
            </a:r>
            <a:endParaRPr lang="ru-RU" b="1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Побегу по мятой стежке              - эпитет.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На </a:t>
            </a:r>
            <a:r>
              <a:rPr lang="ru-RU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приволь</a:t>
            </a: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зелёных </a:t>
            </a:r>
            <a:r>
              <a:rPr lang="ru-RU" b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лех</a:t>
            </a: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            - краткое существительное, омоним.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Мне навстречу, как серёжки,      - сравнение.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Прозвенит девичий смех.            - метафора</a:t>
            </a:r>
            <a:r>
              <a:rPr lang="ru-RU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</a:t>
            </a:r>
            <a:endParaRPr lang="ru-RU" b="1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Если крикнет рать святая:            - эпитет, устаревшее слово.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«Кинь ты Русь, живи в раю!»      - христианская образность.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Я скажу: «Не надо рая,                 - христианская образность.</a:t>
            </a:r>
          </a:p>
          <a:p>
            <a:pPr>
              <a:spcAft>
                <a:spcPts val="0"/>
              </a:spcAft>
            </a:pPr>
            <a:r>
              <a:rPr lang="ru-RU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Дайте родину мою.»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60648"/>
            <a:ext cx="866575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самостоятельной работы </a:t>
            </a:r>
            <a:endParaRPr lang="ru-RU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913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1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332656"/>
            <a:ext cx="4752528" cy="6540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Сергей Есенин – самый читаемый в России и при этом отнюдь не общедоступный поэт. </a:t>
            </a:r>
            <a:endParaRPr lang="ru-RU" sz="1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just"/>
            <a:r>
              <a:rPr lang="ru-RU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Его </a:t>
            </a: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стихи даже таким искушённым ценителям, как профессиональные литераторы, до сих пор представляются явлением загадочным. Сила и обаяние лирики Есенина в ее правдивости, искренности и задушевности. В его проникновенных стихах запечатлелись картины родной природы, его русская душа и глубокая любовь к Родине.</a:t>
            </a:r>
          </a:p>
          <a:p>
            <a:pPr algn="just"/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Уйдя из жизни в 30 лет, Сергей Есенин оставил нам чудесное и богатое наследие. </a:t>
            </a:r>
            <a:r>
              <a:rPr lang="ru-RU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И </a:t>
            </a: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пока живёт земля, Есенину – поэту суждено жить с нами и воспевать « всем существом в поэте шестую часть земли с кратким названием Русь». 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WORKER\Desktop\Интегрированный урок\10231796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793" y="188640"/>
            <a:ext cx="4104895" cy="633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69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2680"/>
            <a:ext cx="8424936" cy="6816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Цель: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показать поэтическое мастерство Сергея Есенина в раскрытии образа Родины через средства языковой выразительности.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Задачи: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1. Пробудить желание глубже познакомиться с личностью и    творчеством Сергея Есенина.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           2. Вызвать интерес к поэзии Сергея Есенина.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           3. Раскрыть лексические средства образа Родины лирике Сергея Есенина.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           4. Помочь почувствовать патриотический характер, поэтическое обаяние и лиризм стихотворений Сергея Есенина.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           5. Развивать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читательскую </a:t>
            </a:r>
            <a:r>
              <a:rPr lang="ru-RU" sz="2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грамотность, умение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анализировать лирическое произведение.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02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1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548680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Домашнее задание: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определить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средства выразительности в стихотворении Сергея Есенина « Отговорила роща золотая»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 descr="&amp;Pcy;&amp;ocy;&amp;ecy;&amp;zcy;&amp;icy;&amp;yacy; &quot; &amp;Acy;&amp;gcy;&amp;iecy;&amp;ncy;&amp;tcy;&amp;scy;&amp;tcy;&amp;vcy;&amp;ocy; &amp;tcy;&amp;vcy;&amp;ocy;&amp;rcy;&amp;chcy;&amp;iecy;&amp;scy;&amp;kcy;&amp;icy;&amp;khcy; &amp;scy;&amp;ocy;&amp;bcy;&amp;ycy;&amp;tcy;&amp;icy;&amp;jcy;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158" y="1962441"/>
            <a:ext cx="5662488" cy="4231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529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1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548680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Используемая литература: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8398" y="1234206"/>
            <a:ext cx="821604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А. Есенин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Стихотворения и поэмы. - Москва, 1978.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Н.М. Солнцева. Сергей Есенин. - Москва, 1998.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А.И.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Хватова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История и современность. – М. Просвещение, 1984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Л.Л.Кочергина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Л.А.Тропкина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История – литература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Интегрированные уроки. 11 класс. Волгоград «Учитель», 2003г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Т.А.Затямина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Гуманитарно-образовательное пространство в инновационном учреждении: теория и практика Волгоград. ВГАПК РО, 2008г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Т.Г.Браже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Интеграция предметов в современной школе М. «Просвещение», 1998г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Сайт ФИПИ (открытый банк заданий ЕГЭ по русскому языку)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http://www.fipi.ru/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22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97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82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2963" y="243512"/>
            <a:ext cx="892899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(1)Можно с уверенностью сказать, что в мире мало поэтов, являющихся, подобно Есенину, душой нации и пользующихся безграничной любовью народа. (2)Есенина любят разные слои общества: молодёжь и старики, рабочие и профессора</a:t>
            </a: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(3)Чем же объяснить такую любовь русского народа к творчеству Есенина? (4)Ведь это очень сложный поэт, и нет человека, который бы его до конца понял, нет пока и критика, который смог бы объяснить и прокомментировать всё богатство содержания есенинской поэзии. (5)Его простота и доступность подчас как бы скрывают от глаз те огромные духовные глубины, которые в нём подспудно содержатся</a:t>
            </a: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(6)Есенин – это национальный мыслитель, и этим прежде всего определяется любовь к поэту. (7)Смотрите, как он масштабно и крупно мыслит, причём он мыслит по самым существенным проблемам мира, которые так волнуют человека: о жизни и смерти, о крестьянстве, о русской истории, о судьбе отдельной личности и всего народа</a:t>
            </a: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(8)Есенин – великий художник интуиции, и это тоже определяет особое отношение народа к творчеству поэта. (9)Мысли Есенина рождаются вместе со взрывом эмоций – они подобны ослепительным вспышкам, это чаще всего глубочай­шие духовные прозрения. (10)Недаром он предположил: "Зато в глазах моих прозрений дивных свет". (11)Всей своей великой интуицией художника он безошибочно угадывал правду, писал только правду, ничего, кроме правды, и поэтому написан­ное им с каждым годом звучит громче и громче</a:t>
            </a: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(12)Есенин – певец любви. (13)Эта тема тоже близка каждому человеку. (14)Поэт рыцарски стоял за высокое духовное понимание любви, за предельную одухотворённость чувства, не примирялся с компромиссом, требовал максимального любовного напряжения, максимального переживания</a:t>
            </a: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(15)Поэт – это сейсмограф, компас. (16)Он передаёт колебания эпохи, он философ, мы по нему определяем пути истории, силу подземных толчков. (17)Надо только, чтобы этот сейсмограф был чуток, компас – точен. (18)А Есенин был идеальным в этом смысле инструментом – он был обнажённой совестью нации. (По Е. </a:t>
            </a:r>
            <a:r>
              <a:rPr lang="ru-RU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Винокурову</a:t>
            </a:r>
            <a:r>
              <a:rPr lang="ru-RU" sz="15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ru-RU" b="1" dirty="0" err="1">
                <a:solidFill>
                  <a:srgbClr val="002060"/>
                </a:solidFill>
              </a:rPr>
              <a:t>Евге́ний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Миха́йлович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Виноку́ров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— </a:t>
            </a:r>
            <a:r>
              <a:rPr lang="ru-RU" b="1" dirty="0">
                <a:solidFill>
                  <a:srgbClr val="002060"/>
                </a:solidFill>
              </a:rPr>
              <a:t>советский поэт. </a:t>
            </a:r>
          </a:p>
        </p:txBody>
      </p:sp>
    </p:spTree>
    <p:extLst>
      <p:ext uri="{BB962C8B-B14F-4D97-AF65-F5344CB8AC3E}">
        <p14:creationId xmlns:p14="http://schemas.microsoft.com/office/powerpoint/2010/main" val="96749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237594"/>
              </p:ext>
            </p:extLst>
          </p:nvPr>
        </p:nvGraphicFramePr>
        <p:xfrm>
          <a:off x="251520" y="584564"/>
          <a:ext cx="8640960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2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59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Тема текста </a:t>
                      </a:r>
                    </a:p>
                    <a:p>
                      <a:endParaRPr lang="ru-RU" sz="20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размышления о личности Есенина и его значении в судьбе русского народа.</a:t>
                      </a:r>
                    </a:p>
                    <a:p>
                      <a:endParaRPr lang="ru-RU" sz="20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912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Идея текста </a:t>
                      </a:r>
                    </a:p>
                    <a:p>
                      <a:pPr algn="just"/>
                      <a:endParaRPr lang="ru-RU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Чтобы стать настоящим поэтом, необходимо быть «обнаженной совестью нации», чутко воспринимающей потребности и боль своего народа.</a:t>
                      </a:r>
                      <a:endParaRPr lang="ru-RU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9120"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Форма:</a:t>
                      </a:r>
                    </a:p>
                    <a:p>
                      <a:pPr algn="just"/>
                      <a:r>
                        <a:rPr lang="ru-RU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1) стиль текста</a:t>
                      </a:r>
                    </a:p>
                    <a:p>
                      <a:pPr algn="just"/>
                      <a:endParaRPr lang="ru-RU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Текст принадлежит к публицистическому стилю, художественно-публицистическому жанру. </a:t>
                      </a:r>
                      <a:endParaRPr lang="ru-RU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9120">
                <a:tc>
                  <a:txBody>
                    <a:bodyPr/>
                    <a:lstStyle/>
                    <a:p>
                      <a:pPr algn="just"/>
                      <a:r>
                        <a:rPr lang="ru-RU" sz="20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2) тип текста</a:t>
                      </a:r>
                      <a:endParaRPr lang="ru-RU" sz="20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Рассуждение, включающее тезис (первый абзац), аргументы (3, 4, 5 абзацы) и вывод (последний абзац)</a:t>
                      </a:r>
                      <a:endParaRPr lang="ru-RU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9120"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3) композиция</a:t>
                      </a:r>
                      <a:endParaRPr lang="ru-RU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Здесь реализована полная схема рассуждения. Предложения в этом тексте преимущественно сложные, как и положено в рассуждениях. Способ связи предложений – различные виды цепной связи</a:t>
                      </a:r>
                      <a:endParaRPr lang="ru-RU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11560" y="116632"/>
            <a:ext cx="756084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нализ текста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68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0654" y="2690337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"Моя поэзия богата одной любовью — любовью к Родине. Это — ведущая ее тема, которая питает все мое творчество", — говорил Есенин. </a:t>
            </a:r>
          </a:p>
          <a:p>
            <a:pPr algn="just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82013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Поэзия Есенина… Чудесный, прекрасный, неповторимый мир!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    И костер зари, и плеск волны, и серебристая луна, и шелест тростника, и необъятная небесная синь, и голубая гладь озера - вся красота родного края отлилась в стихи, полные любви к русской земле.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19" y="4581128"/>
            <a:ext cx="864696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Сила есенинской лирики заключается в том, что в ней чувство любви к родине всегда выражается не отвлеченно и риторично, а конкретно, в зримых образах, через картины родной природы. Поэт не жалел красок, чтобы ярче передать богатство и красоту русской природы.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42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1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0912" y="625531"/>
            <a:ext cx="871296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Выступление 1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группы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«Эпитеты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сравнения и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метафоры»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88799" y="1772816"/>
            <a:ext cx="447490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лирике Сергея Есенина наблюдаем многообразие изобразительных эпитетов. Строй сравнений, образов, метафор, всех словесных средств, взят из крестьянской жизни, родной и понятной.</a:t>
            </a:r>
          </a:p>
          <a:p>
            <a:pPr algn="just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его стихах и любовь к родному краю, и нежное чувство родины, выраженное удивительно свежими и точными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сравнениями.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WORKER\Desktop\Видеоролик\Открытка  СЕРГЕЙ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14" y="1358365"/>
            <a:ext cx="4091456" cy="4938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66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1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476672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«Хижины хилые», «борозды милые», «веселый покос», «озерная тоска», «усопшие вербы», «чахоточный свет луны»…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3601" y="1714907"/>
            <a:ext cx="8208912" cy="4825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«Воробушки игривые, как детки сиротливые»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«Золотою лягушкою луна распласталась на тихой воде»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«Сыплет черемуха снегом»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«Распоясала зарница в пенных струях поясок»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«Дымом половодье зализало».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«Небо словно вымя, звезды как сосцы»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«Тучи ржут, как сто кобыл»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«Тополя, как телки, уткнули босые ноги под ворота»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« Заря на крыше, как котенок, моет лапкой рот»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 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86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Icy;&amp;lcy;&amp;lcy;&amp;yucy;&amp;scy;&amp;tcy;&amp;rcy;&amp;acy;&amp;tscy;&amp;icy;&amp;yacy; 5 &amp;icy;&amp;zcy; 8 &amp;dcy;&amp;lcy;&amp;yacy; &amp;Scy;&amp;tcy;&amp;icy;&amp;khcy;&amp;icy; &amp;lcy;&amp;yucy;&amp;bcy;&amp;icy;&amp;mcy;&amp;ycy;&amp;mcy;. . &amp;Lcy;&amp;icy;&amp;rcy;&amp;icy;&amp;kcy;&amp;acy; - &amp;Scy;&amp;iecy;&amp;rcy;&amp;gcy;&amp;iecy;&amp;jcy; &amp;IEcy;&amp;scy;&amp;iecy;&amp;ncy;&amp;icy;&amp;ncy; &amp;Lcy;&amp;acy;&amp;bcy;&amp;icy;&amp;rcy;&amp;icy;&amp;ncy;&amp;tcy; - &amp;kcy;&amp;ncy;&amp;icy;&amp;gcy;&amp;icy;. . &amp;Icy;&amp;scy;&amp;tcy;&amp;ocy;&amp;chcy;&amp;ncy;&amp;icy;&amp;kcy;: iloveny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1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23528" y="476672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Выступление 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группы учащихся</a:t>
            </a:r>
          </a:p>
          <a:p>
            <a:pPr lvl="0" algn="ctr"/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«Олицетворения»</a:t>
            </a: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4" y="1985550"/>
            <a:ext cx="8964488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50390" y="4145790"/>
            <a:ext cx="876627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лирических стихах Есенин обращает внимание на одухотворенность мира. Предмет, который он рисует и прежде всего природа всегда движется. Главнейшая особенность есенинской природы – ее </a:t>
            </a:r>
            <a:r>
              <a:rPr lang="ru-RU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очеловеченность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В этом как будто нет ничего нового: олицетворение – один из основных законов художественного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творчества. 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Природа для </a:t>
            </a: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него живое существо, которое чувствует и мыслит, страдает и радуется.</a:t>
            </a:r>
          </a:p>
        </p:txBody>
      </p:sp>
    </p:spTree>
    <p:extLst>
      <p:ext uri="{BB962C8B-B14F-4D97-AF65-F5344CB8AC3E}">
        <p14:creationId xmlns:p14="http://schemas.microsoft.com/office/powerpoint/2010/main" val="150868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1664</Words>
  <Application>Microsoft Office PowerPoint</Application>
  <PresentationFormat>Экран (4:3)</PresentationFormat>
  <Paragraphs>128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Аркадий</dc:creator>
  <cp:lastModifiedBy>ICLNout</cp:lastModifiedBy>
  <cp:revision>44</cp:revision>
  <dcterms:created xsi:type="dcterms:W3CDTF">2015-05-30T14:25:34Z</dcterms:created>
  <dcterms:modified xsi:type="dcterms:W3CDTF">2022-03-29T05:16:21Z</dcterms:modified>
</cp:coreProperties>
</file>