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96" r:id="rId3"/>
    <p:sldId id="271" r:id="rId4"/>
    <p:sldId id="278" r:id="rId5"/>
    <p:sldId id="279" r:id="rId6"/>
    <p:sldId id="280" r:id="rId7"/>
    <p:sldId id="281" r:id="rId8"/>
    <p:sldId id="282" r:id="rId9"/>
    <p:sldId id="273" r:id="rId10"/>
    <p:sldId id="286" r:id="rId11"/>
    <p:sldId id="285" r:id="rId12"/>
    <p:sldId id="287" r:id="rId13"/>
    <p:sldId id="288" r:id="rId14"/>
    <p:sldId id="272" r:id="rId15"/>
    <p:sldId id="283" r:id="rId16"/>
    <p:sldId id="258" r:id="rId17"/>
    <p:sldId id="284" r:id="rId18"/>
    <p:sldId id="291" r:id="rId19"/>
    <p:sldId id="259" r:id="rId20"/>
    <p:sldId id="292" r:id="rId21"/>
    <p:sldId id="260" r:id="rId22"/>
    <p:sldId id="293" r:id="rId23"/>
    <p:sldId id="261" r:id="rId24"/>
    <p:sldId id="294" r:id="rId25"/>
    <p:sldId id="262" r:id="rId26"/>
    <p:sldId id="290" r:id="rId27"/>
    <p:sldId id="295" r:id="rId28"/>
    <p:sldId id="265" r:id="rId29"/>
    <p:sldId id="267" r:id="rId30"/>
    <p:sldId id="300" r:id="rId31"/>
    <p:sldId id="299"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600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51" autoAdjust="0"/>
    <p:restoredTop sz="94660"/>
  </p:normalViewPr>
  <p:slideViewPr>
    <p:cSldViewPr>
      <p:cViewPr varScale="1">
        <p:scale>
          <a:sx n="50" d="100"/>
          <a:sy n="50" d="100"/>
        </p:scale>
        <p:origin x="-576"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A17953-AAB2-4C68-B18E-0F4C55067C02}" type="datetimeFigureOut">
              <a:rPr lang="ru-RU" smtClean="0"/>
              <a:pPr/>
              <a:t>31.01.2013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6EACC3-1E8F-4BD4-9C90-E8CEFF6640F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66EACC3-1E8F-4BD4-9C90-E8CEFF6640FD}" type="slidenum">
              <a:rPr lang="ru-RU" smtClean="0"/>
              <a:pPr/>
              <a:t>19</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85B6EC1-2145-4E03-90A4-BFCBB6B2D921}" type="datetimeFigureOut">
              <a:rPr lang="ru-RU" smtClean="0"/>
              <a:pPr/>
              <a:t>31.01.2013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2B85E0-2280-44DF-8BFF-54B02F705CA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5B6EC1-2145-4E03-90A4-BFCBB6B2D921}" type="datetimeFigureOut">
              <a:rPr lang="ru-RU" smtClean="0"/>
              <a:pPr/>
              <a:t>31.01.2013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2B85E0-2280-44DF-8BFF-54B02F705CA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Documents%20and%20Settings\Admin\&#1056;&#1072;&#1073;&#1086;&#1095;&#1080;&#1081;%20&#1089;&#1090;&#1086;&#1083;\&#1087;&#1088;&#1086;&#1077;&#1082;&#1090;\&#1058;&#1086;&#1090;%20&#1089;&#1072;&#1084;&#1099;&#1081;%20&#1052;&#1102;&#1085;&#1093;&#1075;&#1072;&#1091;&#1079;&#1077;&#1085;%20-%20&#1042;&#1072;&#1083;&#1100;&#1089;%20.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18.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357298"/>
            <a:ext cx="9144000" cy="1428736"/>
          </a:xfrm>
        </p:spPr>
        <p:txBody>
          <a:bodyPr>
            <a:noAutofit/>
          </a:bodyPr>
          <a:lstStyle/>
          <a:p>
            <a:r>
              <a:rPr lang="ru-RU" sz="8800" b="1" dirty="0" smtClean="0">
                <a:solidFill>
                  <a:srgbClr val="0000FF"/>
                </a:solidFill>
                <a:effectLst>
                  <a:outerShdw blurRad="38100" dist="38100" dir="2700000" algn="tl">
                    <a:srgbClr val="000000">
                      <a:alpha val="43137"/>
                    </a:srgbClr>
                  </a:outerShdw>
                </a:effectLst>
              </a:rPr>
              <a:t>Мать водица –</a:t>
            </a:r>
            <a:br>
              <a:rPr lang="ru-RU" sz="8800" b="1" dirty="0" smtClean="0">
                <a:solidFill>
                  <a:srgbClr val="0000FF"/>
                </a:solidFill>
                <a:effectLst>
                  <a:outerShdw blurRad="38100" dist="38100" dir="2700000" algn="tl">
                    <a:srgbClr val="000000">
                      <a:alpha val="43137"/>
                    </a:srgbClr>
                  </a:outerShdw>
                </a:effectLst>
              </a:rPr>
            </a:br>
            <a:r>
              <a:rPr lang="ru-RU" sz="8800" b="1" dirty="0" smtClean="0">
                <a:solidFill>
                  <a:srgbClr val="0000FF"/>
                </a:solidFill>
                <a:effectLst>
                  <a:outerShdw blurRad="38100" dist="38100" dir="2700000" algn="tl">
                    <a:srgbClr val="000000">
                      <a:alpha val="43137"/>
                    </a:srgbClr>
                  </a:outerShdw>
                </a:effectLst>
              </a:rPr>
              <a:t> всему царица</a:t>
            </a:r>
            <a:endParaRPr lang="ru-RU" sz="8800" b="1" dirty="0">
              <a:solidFill>
                <a:srgbClr val="0000FF"/>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4429124" y="4143380"/>
            <a:ext cx="4357718" cy="2357466"/>
          </a:xfrm>
        </p:spPr>
        <p:txBody>
          <a:bodyPr>
            <a:normAutofit/>
          </a:bodyPr>
          <a:lstStyle/>
          <a:p>
            <a:pPr algn="l"/>
            <a:r>
              <a:rPr lang="ru-RU" sz="2000" dirty="0" smtClean="0">
                <a:solidFill>
                  <a:srgbClr val="002060"/>
                </a:solidFill>
              </a:rPr>
              <a:t>Выполнила: Ушакова И.В.  учитель начальных классов.</a:t>
            </a:r>
          </a:p>
          <a:p>
            <a:pPr algn="l"/>
            <a:endParaRPr lang="ru-RU" sz="2000" dirty="0" smtClean="0">
              <a:solidFill>
                <a:srgbClr val="002060"/>
              </a:solidFill>
            </a:endParaRPr>
          </a:p>
          <a:p>
            <a:pPr algn="r"/>
            <a:endParaRPr lang="ru-RU" dirty="0" smtClean="0">
              <a:solidFill>
                <a:srgbClr val="0000FF"/>
              </a:solidFill>
            </a:endParaRPr>
          </a:p>
          <a:p>
            <a:endParaRPr lang="ru-RU" dirty="0">
              <a:solidFill>
                <a:schemeClr val="tx2">
                  <a:lumMod val="50000"/>
                </a:schemeClr>
              </a:solidFill>
            </a:endParaRPr>
          </a:p>
        </p:txBody>
      </p:sp>
      <p:pic>
        <p:nvPicPr>
          <p:cNvPr id="8" name="Тот самый Мюнхгаузен - Вальс .mp3">
            <a:hlinkClick r:id="" action="ppaction://media"/>
          </p:cNvPr>
          <p:cNvPicPr>
            <a:picLocks noRot="1" noChangeAspect="1"/>
          </p:cNvPicPr>
          <p:nvPr>
            <a:audioFile r:link="rId1"/>
          </p:nvPr>
        </p:nvPicPr>
        <p:blipFill>
          <a:blip r:embed="rId4" cstate="print"/>
          <a:stretch>
            <a:fillRect/>
          </a:stretch>
        </p:blipFill>
        <p:spPr>
          <a:xfrm>
            <a:off x="8388424" y="6245292"/>
            <a:ext cx="64068" cy="64068"/>
          </a:xfrm>
          <a:prstGeom prst="rect">
            <a:avLst/>
          </a:prstGeom>
        </p:spPr>
      </p:pic>
      <p:sp>
        <p:nvSpPr>
          <p:cNvPr id="5" name="Прямоугольник 4"/>
          <p:cNvSpPr/>
          <p:nvPr/>
        </p:nvSpPr>
        <p:spPr>
          <a:xfrm>
            <a:off x="827584" y="0"/>
            <a:ext cx="7488832" cy="923330"/>
          </a:xfrm>
          <a:prstGeom prst="rect">
            <a:avLst/>
          </a:prstGeom>
        </p:spPr>
        <p:txBody>
          <a:bodyPr wrap="square">
            <a:spAutoFit/>
          </a:bodyPr>
          <a:lstStyle/>
          <a:p>
            <a:pPr algn="ctr"/>
            <a:r>
              <a:rPr lang="ru-RU" b="1" i="1" dirty="0" smtClean="0">
                <a:solidFill>
                  <a:srgbClr val="002060"/>
                </a:solidFill>
                <a:latin typeface="Algerian" pitchFamily="82" charset="0"/>
              </a:rPr>
              <a:t>Муниципальное бюджетное общеобразовательное учреждение</a:t>
            </a:r>
          </a:p>
          <a:p>
            <a:pPr algn="ctr"/>
            <a:r>
              <a:rPr lang="ru-RU" b="1" i="1" dirty="0" smtClean="0">
                <a:solidFill>
                  <a:srgbClr val="002060"/>
                </a:solidFill>
                <a:latin typeface="Algerian" pitchFamily="82" charset="0"/>
              </a:rPr>
              <a:t> «средняя общеобразовательная школа №34»</a:t>
            </a:r>
            <a:br>
              <a:rPr lang="ru-RU" b="1" i="1" dirty="0" smtClean="0">
                <a:solidFill>
                  <a:srgbClr val="002060"/>
                </a:solidFill>
                <a:latin typeface="Algerian" pitchFamily="82" charset="0"/>
              </a:rPr>
            </a:br>
            <a:r>
              <a:rPr lang="ru-RU" b="1" i="1" dirty="0" smtClean="0">
                <a:solidFill>
                  <a:srgbClr val="002060"/>
                </a:solidFill>
                <a:latin typeface="Algerian" pitchFamily="82" charset="0"/>
              </a:rPr>
              <a:t> Тайгинского городского округа</a:t>
            </a:r>
            <a:endParaRPr lang="ru-RU"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4000" contrast="-28000"/>
          </a:blip>
          <a:srcRect/>
          <a:stretch>
            <a:fillRect t="-40000" b="-40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5857884" y="1"/>
            <a:ext cx="3286115" cy="6572272"/>
          </a:xfrm>
        </p:spPr>
        <p:txBody>
          <a:bodyPr>
            <a:noAutofit/>
          </a:bodyPr>
          <a:lstStyle/>
          <a:p>
            <a:pPr>
              <a:buNone/>
            </a:pPr>
            <a:r>
              <a:rPr lang="ru-RU" sz="2000" b="1" dirty="0" smtClean="0">
                <a:solidFill>
                  <a:srgbClr val="002060"/>
                </a:solidFill>
                <a:latin typeface="Times New Roman" pitchFamily="18" charset="0"/>
                <a:cs typeface="Times New Roman" pitchFamily="18" charset="0"/>
              </a:rPr>
              <a:t>Я не выяснил пока,</a:t>
            </a:r>
          </a:p>
          <a:p>
            <a:pPr>
              <a:buNone/>
            </a:pPr>
            <a:r>
              <a:rPr lang="ru-RU" sz="2000" b="1" dirty="0" smtClean="0">
                <a:solidFill>
                  <a:srgbClr val="002060"/>
                </a:solidFill>
                <a:latin typeface="Times New Roman" pitchFamily="18" charset="0"/>
                <a:cs typeface="Times New Roman" pitchFamily="18" charset="0"/>
              </a:rPr>
              <a:t>Что такое облака.</a:t>
            </a:r>
          </a:p>
          <a:p>
            <a:pPr>
              <a:buNone/>
            </a:pPr>
            <a:r>
              <a:rPr lang="ru-RU" sz="2000" b="1" dirty="0" smtClean="0">
                <a:solidFill>
                  <a:srgbClr val="002060"/>
                </a:solidFill>
                <a:latin typeface="Times New Roman" pitchFamily="18" charset="0"/>
                <a:cs typeface="Times New Roman" pitchFamily="18" charset="0"/>
              </a:rPr>
              <a:t>Может, это птичий пух?</a:t>
            </a:r>
          </a:p>
          <a:p>
            <a:pPr>
              <a:buNone/>
            </a:pPr>
            <a:r>
              <a:rPr lang="ru-RU" sz="2000" b="1" dirty="0" smtClean="0">
                <a:solidFill>
                  <a:srgbClr val="002060"/>
                </a:solidFill>
                <a:latin typeface="Times New Roman" pitchFamily="18" charset="0"/>
                <a:cs typeface="Times New Roman" pitchFamily="18" charset="0"/>
              </a:rPr>
              <a:t>Может, это стаи мух?</a:t>
            </a:r>
          </a:p>
          <a:p>
            <a:pPr>
              <a:buNone/>
            </a:pPr>
            <a:r>
              <a:rPr lang="ru-RU" sz="2000" b="1" dirty="0" smtClean="0">
                <a:solidFill>
                  <a:srgbClr val="002060"/>
                </a:solidFill>
                <a:latin typeface="Times New Roman" pitchFamily="18" charset="0"/>
                <a:cs typeface="Times New Roman" pitchFamily="18" charset="0"/>
              </a:rPr>
              <a:t>Может, это ветерок </a:t>
            </a:r>
          </a:p>
          <a:p>
            <a:pPr>
              <a:buNone/>
            </a:pPr>
            <a:r>
              <a:rPr lang="ru-RU" sz="2000" b="1" dirty="0" smtClean="0">
                <a:solidFill>
                  <a:srgbClr val="002060"/>
                </a:solidFill>
                <a:latin typeface="Times New Roman" pitchFamily="18" charset="0"/>
                <a:cs typeface="Times New Roman" pitchFamily="18" charset="0"/>
              </a:rPr>
              <a:t>Вату в небо уволок?</a:t>
            </a:r>
          </a:p>
          <a:p>
            <a:pPr>
              <a:buNone/>
            </a:pPr>
            <a:r>
              <a:rPr lang="ru-RU" sz="2000" b="1" dirty="0" smtClean="0">
                <a:solidFill>
                  <a:srgbClr val="002060"/>
                </a:solidFill>
                <a:latin typeface="Times New Roman" pitchFamily="18" charset="0"/>
                <a:cs typeface="Times New Roman" pitchFamily="18" charset="0"/>
              </a:rPr>
              <a:t>Намокает в небе вата – </a:t>
            </a:r>
          </a:p>
          <a:p>
            <a:pPr>
              <a:buNone/>
            </a:pPr>
            <a:r>
              <a:rPr lang="ru-RU" sz="2000" b="1" dirty="0" smtClean="0">
                <a:solidFill>
                  <a:srgbClr val="002060"/>
                </a:solidFill>
                <a:latin typeface="Times New Roman" pitchFamily="18" charset="0"/>
                <a:cs typeface="Times New Roman" pitchFamily="18" charset="0"/>
              </a:rPr>
              <a:t>Проливает дождь куда-то.</a:t>
            </a:r>
          </a:p>
          <a:p>
            <a:pPr>
              <a:buNone/>
            </a:pPr>
            <a:r>
              <a:rPr lang="ru-RU" sz="2000" b="1" dirty="0" smtClean="0">
                <a:solidFill>
                  <a:srgbClr val="002060"/>
                </a:solidFill>
                <a:latin typeface="Times New Roman" pitchFamily="18" charset="0"/>
                <a:cs typeface="Times New Roman" pitchFamily="18" charset="0"/>
              </a:rPr>
              <a:t>Может, облако – овечка:</a:t>
            </a:r>
          </a:p>
          <a:p>
            <a:pPr>
              <a:buNone/>
            </a:pPr>
            <a:r>
              <a:rPr lang="ru-RU" sz="2000" b="1" dirty="0" smtClean="0">
                <a:solidFill>
                  <a:srgbClr val="002060"/>
                </a:solidFill>
                <a:latin typeface="Times New Roman" pitchFamily="18" charset="0"/>
                <a:cs typeface="Times New Roman" pitchFamily="18" charset="0"/>
              </a:rPr>
              <a:t>Шерсть закручена в колечки?</a:t>
            </a:r>
          </a:p>
          <a:p>
            <a:pPr>
              <a:buNone/>
            </a:pPr>
            <a:r>
              <a:rPr lang="ru-RU" sz="2000" b="1" dirty="0" smtClean="0">
                <a:solidFill>
                  <a:srgbClr val="002060"/>
                </a:solidFill>
                <a:latin typeface="Times New Roman" pitchFamily="18" charset="0"/>
                <a:cs typeface="Times New Roman" pitchFamily="18" charset="0"/>
              </a:rPr>
              <a:t>Может, чья-то борода – </a:t>
            </a:r>
          </a:p>
          <a:p>
            <a:pPr>
              <a:buNone/>
            </a:pPr>
            <a:r>
              <a:rPr lang="ru-RU" sz="2000" b="1" dirty="0" smtClean="0">
                <a:solidFill>
                  <a:srgbClr val="002060"/>
                </a:solidFill>
                <a:latin typeface="Times New Roman" pitchFamily="18" charset="0"/>
                <a:cs typeface="Times New Roman" pitchFamily="18" charset="0"/>
              </a:rPr>
              <a:t>И пушиста и седа?</a:t>
            </a:r>
          </a:p>
          <a:p>
            <a:pPr>
              <a:buNone/>
            </a:pPr>
            <a:r>
              <a:rPr lang="ru-RU" sz="2000" b="1" dirty="0" smtClean="0">
                <a:solidFill>
                  <a:srgbClr val="002060"/>
                </a:solidFill>
                <a:latin typeface="Times New Roman" pitchFamily="18" charset="0"/>
                <a:cs typeface="Times New Roman" pitchFamily="18" charset="0"/>
              </a:rPr>
              <a:t>Что такое облака?</a:t>
            </a:r>
          </a:p>
          <a:p>
            <a:pPr>
              <a:buNone/>
            </a:pPr>
            <a:r>
              <a:rPr lang="ru-RU" sz="2000" b="1" dirty="0" smtClean="0">
                <a:solidFill>
                  <a:srgbClr val="002060"/>
                </a:solidFill>
                <a:latin typeface="Times New Roman" pitchFamily="18" charset="0"/>
                <a:cs typeface="Times New Roman" pitchFamily="18" charset="0"/>
              </a:rPr>
              <a:t>Я не выяснил пока.</a:t>
            </a:r>
            <a:endParaRPr lang="ru-RU" sz="20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«Облака»</a:t>
            </a:r>
            <a:endParaRPr lang="ru-RU"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ru-RU" dirty="0" smtClean="0"/>
              <a:t>   </a:t>
            </a:r>
            <a:r>
              <a:rPr lang="ru-RU" b="1" dirty="0" smtClean="0">
                <a:solidFill>
                  <a:srgbClr val="002060"/>
                </a:solidFill>
                <a:latin typeface="Times New Roman" pitchFamily="18" charset="0"/>
                <a:cs typeface="Times New Roman" pitchFamily="18" charset="0"/>
              </a:rPr>
              <a:t>Вывод: </a:t>
            </a:r>
            <a:r>
              <a:rPr lang="ru-RU" i="1" u="sng" dirty="0" smtClean="0">
                <a:solidFill>
                  <a:srgbClr val="002060"/>
                </a:solidFill>
                <a:latin typeface="Times New Roman" pitchFamily="18" charset="0"/>
                <a:cs typeface="Times New Roman" pitchFamily="18" charset="0"/>
              </a:rPr>
              <a:t>Облака́ — взвешенные в атмосфере продукты конденсации водяного пара, видимые на небе с поверхности земли.</a:t>
            </a:r>
            <a:r>
              <a:rPr lang="ru-RU" dirty="0" smtClean="0">
                <a:solidFill>
                  <a:srgbClr val="002060"/>
                </a:solidFill>
                <a:latin typeface="Times New Roman" pitchFamily="18" charset="0"/>
                <a:cs typeface="Times New Roman" pitchFamily="18" charset="0"/>
              </a:rPr>
              <a:t> Скопление капель воды и кристаллов льда в атмосфере; сплошная масса мелких летучих частиц (пыли, пара, дыма и т.п.) в воздухе.</a:t>
            </a:r>
          </a:p>
          <a:p>
            <a:pPr>
              <a:buNone/>
            </a:pPr>
            <a:r>
              <a:rPr lang="ru-RU" dirty="0" smtClean="0">
                <a:solidFill>
                  <a:srgbClr val="002060"/>
                </a:solidFill>
                <a:latin typeface="Times New Roman" pitchFamily="18" charset="0"/>
                <a:cs typeface="Times New Roman" pitchFamily="18" charset="0"/>
              </a:rPr>
              <a:t>    Облака бывают кучевые, перистые и слоистые.</a:t>
            </a:r>
            <a:endParaRPr lang="ru-RU"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3286116" y="1"/>
            <a:ext cx="5643602" cy="4143380"/>
          </a:xfrm>
        </p:spPr>
        <p:txBody>
          <a:bodyPr>
            <a:normAutofit/>
          </a:bodyPr>
          <a:lstStyle/>
          <a:p>
            <a:pPr>
              <a:buNone/>
            </a:pPr>
            <a:r>
              <a:rPr lang="ru-RU" sz="2800" b="1" dirty="0" smtClean="0">
                <a:solidFill>
                  <a:srgbClr val="002060"/>
                </a:solidFill>
                <a:latin typeface="Times New Roman" pitchFamily="18" charset="0"/>
                <a:cs typeface="Times New Roman" pitchFamily="18" charset="0"/>
              </a:rPr>
              <a:t>Кто-то ночью утащил лес</a:t>
            </a:r>
          </a:p>
          <a:p>
            <a:pPr>
              <a:buNone/>
            </a:pPr>
            <a:r>
              <a:rPr lang="ru-RU" sz="2800" b="1" dirty="0" smtClean="0">
                <a:solidFill>
                  <a:srgbClr val="002060"/>
                </a:solidFill>
                <a:latin typeface="Times New Roman" pitchFamily="18" charset="0"/>
                <a:cs typeface="Times New Roman" pitchFamily="18" charset="0"/>
              </a:rPr>
              <a:t>Был он вечером, а утром исчез!</a:t>
            </a:r>
          </a:p>
          <a:p>
            <a:pPr>
              <a:buNone/>
            </a:pPr>
            <a:r>
              <a:rPr lang="ru-RU" sz="2800" b="1" dirty="0" smtClean="0">
                <a:solidFill>
                  <a:srgbClr val="002060"/>
                </a:solidFill>
                <a:latin typeface="Times New Roman" pitchFamily="18" charset="0"/>
                <a:cs typeface="Times New Roman" pitchFamily="18" charset="0"/>
              </a:rPr>
              <a:t>Не осталось ни пенька, ни куста,</a:t>
            </a:r>
          </a:p>
          <a:p>
            <a:pPr>
              <a:buNone/>
            </a:pPr>
            <a:r>
              <a:rPr lang="ru-RU" sz="2800" b="1" dirty="0" smtClean="0">
                <a:solidFill>
                  <a:srgbClr val="002060"/>
                </a:solidFill>
                <a:latin typeface="Times New Roman" pitchFamily="18" charset="0"/>
                <a:cs typeface="Times New Roman" pitchFamily="18" charset="0"/>
              </a:rPr>
              <a:t>Только белая кругом пустота,</a:t>
            </a:r>
          </a:p>
          <a:p>
            <a:pPr>
              <a:buNone/>
            </a:pPr>
            <a:r>
              <a:rPr lang="ru-RU" sz="2800" b="1" dirty="0" smtClean="0">
                <a:solidFill>
                  <a:srgbClr val="002060"/>
                </a:solidFill>
                <a:latin typeface="Times New Roman" pitchFamily="18" charset="0"/>
                <a:cs typeface="Times New Roman" pitchFamily="18" charset="0"/>
              </a:rPr>
              <a:t>Где же прячутся птица и зверь?</a:t>
            </a:r>
          </a:p>
          <a:p>
            <a:pPr>
              <a:buNone/>
            </a:pPr>
            <a:r>
              <a:rPr lang="ru-RU" sz="2800" b="1" dirty="0" smtClean="0">
                <a:solidFill>
                  <a:srgbClr val="002060"/>
                </a:solidFill>
                <a:latin typeface="Times New Roman" pitchFamily="18" charset="0"/>
                <a:cs typeface="Times New Roman" pitchFamily="18" charset="0"/>
              </a:rPr>
              <a:t>И куда ж за грибами теперь?</a:t>
            </a:r>
            <a:endParaRPr lang="ru-RU" sz="28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2000" b="-3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«Туман»</a:t>
            </a:r>
            <a:endParaRPr lang="ru-RU"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214422"/>
            <a:ext cx="8229600" cy="4911741"/>
          </a:xfrm>
        </p:spPr>
        <p:txBody>
          <a:bodyPr>
            <a:normAutofit/>
          </a:bodyPr>
          <a:lstStyle/>
          <a:p>
            <a:pPr>
              <a:buNone/>
            </a:pPr>
            <a:r>
              <a:rPr lang="ru-RU" dirty="0" smtClean="0">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Вывод:    </a:t>
            </a:r>
            <a:r>
              <a:rPr lang="ru-RU" sz="2800" i="1" u="sng" dirty="0" smtClean="0">
                <a:solidFill>
                  <a:srgbClr val="002060"/>
                </a:solidFill>
                <a:latin typeface="Times New Roman" pitchFamily="18" charset="0"/>
                <a:cs typeface="Times New Roman" pitchFamily="18" charset="0"/>
              </a:rPr>
              <a:t>Туман-это нечто вроде пелены, облака, состоящего из мельчайших капель воды и воздуха, находящихся близко из поверхности земли.</a:t>
            </a:r>
            <a:r>
              <a:rPr lang="ru-RU" sz="2800" dirty="0" smtClean="0">
                <a:solidFill>
                  <a:srgbClr val="002060"/>
                </a:solidFill>
                <a:latin typeface="Times New Roman" pitchFamily="18" charset="0"/>
                <a:cs typeface="Times New Roman" pitchFamily="18" charset="0"/>
              </a:rPr>
              <a:t> Днем над рекой воздух нагрелся и в нем собралось много водяного пара. И когда воздух остыл, часть водяного пара превратилась в капельки воды и над рекой появляется туман. А пригреет солнышко и туман исчезнет, опять растворится в воздухе.</a:t>
            </a:r>
            <a:endParaRPr lang="ru-RU" sz="28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14422"/>
          </a:xfrm>
        </p:spPr>
        <p:txBody>
          <a:bodyPr>
            <a:normAutofit/>
          </a:bodyPr>
          <a:lstStyle/>
          <a:p>
            <a:pPr algn="l"/>
            <a:r>
              <a:rPr lang="ru-RU" sz="5400" dirty="0">
                <a:solidFill>
                  <a:srgbClr val="0000FF"/>
                </a:solidFill>
              </a:rPr>
              <a:t> </a:t>
            </a:r>
            <a:r>
              <a:rPr lang="ru-RU" sz="5400" dirty="0" smtClean="0">
                <a:solidFill>
                  <a:srgbClr val="0000FF"/>
                </a:solidFill>
              </a:rPr>
              <a:t>       </a:t>
            </a:r>
            <a:r>
              <a:rPr lang="ru-RU" sz="6000" b="1" dirty="0" smtClean="0">
                <a:solidFill>
                  <a:srgbClr val="0000FF"/>
                </a:solidFill>
                <a:effectLst>
                  <a:outerShdw blurRad="38100" dist="38100" dir="2700000" algn="tl">
                    <a:srgbClr val="000000">
                      <a:alpha val="43137"/>
                    </a:srgbClr>
                  </a:outerShdw>
                </a:effectLst>
              </a:rPr>
              <a:t>Вода твердая</a:t>
            </a:r>
            <a:endParaRPr lang="ru-RU" sz="6000" b="1" dirty="0">
              <a:solidFill>
                <a:srgbClr val="0000FF"/>
              </a:solidFill>
              <a:effectLst>
                <a:outerShdw blurRad="38100" dist="38100" dir="2700000" algn="tl">
                  <a:srgbClr val="000000">
                    <a:alpha val="43137"/>
                  </a:srgbClr>
                </a:outerShdw>
              </a:effectLst>
            </a:endParaRPr>
          </a:p>
        </p:txBody>
      </p:sp>
      <p:sp>
        <p:nvSpPr>
          <p:cNvPr id="4" name="Стрелка вправо с вырезом 3"/>
          <p:cNvSpPr/>
          <p:nvPr/>
        </p:nvSpPr>
        <p:spPr>
          <a:xfrm rot="1140000">
            <a:off x="-15231" y="712485"/>
            <a:ext cx="2357454" cy="1396369"/>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t>Снег</a:t>
            </a:r>
            <a:endParaRPr lang="ru-RU" sz="4800" dirty="0"/>
          </a:p>
        </p:txBody>
      </p:sp>
      <p:sp>
        <p:nvSpPr>
          <p:cNvPr id="6" name="Стрелка вправо с вырезом 5"/>
          <p:cNvSpPr/>
          <p:nvPr/>
        </p:nvSpPr>
        <p:spPr>
          <a:xfrm rot="1200000">
            <a:off x="162699" y="4053004"/>
            <a:ext cx="2214578" cy="1341888"/>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4400" dirty="0" smtClean="0"/>
              <a:t>Град</a:t>
            </a:r>
            <a:endParaRPr lang="ru-RU" sz="4400" dirty="0"/>
          </a:p>
        </p:txBody>
      </p:sp>
      <p:sp>
        <p:nvSpPr>
          <p:cNvPr id="7" name="Стрелка вправо с вырезом 6"/>
          <p:cNvSpPr/>
          <p:nvPr/>
        </p:nvSpPr>
        <p:spPr>
          <a:xfrm rot="1920000">
            <a:off x="6154490" y="541278"/>
            <a:ext cx="2407168" cy="12704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t>Лед</a:t>
            </a:r>
            <a:r>
              <a:rPr lang="ru-RU" dirty="0" smtClean="0"/>
              <a:t> </a:t>
            </a:r>
            <a:endParaRPr lang="ru-RU" dirty="0"/>
          </a:p>
        </p:txBody>
      </p:sp>
      <p:pic>
        <p:nvPicPr>
          <p:cNvPr id="9218" name="Picture 2" descr="C:\Documents and Settings\Администратор\Рабочий стол\1230495604_byaki3-1.jpg"/>
          <p:cNvPicPr>
            <a:picLocks noChangeAspect="1" noChangeArrowheads="1"/>
          </p:cNvPicPr>
          <p:nvPr/>
        </p:nvPicPr>
        <p:blipFill>
          <a:blip r:embed="rId3" cstate="print"/>
          <a:srcRect/>
          <a:stretch>
            <a:fillRect/>
          </a:stretch>
        </p:blipFill>
        <p:spPr bwMode="auto">
          <a:xfrm>
            <a:off x="5786446" y="2285992"/>
            <a:ext cx="3357554" cy="2071702"/>
          </a:xfrm>
          <a:prstGeom prst="rect">
            <a:avLst/>
          </a:prstGeom>
          <a:noFill/>
        </p:spPr>
      </p:pic>
      <p:pic>
        <p:nvPicPr>
          <p:cNvPr id="9220" name="Picture 4" descr="C:\Documents and Settings\Администратор\Рабочий стол\0605_shanhai4.jpg"/>
          <p:cNvPicPr>
            <a:picLocks noGrp="1" noChangeAspect="1" noChangeArrowheads="1"/>
          </p:cNvPicPr>
          <p:nvPr>
            <p:ph idx="1"/>
          </p:nvPr>
        </p:nvPicPr>
        <p:blipFill>
          <a:blip r:embed="rId4" cstate="print"/>
          <a:srcRect/>
          <a:stretch>
            <a:fillRect/>
          </a:stretch>
        </p:blipFill>
        <p:spPr bwMode="auto">
          <a:xfrm>
            <a:off x="2357423" y="4286256"/>
            <a:ext cx="3357585" cy="2571744"/>
          </a:xfrm>
          <a:prstGeom prst="rect">
            <a:avLst/>
          </a:prstGeom>
          <a:noFill/>
        </p:spPr>
      </p:pic>
      <p:pic>
        <p:nvPicPr>
          <p:cNvPr id="9221" name="Picture 5" descr="C:\Documents and Settings\Администратор\Рабочий стол\47.jpg"/>
          <p:cNvPicPr>
            <a:picLocks noChangeAspect="1" noChangeArrowheads="1"/>
          </p:cNvPicPr>
          <p:nvPr/>
        </p:nvPicPr>
        <p:blipFill>
          <a:blip r:embed="rId5" cstate="print"/>
          <a:srcRect/>
          <a:stretch>
            <a:fillRect/>
          </a:stretch>
        </p:blipFill>
        <p:spPr bwMode="auto">
          <a:xfrm>
            <a:off x="2285984" y="1214422"/>
            <a:ext cx="3214710" cy="278608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Documents and Settings\Администратор\Рабочий стол\25141447.gif"/>
          <p:cNvPicPr>
            <a:picLocks noGrp="1" noChangeAspect="1" noChangeArrowheads="1" noCrop="1"/>
          </p:cNvPicPr>
          <p:nvPr>
            <p:ph idx="1"/>
          </p:nvPr>
        </p:nvPicPr>
        <p:blipFill>
          <a:blip r:embed="rId2" cstate="print"/>
          <a:srcRect/>
          <a:stretch>
            <a:fillRect/>
          </a:stretch>
        </p:blipFill>
        <p:spPr bwMode="auto">
          <a:xfrm>
            <a:off x="0" y="0"/>
            <a:ext cx="9143999" cy="6830751"/>
          </a:xfrm>
          <a:prstGeom prst="rect">
            <a:avLst/>
          </a:prstGeom>
          <a:noFill/>
        </p:spPr>
      </p:pic>
      <p:sp>
        <p:nvSpPr>
          <p:cNvPr id="5" name="Прямоугольник 4"/>
          <p:cNvSpPr/>
          <p:nvPr/>
        </p:nvSpPr>
        <p:spPr>
          <a:xfrm>
            <a:off x="3571868" y="642918"/>
            <a:ext cx="3643338" cy="3477875"/>
          </a:xfrm>
          <a:prstGeom prst="rect">
            <a:avLst/>
          </a:prstGeom>
        </p:spPr>
        <p:txBody>
          <a:bodyPr wrap="square">
            <a:spAutoFit/>
          </a:bodyPr>
          <a:lstStyle/>
          <a:p>
            <a:r>
              <a:rPr lang="ru-RU" sz="2000" b="1" dirty="0" smtClean="0">
                <a:solidFill>
                  <a:schemeClr val="tx2">
                    <a:lumMod val="75000"/>
                  </a:schemeClr>
                </a:solidFill>
                <a:latin typeface="Times New Roman" pitchFamily="18" charset="0"/>
                <a:cs typeface="Times New Roman" pitchFamily="18" charset="0"/>
              </a:rPr>
              <a:t>Мы снежинки, мы пушинки,</a:t>
            </a:r>
          </a:p>
          <a:p>
            <a:r>
              <a:rPr lang="ru-RU" sz="2000" b="1" dirty="0" smtClean="0">
                <a:solidFill>
                  <a:schemeClr val="tx2">
                    <a:lumMod val="75000"/>
                  </a:schemeClr>
                </a:solidFill>
                <a:latin typeface="Times New Roman" pitchFamily="18" charset="0"/>
                <a:cs typeface="Times New Roman" pitchFamily="18" charset="0"/>
              </a:rPr>
              <a:t>Покружиться мы не прочь.</a:t>
            </a:r>
          </a:p>
          <a:p>
            <a:r>
              <a:rPr lang="ru-RU" sz="2000" b="1" dirty="0" smtClean="0">
                <a:solidFill>
                  <a:schemeClr val="tx2">
                    <a:lumMod val="75000"/>
                  </a:schemeClr>
                </a:solidFill>
                <a:latin typeface="Times New Roman" pitchFamily="18" charset="0"/>
                <a:cs typeface="Times New Roman" pitchFamily="18" charset="0"/>
              </a:rPr>
              <a:t>Мы снежинки - балеринки,</a:t>
            </a:r>
          </a:p>
          <a:p>
            <a:r>
              <a:rPr lang="ru-RU" sz="2000" b="1" dirty="0" smtClean="0">
                <a:solidFill>
                  <a:schemeClr val="tx2">
                    <a:lumMod val="75000"/>
                  </a:schemeClr>
                </a:solidFill>
                <a:latin typeface="Times New Roman" pitchFamily="18" charset="0"/>
                <a:cs typeface="Times New Roman" pitchFamily="18" charset="0"/>
              </a:rPr>
              <a:t>Мы танцуем день и ночь.</a:t>
            </a:r>
          </a:p>
          <a:p>
            <a:r>
              <a:rPr lang="ru-RU" sz="2000" b="1" dirty="0" smtClean="0">
                <a:solidFill>
                  <a:schemeClr val="tx2">
                    <a:lumMod val="75000"/>
                  </a:schemeClr>
                </a:solidFill>
                <a:latin typeface="Times New Roman" pitchFamily="18" charset="0"/>
                <a:cs typeface="Times New Roman" pitchFamily="18" charset="0"/>
              </a:rPr>
              <a:t>Встанем вместе мы в кружок -</a:t>
            </a:r>
          </a:p>
          <a:p>
            <a:r>
              <a:rPr lang="ru-RU" sz="2000" b="1" dirty="0" smtClean="0">
                <a:solidFill>
                  <a:schemeClr val="tx2">
                    <a:lumMod val="75000"/>
                  </a:schemeClr>
                </a:solidFill>
                <a:latin typeface="Times New Roman" pitchFamily="18" charset="0"/>
                <a:cs typeface="Times New Roman" pitchFamily="18" charset="0"/>
              </a:rPr>
              <a:t>Получается снежок.</a:t>
            </a:r>
          </a:p>
          <a:p>
            <a:r>
              <a:rPr lang="ru-RU" sz="2000" b="1" dirty="0" smtClean="0">
                <a:solidFill>
                  <a:schemeClr val="tx2">
                    <a:lumMod val="75000"/>
                  </a:schemeClr>
                </a:solidFill>
                <a:latin typeface="Times New Roman" pitchFamily="18" charset="0"/>
                <a:cs typeface="Times New Roman" pitchFamily="18" charset="0"/>
              </a:rPr>
              <a:t>Мы деревья побелили,</a:t>
            </a:r>
          </a:p>
          <a:p>
            <a:r>
              <a:rPr lang="ru-RU" sz="2000" b="1" dirty="0" smtClean="0">
                <a:solidFill>
                  <a:schemeClr val="tx2">
                    <a:lumMod val="75000"/>
                  </a:schemeClr>
                </a:solidFill>
                <a:latin typeface="Times New Roman" pitchFamily="18" charset="0"/>
                <a:cs typeface="Times New Roman" pitchFamily="18" charset="0"/>
              </a:rPr>
              <a:t>Крыши пухом замели.</a:t>
            </a:r>
          </a:p>
          <a:p>
            <a:r>
              <a:rPr lang="ru-RU" sz="2000" b="1" dirty="0" smtClean="0">
                <a:solidFill>
                  <a:schemeClr val="tx2">
                    <a:lumMod val="75000"/>
                  </a:schemeClr>
                </a:solidFill>
                <a:latin typeface="Times New Roman" pitchFamily="18" charset="0"/>
                <a:cs typeface="Times New Roman" pitchFamily="18" charset="0"/>
              </a:rPr>
              <a:t>Землю бархатом укрыли</a:t>
            </a:r>
          </a:p>
          <a:p>
            <a:r>
              <a:rPr lang="ru-RU" sz="2000" b="1" dirty="0" smtClean="0">
                <a:solidFill>
                  <a:schemeClr val="tx2">
                    <a:lumMod val="75000"/>
                  </a:schemeClr>
                </a:solidFill>
                <a:latin typeface="Times New Roman" pitchFamily="18" charset="0"/>
                <a:cs typeface="Times New Roman" pitchFamily="18" charset="0"/>
              </a:rPr>
              <a:t>И от стужи сберегли.</a:t>
            </a:r>
            <a:endParaRPr lang="ru-RU"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46000" contrast="-60000"/>
          </a:blip>
          <a:srcRect/>
          <a:stretch>
            <a:fillRect t="-31000" b="-3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b="1" dirty="0" smtClean="0">
                <a:solidFill>
                  <a:srgbClr val="0000FF"/>
                </a:solidFill>
              </a:rPr>
              <a:t> </a:t>
            </a:r>
            <a:r>
              <a:rPr lang="ru-RU" b="1" dirty="0" smtClean="0">
                <a:solidFill>
                  <a:srgbClr val="0000FF"/>
                </a:solidFill>
                <a:effectLst>
                  <a:outerShdw blurRad="38100" dist="38100" dir="2700000" algn="tl">
                    <a:srgbClr val="000000">
                      <a:alpha val="43137"/>
                    </a:srgbClr>
                  </a:outerShdw>
                </a:effectLst>
              </a:rPr>
              <a:t>«Снег»</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0" y="714356"/>
            <a:ext cx="9144000" cy="4143403"/>
          </a:xfrm>
        </p:spPr>
        <p:txBody>
          <a:bodyPr>
            <a:normAutofit fontScale="70000" lnSpcReduction="20000"/>
          </a:bodyPr>
          <a:lstStyle/>
          <a:p>
            <a:pPr>
              <a:buNone/>
            </a:pPr>
            <a:r>
              <a:rPr lang="ru-RU" b="1" dirty="0" smtClean="0">
                <a:solidFill>
                  <a:srgbClr val="0000FF"/>
                </a:solidFill>
              </a:rPr>
              <a:t/>
            </a:r>
            <a:br>
              <a:rPr lang="ru-RU" b="1" dirty="0" smtClean="0">
                <a:solidFill>
                  <a:srgbClr val="0000FF"/>
                </a:solidFill>
              </a:rPr>
            </a:br>
            <a:r>
              <a:rPr lang="ru-RU" sz="3600" b="1" dirty="0" smtClean="0">
                <a:solidFill>
                  <a:srgbClr val="002060"/>
                </a:solidFill>
                <a:latin typeface="Times New Roman" pitchFamily="18" charset="0"/>
                <a:cs typeface="Times New Roman" pitchFamily="18" charset="0"/>
              </a:rPr>
              <a:t>Вывод:  </a:t>
            </a:r>
            <a:r>
              <a:rPr lang="ru-RU" sz="3600" i="1" u="sng" dirty="0" smtClean="0">
                <a:solidFill>
                  <a:srgbClr val="002060"/>
                </a:solidFill>
              </a:rPr>
              <a:t>Снег — это не что иное, как замерзшая вода.</a:t>
            </a:r>
            <a:endParaRPr lang="ru-RU" sz="2800" i="1" u="sng" dirty="0" smtClean="0">
              <a:solidFill>
                <a:srgbClr val="002060"/>
              </a:solidFill>
            </a:endParaRPr>
          </a:p>
          <a:p>
            <a:pPr>
              <a:buNone/>
            </a:pPr>
            <a:r>
              <a:rPr lang="ru-RU" sz="3600" dirty="0" smtClean="0">
                <a:solidFill>
                  <a:srgbClr val="002060"/>
                </a:solidFill>
                <a:latin typeface="Times New Roman" pitchFamily="18" charset="0"/>
                <a:cs typeface="Times New Roman" pitchFamily="18" charset="0"/>
              </a:rPr>
              <a:t>     В пасмурную погоду снег бело-серый и скучный, а когда светит солнце,</a:t>
            </a:r>
            <a:r>
              <a:rPr lang="ru-RU" sz="3600" b="1" dirty="0" smtClean="0">
                <a:solidFill>
                  <a:srgbClr val="002060"/>
                </a:solidFill>
                <a:latin typeface="Times New Roman" pitchFamily="18" charset="0"/>
                <a:cs typeface="Times New Roman" pitchFamily="18" charset="0"/>
              </a:rPr>
              <a:t>  </a:t>
            </a:r>
            <a:r>
              <a:rPr lang="ru-RU" sz="3600" dirty="0" smtClean="0">
                <a:solidFill>
                  <a:srgbClr val="002060"/>
                </a:solidFill>
                <a:latin typeface="Times New Roman" pitchFamily="18" charset="0"/>
                <a:cs typeface="Times New Roman" pitchFamily="18" charset="0"/>
              </a:rPr>
              <a:t>миллионы снежинок блестят и переливаются разными цветами и похожи на сказочную скатерть. Когда температура на улице -5 градусов или ближе к нулю, можно играть в снежки, лепить снеговика, снежных зверушек. Если снежинка падает на ладошку или на лицо, она тот час же растает, потому что </a:t>
            </a:r>
            <a:r>
              <a:rPr lang="ru-RU" sz="3600" i="1" u="sng" dirty="0" smtClean="0">
                <a:solidFill>
                  <a:srgbClr val="002060"/>
                </a:solidFill>
                <a:latin typeface="Times New Roman" pitchFamily="18" charset="0"/>
                <a:cs typeface="Times New Roman" pitchFamily="18" charset="0"/>
              </a:rPr>
              <a:t>снежинка – это кристаллик льда, а лед на теплой ладони превращается в воду</a:t>
            </a:r>
            <a:r>
              <a:rPr lang="ru-RU" sz="3600" i="1" dirty="0" smtClean="0">
                <a:solidFill>
                  <a:srgbClr val="002060"/>
                </a:solidFill>
                <a:latin typeface="Times New Roman" pitchFamily="18" charset="0"/>
                <a:cs typeface="Times New Roman" pitchFamily="18" charset="0"/>
              </a:rPr>
              <a:t>. В природе говорят, что нет одинаковых по форме снежинок.</a:t>
            </a:r>
            <a:r>
              <a:rPr lang="ru-RU" sz="3600" i="1" u="sng" dirty="0" smtClean="0">
                <a:solidFill>
                  <a:srgbClr val="002060"/>
                </a:solidFill>
                <a:latin typeface="Times New Roman" pitchFamily="18" charset="0"/>
                <a:cs typeface="Times New Roman" pitchFamily="18" charset="0"/>
              </a:rPr>
              <a:t/>
            </a:r>
            <a:br>
              <a:rPr lang="ru-RU" sz="3600" i="1" u="sng" dirty="0" smtClean="0">
                <a:solidFill>
                  <a:srgbClr val="002060"/>
                </a:solidFill>
                <a:latin typeface="Times New Roman" pitchFamily="18" charset="0"/>
                <a:cs typeface="Times New Roman" pitchFamily="18" charset="0"/>
              </a:rPr>
            </a:br>
            <a:endParaRPr lang="ru-RU" sz="3600" dirty="0">
              <a:solidFill>
                <a:srgbClr val="002060"/>
              </a:solidFill>
              <a:latin typeface="Times New Roman" pitchFamily="18" charset="0"/>
              <a:cs typeface="Times New Roman" pitchFamily="18" charset="0"/>
            </a:endParaRPr>
          </a:p>
        </p:txBody>
      </p:sp>
      <p:pic>
        <p:nvPicPr>
          <p:cNvPr id="4098" name="Picture 2" descr="C:\Documents and Settings\Администратор\Рабочий стол\28177987.jpg"/>
          <p:cNvPicPr>
            <a:picLocks noChangeAspect="1" noChangeArrowheads="1"/>
          </p:cNvPicPr>
          <p:nvPr/>
        </p:nvPicPr>
        <p:blipFill>
          <a:blip r:embed="rId3" cstate="print"/>
          <a:srcRect/>
          <a:stretch>
            <a:fillRect/>
          </a:stretch>
        </p:blipFill>
        <p:spPr bwMode="auto">
          <a:xfrm>
            <a:off x="-1" y="4500570"/>
            <a:ext cx="3357555" cy="2357430"/>
          </a:xfrm>
          <a:prstGeom prst="rect">
            <a:avLst/>
          </a:prstGeom>
          <a:noFill/>
        </p:spPr>
      </p:pic>
      <p:pic>
        <p:nvPicPr>
          <p:cNvPr id="4099" name="Picture 3" descr="C:\Documents and Settings\Администратор\Рабочий стол\47.jpg"/>
          <p:cNvPicPr>
            <a:picLocks noChangeAspect="1" noChangeArrowheads="1"/>
          </p:cNvPicPr>
          <p:nvPr/>
        </p:nvPicPr>
        <p:blipFill>
          <a:blip r:embed="rId4" cstate="print"/>
          <a:srcRect/>
          <a:stretch>
            <a:fillRect/>
          </a:stretch>
        </p:blipFill>
        <p:spPr bwMode="auto">
          <a:xfrm>
            <a:off x="3214678" y="4572008"/>
            <a:ext cx="2857520" cy="2285992"/>
          </a:xfrm>
          <a:prstGeom prst="rect">
            <a:avLst/>
          </a:prstGeom>
          <a:noFill/>
        </p:spPr>
      </p:pic>
      <p:pic>
        <p:nvPicPr>
          <p:cNvPr id="4100" name="Picture 4" descr="C:\Documents and Settings\Администратор\Рабочий стол\снег.jpg"/>
          <p:cNvPicPr>
            <a:picLocks noChangeAspect="1" noChangeArrowheads="1"/>
          </p:cNvPicPr>
          <p:nvPr/>
        </p:nvPicPr>
        <p:blipFill>
          <a:blip r:embed="rId5" cstate="print"/>
          <a:srcRect/>
          <a:stretch>
            <a:fillRect/>
          </a:stretch>
        </p:blipFill>
        <p:spPr bwMode="auto">
          <a:xfrm>
            <a:off x="6143637" y="4572008"/>
            <a:ext cx="3000364" cy="228599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65000" contrast="-67000"/>
          </a:blip>
          <a:srcRect/>
          <a:stretch>
            <a:fillRect l="-16000" r="-1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2984"/>
          </a:xfrm>
        </p:spPr>
        <p:txBody>
          <a:bodyPr/>
          <a:lstStyle/>
          <a:p>
            <a:r>
              <a:rPr lang="ru-RU"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«Формы снежинок»</a:t>
            </a:r>
            <a:endParaRPr lang="ru-RU"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6" name="Picture 2" descr="C:\Documents and Settings\Администратор\Рабочий стол\1235602799_6001.jpg"/>
          <p:cNvPicPr>
            <a:picLocks noGrp="1" noChangeAspect="1" noChangeArrowheads="1"/>
          </p:cNvPicPr>
          <p:nvPr>
            <p:ph idx="1"/>
          </p:nvPr>
        </p:nvPicPr>
        <p:blipFill>
          <a:blip r:embed="rId3" cstate="print"/>
          <a:stretch>
            <a:fillRect/>
          </a:stretch>
        </p:blipFill>
        <p:spPr bwMode="auto">
          <a:xfrm>
            <a:off x="1" y="714356"/>
            <a:ext cx="1857356" cy="2297102"/>
          </a:xfrm>
          <a:prstGeom prst="rect">
            <a:avLst/>
          </a:prstGeom>
          <a:noFill/>
        </p:spPr>
      </p:pic>
      <p:pic>
        <p:nvPicPr>
          <p:cNvPr id="1027" name="Picture 3" descr="C:\Documents and Settings\Администратор\Рабочий стол\53075943_s7u4tsneg2.jpg"/>
          <p:cNvPicPr>
            <a:picLocks noChangeAspect="1" noChangeArrowheads="1"/>
          </p:cNvPicPr>
          <p:nvPr/>
        </p:nvPicPr>
        <p:blipFill>
          <a:blip r:embed="rId4" cstate="print"/>
          <a:srcRect/>
          <a:stretch>
            <a:fillRect/>
          </a:stretch>
        </p:blipFill>
        <p:spPr bwMode="auto">
          <a:xfrm>
            <a:off x="0" y="2928934"/>
            <a:ext cx="1857356" cy="2143121"/>
          </a:xfrm>
          <a:prstGeom prst="rect">
            <a:avLst/>
          </a:prstGeom>
          <a:noFill/>
        </p:spPr>
      </p:pic>
      <p:pic>
        <p:nvPicPr>
          <p:cNvPr id="1030" name="Picture 6" descr="C:\Documents and Settings\Администратор\Рабочий стол\06a3568b0f.jpg"/>
          <p:cNvPicPr>
            <a:picLocks noChangeAspect="1" noChangeArrowheads="1"/>
          </p:cNvPicPr>
          <p:nvPr/>
        </p:nvPicPr>
        <p:blipFill>
          <a:blip r:embed="rId5" cstate="print"/>
          <a:srcRect/>
          <a:stretch>
            <a:fillRect/>
          </a:stretch>
        </p:blipFill>
        <p:spPr bwMode="auto">
          <a:xfrm>
            <a:off x="0" y="4886321"/>
            <a:ext cx="1914251" cy="1971679"/>
          </a:xfrm>
          <a:prstGeom prst="rect">
            <a:avLst/>
          </a:prstGeom>
          <a:noFill/>
        </p:spPr>
      </p:pic>
      <p:pic>
        <p:nvPicPr>
          <p:cNvPr id="1031" name="Picture 7" descr="C:\Documents and Settings\Администратор\Рабочий стол\1203677.jpg"/>
          <p:cNvPicPr>
            <a:picLocks noChangeAspect="1" noChangeArrowheads="1"/>
          </p:cNvPicPr>
          <p:nvPr/>
        </p:nvPicPr>
        <p:blipFill>
          <a:blip r:embed="rId6" cstate="print"/>
          <a:srcRect/>
          <a:stretch>
            <a:fillRect/>
          </a:stretch>
        </p:blipFill>
        <p:spPr bwMode="auto">
          <a:xfrm>
            <a:off x="7143768" y="1000108"/>
            <a:ext cx="2000232" cy="1928826"/>
          </a:xfrm>
          <a:prstGeom prst="rect">
            <a:avLst/>
          </a:prstGeom>
          <a:noFill/>
        </p:spPr>
      </p:pic>
      <p:pic>
        <p:nvPicPr>
          <p:cNvPr id="1033" name="Picture 9" descr="C:\Documents and Settings\Администратор\Рабочий стол\36868.jpg"/>
          <p:cNvPicPr>
            <a:picLocks noChangeAspect="1" noChangeArrowheads="1"/>
          </p:cNvPicPr>
          <p:nvPr/>
        </p:nvPicPr>
        <p:blipFill>
          <a:blip r:embed="rId7" cstate="print"/>
          <a:srcRect/>
          <a:stretch>
            <a:fillRect/>
          </a:stretch>
        </p:blipFill>
        <p:spPr bwMode="auto">
          <a:xfrm>
            <a:off x="7143768" y="2928935"/>
            <a:ext cx="2000232" cy="2093266"/>
          </a:xfrm>
          <a:prstGeom prst="rect">
            <a:avLst/>
          </a:prstGeom>
          <a:noFill/>
        </p:spPr>
      </p:pic>
      <p:pic>
        <p:nvPicPr>
          <p:cNvPr id="1034" name="Picture 10" descr="C:\Documents and Settings\Администратор\Рабочий стол\1230517742_17.jpg"/>
          <p:cNvPicPr>
            <a:picLocks noChangeAspect="1" noChangeArrowheads="1"/>
          </p:cNvPicPr>
          <p:nvPr/>
        </p:nvPicPr>
        <p:blipFill>
          <a:blip r:embed="rId8" cstate="print"/>
          <a:srcRect/>
          <a:stretch>
            <a:fillRect/>
          </a:stretch>
        </p:blipFill>
        <p:spPr bwMode="auto">
          <a:xfrm>
            <a:off x="7143768" y="5000636"/>
            <a:ext cx="2000232" cy="1857364"/>
          </a:xfrm>
          <a:prstGeom prst="rect">
            <a:avLst/>
          </a:prstGeom>
          <a:noFill/>
        </p:spPr>
      </p:pic>
      <p:pic>
        <p:nvPicPr>
          <p:cNvPr id="1035" name="Picture 11" descr="C:\Documents and Settings\Администратор\Рабочий стол\img_165.jpg"/>
          <p:cNvPicPr>
            <a:picLocks noChangeAspect="1" noChangeArrowheads="1"/>
          </p:cNvPicPr>
          <p:nvPr/>
        </p:nvPicPr>
        <p:blipFill>
          <a:blip r:embed="rId9" cstate="print"/>
          <a:srcRect/>
          <a:stretch>
            <a:fillRect/>
          </a:stretch>
        </p:blipFill>
        <p:spPr bwMode="auto">
          <a:xfrm>
            <a:off x="1928794" y="4718944"/>
            <a:ext cx="2071702" cy="2139056"/>
          </a:xfrm>
          <a:prstGeom prst="rect">
            <a:avLst/>
          </a:prstGeom>
          <a:noFill/>
        </p:spPr>
      </p:pic>
      <p:pic>
        <p:nvPicPr>
          <p:cNvPr id="1036" name="Picture 12" descr="C:\Documents and Settings\Администратор\Рабочий стол\050.jpg"/>
          <p:cNvPicPr>
            <a:picLocks noChangeAspect="1" noChangeArrowheads="1"/>
          </p:cNvPicPr>
          <p:nvPr/>
        </p:nvPicPr>
        <p:blipFill>
          <a:blip r:embed="rId10" cstate="print"/>
          <a:srcRect/>
          <a:stretch>
            <a:fillRect/>
          </a:stretch>
        </p:blipFill>
        <p:spPr bwMode="auto">
          <a:xfrm>
            <a:off x="3777253" y="3000372"/>
            <a:ext cx="1741314" cy="1857388"/>
          </a:xfrm>
          <a:prstGeom prst="rect">
            <a:avLst/>
          </a:prstGeom>
          <a:noFill/>
        </p:spPr>
      </p:pic>
      <p:pic>
        <p:nvPicPr>
          <p:cNvPr id="1037" name="Picture 13" descr="C:\Documents and Settings\Администратор\Рабочий стол\images.jpeg"/>
          <p:cNvPicPr>
            <a:picLocks noChangeAspect="1" noChangeArrowheads="1"/>
          </p:cNvPicPr>
          <p:nvPr/>
        </p:nvPicPr>
        <p:blipFill>
          <a:blip r:embed="rId11" cstate="print"/>
          <a:srcRect/>
          <a:stretch>
            <a:fillRect/>
          </a:stretch>
        </p:blipFill>
        <p:spPr bwMode="auto">
          <a:xfrm>
            <a:off x="5214942" y="4733918"/>
            <a:ext cx="1926074" cy="2124082"/>
          </a:xfrm>
          <a:prstGeom prst="rect">
            <a:avLst/>
          </a:prstGeom>
          <a:noFill/>
        </p:spPr>
      </p:pic>
      <p:sp>
        <p:nvSpPr>
          <p:cNvPr id="16" name="Прямоугольник 15"/>
          <p:cNvSpPr/>
          <p:nvPr/>
        </p:nvSpPr>
        <p:spPr>
          <a:xfrm>
            <a:off x="2143108" y="1000108"/>
            <a:ext cx="5000660" cy="1754326"/>
          </a:xfrm>
          <a:prstGeom prst="rect">
            <a:avLst/>
          </a:prstGeom>
        </p:spPr>
        <p:txBody>
          <a:bodyPr wrap="square">
            <a:spAutoFit/>
          </a:bodyPr>
          <a:lstStyle/>
          <a:p>
            <a:r>
              <a:rPr lang="ru-RU" sz="3600" dirty="0" smtClean="0">
                <a:solidFill>
                  <a:srgbClr val="002060"/>
                </a:solidFill>
                <a:latin typeface="Times New Roman" pitchFamily="18" charset="0"/>
                <a:cs typeface="Times New Roman" pitchFamily="18" charset="0"/>
              </a:rPr>
              <a:t>Ёж, звезда, пластинка, </a:t>
            </a:r>
          </a:p>
          <a:p>
            <a:r>
              <a:rPr lang="ru-RU" sz="3600" dirty="0" smtClean="0">
                <a:solidFill>
                  <a:srgbClr val="002060"/>
                </a:solidFill>
                <a:latin typeface="Times New Roman" pitchFamily="18" charset="0"/>
                <a:cs typeface="Times New Roman" pitchFamily="18" charset="0"/>
              </a:rPr>
              <a:t>столбик, запонка, игла,</a:t>
            </a:r>
          </a:p>
          <a:p>
            <a:r>
              <a:rPr lang="ru-RU" sz="3600" dirty="0" smtClean="0">
                <a:solidFill>
                  <a:srgbClr val="002060"/>
                </a:solidFill>
                <a:latin typeface="Times New Roman" pitchFamily="18" charset="0"/>
                <a:cs typeface="Times New Roman" pitchFamily="18" charset="0"/>
              </a:rPr>
              <a:t> снежная крупа.</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8000" contrast="-27000"/>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171700" y="285750"/>
            <a:ext cx="6972300" cy="5840413"/>
          </a:xfrm>
        </p:spPr>
        <p:txBody>
          <a:bodyPr/>
          <a:lstStyle/>
          <a:p>
            <a:pPr>
              <a:buNone/>
            </a:pPr>
            <a:r>
              <a:rPr lang="ru-RU" b="1" i="1" dirty="0" smtClean="0">
                <a:solidFill>
                  <a:srgbClr val="0000FF"/>
                </a:solidFill>
              </a:rPr>
              <a:t>   </a:t>
            </a:r>
            <a:r>
              <a:rPr lang="ru-RU" b="1" i="1" dirty="0" smtClean="0">
                <a:solidFill>
                  <a:srgbClr val="002060"/>
                </a:solidFill>
              </a:rPr>
              <a:t>Нашу речку – рыбий дом –</a:t>
            </a:r>
            <a:br>
              <a:rPr lang="ru-RU" b="1" i="1" dirty="0" smtClean="0">
                <a:solidFill>
                  <a:srgbClr val="002060"/>
                </a:solidFill>
              </a:rPr>
            </a:br>
            <a:r>
              <a:rPr lang="ru-RU" b="1" i="1" dirty="0" smtClean="0">
                <a:solidFill>
                  <a:srgbClr val="002060"/>
                </a:solidFill>
              </a:rPr>
              <a:t>Застеклили крепко льдом.</a:t>
            </a:r>
            <a:br>
              <a:rPr lang="ru-RU" b="1" i="1" dirty="0" smtClean="0">
                <a:solidFill>
                  <a:srgbClr val="002060"/>
                </a:solidFill>
              </a:rPr>
            </a:br>
            <a:r>
              <a:rPr lang="ru-RU" b="1" i="1" dirty="0" smtClean="0">
                <a:solidFill>
                  <a:srgbClr val="002060"/>
                </a:solidFill>
              </a:rPr>
              <a:t>Смотрят рыбы из реки –</a:t>
            </a:r>
            <a:br>
              <a:rPr lang="ru-RU" b="1" i="1" dirty="0" smtClean="0">
                <a:solidFill>
                  <a:srgbClr val="002060"/>
                </a:solidFill>
              </a:rPr>
            </a:br>
            <a:r>
              <a:rPr lang="ru-RU" b="1" i="1" dirty="0" smtClean="0">
                <a:solidFill>
                  <a:srgbClr val="002060"/>
                </a:solidFill>
              </a:rPr>
              <a:t>По стеклу бегут коньки</a:t>
            </a:r>
            <a:br>
              <a:rPr lang="ru-RU" b="1" i="1" dirty="0" smtClean="0">
                <a:solidFill>
                  <a:srgbClr val="002060"/>
                </a:solidFill>
              </a:rPr>
            </a:br>
            <a:r>
              <a:rPr lang="ru-RU" b="1" i="1" dirty="0" smtClean="0">
                <a:solidFill>
                  <a:srgbClr val="002060"/>
                </a:solidFill>
              </a:rPr>
              <a:t>И наносят линии</a:t>
            </a:r>
            <a:br>
              <a:rPr lang="ru-RU" b="1" i="1" dirty="0" smtClean="0">
                <a:solidFill>
                  <a:srgbClr val="002060"/>
                </a:solidFill>
              </a:rPr>
            </a:br>
            <a:r>
              <a:rPr lang="ru-RU" b="1" i="1" dirty="0" smtClean="0">
                <a:solidFill>
                  <a:srgbClr val="002060"/>
                </a:solidFill>
              </a:rPr>
              <a:t>На стекло на синее.</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14338"/>
            <a:ext cx="9144000" cy="4214841"/>
          </a:xfrm>
          <a:blipFill>
            <a:blip r:embed="rId3" cstate="print"/>
            <a:stretch>
              <a:fillRect/>
            </a:stretch>
          </a:blipFill>
        </p:spPr>
        <p:txBody>
          <a:bodyPr>
            <a:normAutofit fontScale="92500" lnSpcReduction="20000"/>
          </a:bodyPr>
          <a:lstStyle/>
          <a:p>
            <a:pPr>
              <a:buNone/>
            </a:pPr>
            <a:r>
              <a:rPr lang="ru-RU" b="1" dirty="0" smtClean="0">
                <a:solidFill>
                  <a:srgbClr val="0000FF"/>
                </a:solidFill>
              </a:rPr>
              <a:t/>
            </a:r>
            <a:br>
              <a:rPr lang="ru-RU" b="1" dirty="0" smtClean="0">
                <a:solidFill>
                  <a:srgbClr val="0000FF"/>
                </a:solidFill>
              </a:rPr>
            </a:br>
            <a:r>
              <a:rPr lang="ru-RU" b="1" dirty="0" smtClean="0">
                <a:solidFill>
                  <a:srgbClr val="0000FF"/>
                </a:solidFill>
              </a:rPr>
              <a:t> </a:t>
            </a:r>
            <a:br>
              <a:rPr lang="ru-RU" b="1" dirty="0" smtClean="0">
                <a:solidFill>
                  <a:srgbClr val="0000FF"/>
                </a:solidFill>
              </a:rPr>
            </a:br>
            <a:r>
              <a:rPr lang="ru-RU" sz="3300" b="1" dirty="0" smtClean="0">
                <a:solidFill>
                  <a:srgbClr val="002060"/>
                </a:solidFill>
                <a:latin typeface="Times New Roman" pitchFamily="18" charset="0"/>
                <a:cs typeface="Times New Roman" pitchFamily="18" charset="0"/>
              </a:rPr>
              <a:t>Вывод: </a:t>
            </a:r>
            <a:r>
              <a:rPr lang="ru-RU" sz="3300" i="1" u="sng" dirty="0" smtClean="0">
                <a:solidFill>
                  <a:srgbClr val="002060"/>
                </a:solidFill>
                <a:latin typeface="Times New Roman" pitchFamily="18" charset="0"/>
                <a:cs typeface="Times New Roman" pitchFamily="18" charset="0"/>
              </a:rPr>
              <a:t>Когда температура воздуха 0 градусов, вода превращается в лед. </a:t>
            </a:r>
            <a:r>
              <a:rPr lang="ru-RU" sz="3300" i="1" dirty="0" smtClean="0">
                <a:solidFill>
                  <a:srgbClr val="002060"/>
                </a:solidFill>
                <a:latin typeface="Times New Roman" pitchFamily="18" charset="0"/>
                <a:cs typeface="Times New Roman" pitchFamily="18" charset="0"/>
              </a:rPr>
              <a:t>Толщина льда зависит от</a:t>
            </a:r>
            <a:r>
              <a:rPr lang="ru-RU" sz="3300" dirty="0" smtClean="0">
                <a:solidFill>
                  <a:srgbClr val="002060"/>
                </a:solidFill>
                <a:latin typeface="Times New Roman" pitchFamily="18" charset="0"/>
                <a:cs typeface="Times New Roman" pitchFamily="18" charset="0"/>
              </a:rPr>
              <a:t>  температуры: чем ниже температура, тем ниже промерзает вода, но в солнечный день толщина льда становится тоньше. Изо льда очень хорошо делать горки. Они получаются гладкие и скользкие, чего не скажешь о снежном сугробе, так как он рыхлый и в нем можно провалиться.</a:t>
            </a:r>
            <a:endParaRPr lang="ru-RU" sz="3300" dirty="0">
              <a:solidFill>
                <a:srgbClr val="002060"/>
              </a:solidFill>
              <a:latin typeface="Times New Roman" pitchFamily="18" charset="0"/>
              <a:cs typeface="Times New Roman" pitchFamily="18" charset="0"/>
            </a:endParaRPr>
          </a:p>
        </p:txBody>
      </p:sp>
      <p:pic>
        <p:nvPicPr>
          <p:cNvPr id="3074" name="Picture 2" descr="C:\Documents and Settings\Администратор\Рабочий стол\56.jpg"/>
          <p:cNvPicPr>
            <a:picLocks noChangeAspect="1" noChangeArrowheads="1"/>
          </p:cNvPicPr>
          <p:nvPr/>
        </p:nvPicPr>
        <p:blipFill>
          <a:blip r:embed="rId4" cstate="print"/>
          <a:srcRect/>
          <a:stretch>
            <a:fillRect/>
          </a:stretch>
        </p:blipFill>
        <p:spPr bwMode="auto">
          <a:xfrm>
            <a:off x="0" y="3929066"/>
            <a:ext cx="2928926" cy="2928934"/>
          </a:xfrm>
          <a:prstGeom prst="rect">
            <a:avLst/>
          </a:prstGeom>
          <a:noFill/>
        </p:spPr>
      </p:pic>
      <p:pic>
        <p:nvPicPr>
          <p:cNvPr id="3075" name="Picture 3" descr="C:\Documents and Settings\Администратор\Рабочий стол\Arctic-ice-cave-001.jpg"/>
          <p:cNvPicPr>
            <a:picLocks noChangeAspect="1" noChangeArrowheads="1"/>
          </p:cNvPicPr>
          <p:nvPr/>
        </p:nvPicPr>
        <p:blipFill>
          <a:blip r:embed="rId5" cstate="print"/>
          <a:srcRect/>
          <a:stretch>
            <a:fillRect/>
          </a:stretch>
        </p:blipFill>
        <p:spPr bwMode="auto">
          <a:xfrm>
            <a:off x="2928926" y="3929066"/>
            <a:ext cx="3357586" cy="2928934"/>
          </a:xfrm>
          <a:prstGeom prst="rect">
            <a:avLst/>
          </a:prstGeom>
          <a:noFill/>
        </p:spPr>
      </p:pic>
      <p:pic>
        <p:nvPicPr>
          <p:cNvPr id="3076" name="Picture 4" descr="C:\Documents and Settings\Администратор\Рабочий стол\17214256.jpg"/>
          <p:cNvPicPr>
            <a:picLocks noChangeAspect="1" noChangeArrowheads="1"/>
          </p:cNvPicPr>
          <p:nvPr/>
        </p:nvPicPr>
        <p:blipFill>
          <a:blip r:embed="rId6" cstate="print"/>
          <a:srcRect/>
          <a:stretch>
            <a:fillRect/>
          </a:stretch>
        </p:blipFill>
        <p:spPr bwMode="auto">
          <a:xfrm>
            <a:off x="6215074" y="3929066"/>
            <a:ext cx="2928925" cy="2928934"/>
          </a:xfrm>
          <a:prstGeom prst="rect">
            <a:avLst/>
          </a:prstGeom>
          <a:noFill/>
        </p:spPr>
      </p:pic>
      <p:sp>
        <p:nvSpPr>
          <p:cNvPr id="2" name="Заголовок 1"/>
          <p:cNvSpPr>
            <a:spLocks noGrp="1"/>
          </p:cNvSpPr>
          <p:nvPr>
            <p:ph type="title"/>
          </p:nvPr>
        </p:nvSpPr>
        <p:spPr>
          <a:xfrm>
            <a:off x="500034" y="-214338"/>
            <a:ext cx="8158162" cy="928694"/>
          </a:xfrm>
        </p:spPr>
        <p:txBody>
          <a:bodyPr/>
          <a:lstStyle/>
          <a:p>
            <a:r>
              <a:rPr lang="ru-RU" b="1" dirty="0" smtClean="0">
                <a:solidFill>
                  <a:srgbClr val="0000FF"/>
                </a:solidFill>
              </a:rPr>
              <a:t>  </a:t>
            </a:r>
            <a:r>
              <a:rPr lang="ru-RU" b="1" dirty="0" smtClean="0">
                <a:solidFill>
                  <a:srgbClr val="0000FF"/>
                </a:solidFill>
                <a:effectLst>
                  <a:outerShdw blurRad="38100" dist="38100" dir="2700000" algn="tl">
                    <a:srgbClr val="000000">
                      <a:alpha val="43137"/>
                    </a:srgbClr>
                  </a:outerShdw>
                </a:effectLst>
              </a:rPr>
              <a:t>«Лед»</a:t>
            </a:r>
            <a:endParaRPr lang="ru-RU"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2000" contrast="-36000"/>
          </a:blip>
          <a:srcRect/>
          <a:stretch>
            <a:fillRect t="-11000" b="-11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0" y="0"/>
            <a:ext cx="9144000" cy="6286520"/>
          </a:xfrm>
        </p:spPr>
        <p:txBody>
          <a:bodyPr>
            <a:normAutofit fontScale="92500" lnSpcReduction="10000"/>
          </a:bodyPr>
          <a:lstStyle/>
          <a:p>
            <a:pPr>
              <a:buNone/>
            </a:pPr>
            <a:r>
              <a:rPr lang="ru-RU" sz="2400" b="1" dirty="0" smtClean="0">
                <a:solidFill>
                  <a:schemeClr val="tx2">
                    <a:lumMod val="50000"/>
                  </a:schemeClr>
                </a:solidFill>
              </a:rPr>
              <a:t>         </a:t>
            </a:r>
            <a:r>
              <a:rPr lang="ru-RU" sz="2800" b="1" dirty="0" smtClean="0">
                <a:solidFill>
                  <a:schemeClr val="tx2">
                    <a:lumMod val="50000"/>
                  </a:schemeClr>
                </a:solidFill>
              </a:rPr>
              <a:t>Вода образует водную оболочку нашей планеты – гидросферу от греческих слов «</a:t>
            </a:r>
            <a:r>
              <a:rPr lang="ru-RU" sz="2800" b="1" dirty="0" err="1" smtClean="0">
                <a:solidFill>
                  <a:schemeClr val="tx2">
                    <a:lumMod val="50000"/>
                  </a:schemeClr>
                </a:solidFill>
              </a:rPr>
              <a:t>гидро</a:t>
            </a:r>
            <a:r>
              <a:rPr lang="ru-RU" sz="2800" b="1" dirty="0" smtClean="0">
                <a:solidFill>
                  <a:schemeClr val="tx2">
                    <a:lumMod val="50000"/>
                  </a:schemeClr>
                </a:solidFill>
              </a:rPr>
              <a:t>» - вода,«сфера» - шар).</a:t>
            </a:r>
          </a:p>
          <a:p>
            <a:pPr>
              <a:buNone/>
            </a:pPr>
            <a:r>
              <a:rPr lang="ru-RU" sz="2800" b="1" dirty="0" smtClean="0">
                <a:solidFill>
                  <a:schemeClr val="tx2">
                    <a:lumMod val="50000"/>
                  </a:schemeClr>
                </a:solidFill>
              </a:rPr>
              <a:t>       Она включает воду в трех состояниях – жидком, твердом (лед, снег, град, иней) и газообразном (пар, туман, облака). Ученые подсчитали, что 97.5% всех запасов воды на планете Земля приходится на соленые воды морей и океанов. Пресная вода составляет только 2.5% мировых запасов. </a:t>
            </a:r>
          </a:p>
          <a:p>
            <a:pPr>
              <a:buNone/>
            </a:pPr>
            <a:r>
              <a:rPr lang="ru-RU" sz="2800" b="1" dirty="0" smtClean="0">
                <a:solidFill>
                  <a:schemeClr val="tx2">
                    <a:lumMod val="50000"/>
                  </a:schemeClr>
                </a:solidFill>
              </a:rPr>
              <a:t>     Если учесть, что 75% пресной воды "заморожено" в горных ледниках и полярных шапках, еще 24% находится под землей в виде грунтовых вод, а еще 0.5% "рассредоточено" в почве в виде влаги, то получается, что на наиболее доступный и дешевый источники воды реки, озера и прочие наземные водоемы приходится чуть больше 0.01% мировых запасов воды.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4000" contrast="-18000"/>
          </a:blip>
          <a:srcRect/>
          <a:stretch>
            <a:fillRect t="-5000" b="-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571736" y="3017829"/>
            <a:ext cx="4786346" cy="3840171"/>
          </a:xfrm>
        </p:spPr>
        <p:txBody>
          <a:bodyPr>
            <a:normAutofit fontScale="92500" lnSpcReduction="20000"/>
          </a:bodyPr>
          <a:lstStyle/>
          <a:p>
            <a:pPr>
              <a:buNone/>
            </a:pPr>
            <a:r>
              <a:rPr lang="ru-RU" b="1" dirty="0" smtClean="0">
                <a:solidFill>
                  <a:srgbClr val="002060"/>
                </a:solidFill>
              </a:rPr>
              <a:t>Блестящие, звенящие</a:t>
            </a:r>
          </a:p>
          <a:p>
            <a:pPr>
              <a:buNone/>
            </a:pPr>
            <a:r>
              <a:rPr lang="ru-RU" b="1" dirty="0" smtClean="0">
                <a:solidFill>
                  <a:srgbClr val="002060"/>
                </a:solidFill>
              </a:rPr>
              <a:t>Хрустят, как леденцы,</a:t>
            </a:r>
          </a:p>
          <a:p>
            <a:pPr>
              <a:buNone/>
            </a:pPr>
            <a:r>
              <a:rPr lang="ru-RU" b="1" dirty="0" smtClean="0">
                <a:solidFill>
                  <a:srgbClr val="002060"/>
                </a:solidFill>
              </a:rPr>
              <a:t>Под крышами висящие</a:t>
            </a:r>
          </a:p>
          <a:p>
            <a:pPr>
              <a:buNone/>
            </a:pPr>
            <a:r>
              <a:rPr lang="ru-RU" b="1" dirty="0" smtClean="0">
                <a:solidFill>
                  <a:srgbClr val="002060"/>
                </a:solidFill>
              </a:rPr>
              <a:t>Сосульки – сорванцы.</a:t>
            </a:r>
          </a:p>
          <a:p>
            <a:pPr>
              <a:buNone/>
            </a:pPr>
            <a:r>
              <a:rPr lang="ru-RU" b="1" dirty="0" smtClean="0">
                <a:solidFill>
                  <a:srgbClr val="002060"/>
                </a:solidFill>
              </a:rPr>
              <a:t>Блестящие, звенящие,</a:t>
            </a:r>
          </a:p>
          <a:p>
            <a:pPr>
              <a:buNone/>
            </a:pPr>
            <a:r>
              <a:rPr lang="ru-RU" b="1" dirty="0" smtClean="0">
                <a:solidFill>
                  <a:srgbClr val="002060"/>
                </a:solidFill>
              </a:rPr>
              <a:t>Как солнышка лучи.</a:t>
            </a:r>
          </a:p>
          <a:p>
            <a:pPr>
              <a:buNone/>
            </a:pPr>
            <a:r>
              <a:rPr lang="ru-RU" b="1" dirty="0" smtClean="0">
                <a:solidFill>
                  <a:srgbClr val="002060"/>
                </a:solidFill>
              </a:rPr>
              <a:t>Отсюда начинаются</a:t>
            </a:r>
          </a:p>
          <a:p>
            <a:pPr>
              <a:buNone/>
            </a:pPr>
            <a:r>
              <a:rPr lang="ru-RU" b="1" dirty="0" smtClean="0">
                <a:solidFill>
                  <a:srgbClr val="002060"/>
                </a:solidFill>
              </a:rPr>
              <a:t>Весенние ручьи.</a:t>
            </a:r>
            <a:endParaRPr lang="ru-RU" b="1" dirty="0">
              <a:solidFill>
                <a:srgbClr val="00206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4000" contrast="-31000"/>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lstStyle/>
          <a:p>
            <a:r>
              <a:rPr lang="ru-RU" b="1" dirty="0" smtClean="0">
                <a:solidFill>
                  <a:srgbClr val="0000FF"/>
                </a:solidFill>
              </a:rPr>
              <a:t> </a:t>
            </a:r>
            <a:r>
              <a:rPr lang="ru-RU" b="1" dirty="0" smtClean="0">
                <a:solidFill>
                  <a:srgbClr val="0000FF"/>
                </a:solidFill>
                <a:effectLst>
                  <a:outerShdw blurRad="38100" dist="38100" dir="2700000" algn="tl">
                    <a:srgbClr val="000000">
                      <a:alpha val="43137"/>
                    </a:srgbClr>
                  </a:outerShdw>
                </a:effectLst>
              </a:rPr>
              <a:t>«Сосульки»</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28596" y="642917"/>
            <a:ext cx="8258204" cy="4500595"/>
          </a:xfrm>
        </p:spPr>
        <p:txBody>
          <a:bodyPr>
            <a:normAutofit fontScale="25000" lnSpcReduction="20000"/>
          </a:bodyPr>
          <a:lstStyle/>
          <a:p>
            <a:pPr>
              <a:buNone/>
            </a:pPr>
            <a:r>
              <a:rPr lang="ru-RU" b="1" dirty="0" smtClean="0">
                <a:solidFill>
                  <a:srgbClr val="0000FF"/>
                </a:solidFill>
              </a:rPr>
              <a:t/>
            </a:r>
            <a:br>
              <a:rPr lang="ru-RU" b="1" dirty="0" smtClean="0">
                <a:solidFill>
                  <a:srgbClr val="0000FF"/>
                </a:solidFill>
              </a:rPr>
            </a:br>
            <a:r>
              <a:rPr lang="ru-RU" sz="11200" b="1" dirty="0" smtClean="0">
                <a:solidFill>
                  <a:srgbClr val="002060"/>
                </a:solidFill>
                <a:latin typeface="Times New Roman" pitchFamily="18" charset="0"/>
                <a:cs typeface="Times New Roman" pitchFamily="18" charset="0"/>
              </a:rPr>
              <a:t>Вывод: </a:t>
            </a:r>
            <a:r>
              <a:rPr lang="ru-RU" sz="11200" dirty="0" smtClean="0">
                <a:solidFill>
                  <a:srgbClr val="002060"/>
                </a:solidFill>
                <a:latin typeface="Times New Roman" pitchFamily="18" charset="0"/>
                <a:cs typeface="Times New Roman" pitchFamily="18" charset="0"/>
              </a:rPr>
              <a:t>Сосульки растут на южной стороне дома. Если на крыше есть снег, то сосульки в теплую погоду растут, если нет, то уменьшаются. Сосулька -- </a:t>
            </a:r>
            <a:r>
              <a:rPr lang="ru-RU" sz="11200" dirty="0" err="1" smtClean="0">
                <a:solidFill>
                  <a:srgbClr val="002060"/>
                </a:solidFill>
                <a:latin typeface="Times New Roman" pitchFamily="18" charset="0"/>
                <a:cs typeface="Times New Roman" pitchFamily="18" charset="0"/>
              </a:rPr>
              <a:t>сВЕсулька</a:t>
            </a:r>
            <a:r>
              <a:rPr lang="ru-RU" sz="11200" dirty="0" smtClean="0">
                <a:solidFill>
                  <a:srgbClr val="002060"/>
                </a:solidFill>
                <a:latin typeface="Times New Roman" pitchFamily="18" charset="0"/>
                <a:cs typeface="Times New Roman" pitchFamily="18" charset="0"/>
              </a:rPr>
              <a:t>, раньше звуку [о] предшествовал целый слог ВЕ. </a:t>
            </a:r>
            <a:r>
              <a:rPr lang="ru-RU" sz="11200" i="1" u="sng" dirty="0" smtClean="0">
                <a:solidFill>
                  <a:srgbClr val="002060"/>
                </a:solidFill>
                <a:latin typeface="Times New Roman" pitchFamily="18" charset="0"/>
                <a:cs typeface="Times New Roman" pitchFamily="18" charset="0"/>
              </a:rPr>
              <a:t>Обледеневшая при стоке жидкость в виде заостренного книзу стержня </a:t>
            </a:r>
            <a:r>
              <a:rPr lang="ru-RU" sz="11200" u="sng" dirty="0" smtClean="0">
                <a:solidFill>
                  <a:srgbClr val="002060"/>
                </a:solidFill>
                <a:latin typeface="Times New Roman" pitchFamily="18" charset="0"/>
                <a:cs typeface="Times New Roman" pitchFamily="18" charset="0"/>
              </a:rPr>
              <a:t>.</a:t>
            </a:r>
            <a:r>
              <a:rPr lang="ru-RU" sz="11200" i="1" u="sng" dirty="0" smtClean="0">
                <a:solidFill>
                  <a:srgbClr val="002060"/>
                </a:solidFill>
                <a:latin typeface="Times New Roman" pitchFamily="18" charset="0"/>
                <a:cs typeface="Times New Roman" pitchFamily="18" charset="0"/>
              </a:rPr>
              <a:t>Сосульки в солнечную погоду дружно капают, отсюда и произошло слово «капель». </a:t>
            </a:r>
            <a:br>
              <a:rPr lang="ru-RU" sz="11200" i="1" u="sng" dirty="0" smtClean="0">
                <a:solidFill>
                  <a:srgbClr val="002060"/>
                </a:solidFill>
                <a:latin typeface="Times New Roman" pitchFamily="18" charset="0"/>
                <a:cs typeface="Times New Roman" pitchFamily="18" charset="0"/>
              </a:rPr>
            </a:br>
            <a:r>
              <a:rPr lang="ru-RU" sz="11200" i="1" dirty="0" smtClean="0">
                <a:solidFill>
                  <a:srgbClr val="002060"/>
                </a:solidFill>
                <a:latin typeface="Times New Roman" pitchFamily="18" charset="0"/>
                <a:cs typeface="Times New Roman" pitchFamily="18" charset="0"/>
              </a:rPr>
              <a:t>Если</a:t>
            </a:r>
            <a:r>
              <a:rPr lang="ru-RU" sz="11200" dirty="0" smtClean="0">
                <a:solidFill>
                  <a:srgbClr val="002060"/>
                </a:solidFill>
                <a:latin typeface="Times New Roman" pitchFamily="18" charset="0"/>
                <a:cs typeface="Times New Roman" pitchFamily="18" charset="0"/>
              </a:rPr>
              <a:t> посмотреть на окружающий мир через сосульку, все будет кривое, искаженное и смешное. А еще сосулька  похожа на волшебную палочку феи. </a:t>
            </a:r>
            <a:endParaRPr lang="ru-RU" sz="11200" dirty="0">
              <a:solidFill>
                <a:srgbClr val="002060"/>
              </a:solidFill>
              <a:latin typeface="Times New Roman" pitchFamily="18" charset="0"/>
              <a:cs typeface="Times New Roman" pitchFamily="18" charset="0"/>
            </a:endParaRPr>
          </a:p>
        </p:txBody>
      </p:sp>
      <p:pic>
        <p:nvPicPr>
          <p:cNvPr id="2050" name="Picture 2" descr="C:\Documents and Settings\Администратор\Рабочий стол\Icicles.jpg"/>
          <p:cNvPicPr>
            <a:picLocks noChangeAspect="1" noChangeArrowheads="1"/>
          </p:cNvPicPr>
          <p:nvPr/>
        </p:nvPicPr>
        <p:blipFill>
          <a:blip r:embed="rId3" cstate="print"/>
          <a:srcRect/>
          <a:stretch>
            <a:fillRect/>
          </a:stretch>
        </p:blipFill>
        <p:spPr bwMode="auto">
          <a:xfrm>
            <a:off x="1" y="4929198"/>
            <a:ext cx="3214678" cy="1928802"/>
          </a:xfrm>
          <a:prstGeom prst="rect">
            <a:avLst/>
          </a:prstGeom>
          <a:noFill/>
        </p:spPr>
      </p:pic>
      <p:pic>
        <p:nvPicPr>
          <p:cNvPr id="2051" name="Picture 3" descr="C:\Documents and Settings\Администратор\Рабочий стол\102579.jpeg"/>
          <p:cNvPicPr>
            <a:picLocks noChangeAspect="1" noChangeArrowheads="1"/>
          </p:cNvPicPr>
          <p:nvPr/>
        </p:nvPicPr>
        <p:blipFill>
          <a:blip r:embed="rId4" cstate="print"/>
          <a:srcRect/>
          <a:stretch>
            <a:fillRect/>
          </a:stretch>
        </p:blipFill>
        <p:spPr bwMode="auto">
          <a:xfrm>
            <a:off x="3000364" y="4929198"/>
            <a:ext cx="2452646" cy="1928801"/>
          </a:xfrm>
          <a:prstGeom prst="rect">
            <a:avLst/>
          </a:prstGeom>
          <a:noFill/>
        </p:spPr>
      </p:pic>
      <p:pic>
        <p:nvPicPr>
          <p:cNvPr id="2052" name="Picture 4" descr="C:\Documents and Settings\Администратор\Рабочий стол\icicles-734118.jpg"/>
          <p:cNvPicPr>
            <a:picLocks noChangeAspect="1" noChangeArrowheads="1"/>
          </p:cNvPicPr>
          <p:nvPr/>
        </p:nvPicPr>
        <p:blipFill>
          <a:blip r:embed="rId5" cstate="print"/>
          <a:srcRect/>
          <a:stretch>
            <a:fillRect/>
          </a:stretch>
        </p:blipFill>
        <p:spPr bwMode="auto">
          <a:xfrm>
            <a:off x="5357818" y="4929198"/>
            <a:ext cx="3786182" cy="192880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0000" contrast="-23000"/>
          </a:blip>
          <a:srcRect/>
          <a:stretch>
            <a:fillRect t="-25000" b="-2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885825" y="1600200"/>
            <a:ext cx="8258175" cy="4543425"/>
          </a:xfrm>
        </p:spPr>
        <p:txBody>
          <a:bodyPr/>
          <a:lstStyle/>
          <a:p>
            <a:pPr>
              <a:buNone/>
            </a:pPr>
            <a:r>
              <a:rPr lang="ru-RU" b="1" i="1" dirty="0" smtClean="0">
                <a:solidFill>
                  <a:srgbClr val="0000FF"/>
                </a:solidFill>
              </a:rPr>
              <a:t>    </a:t>
            </a:r>
            <a:r>
              <a:rPr lang="ru-RU" b="1" i="1" dirty="0" smtClean="0">
                <a:solidFill>
                  <a:srgbClr val="002060"/>
                </a:solidFill>
              </a:rPr>
              <a:t>Не дождавшись тепла,</a:t>
            </a:r>
            <a:br>
              <a:rPr lang="ru-RU" b="1" i="1" dirty="0" smtClean="0">
                <a:solidFill>
                  <a:srgbClr val="002060"/>
                </a:solidFill>
              </a:rPr>
            </a:br>
            <a:r>
              <a:rPr lang="ru-RU" b="1" i="1" dirty="0" smtClean="0">
                <a:solidFill>
                  <a:srgbClr val="002060"/>
                </a:solidFill>
              </a:rPr>
              <a:t>Среди зимнего дня</a:t>
            </a:r>
            <a:br>
              <a:rPr lang="ru-RU" b="1" i="1" dirty="0" smtClean="0">
                <a:solidFill>
                  <a:srgbClr val="002060"/>
                </a:solidFill>
              </a:rPr>
            </a:br>
            <a:r>
              <a:rPr lang="ru-RU" b="1" i="1" dirty="0" smtClean="0">
                <a:solidFill>
                  <a:srgbClr val="002060"/>
                </a:solidFill>
              </a:rPr>
              <a:t>Распустились цветы</a:t>
            </a:r>
            <a:br>
              <a:rPr lang="ru-RU" b="1" i="1" dirty="0" smtClean="0">
                <a:solidFill>
                  <a:srgbClr val="002060"/>
                </a:solidFill>
              </a:rPr>
            </a:br>
            <a:r>
              <a:rPr lang="ru-RU" b="1" i="1" dirty="0" smtClean="0">
                <a:solidFill>
                  <a:srgbClr val="002060"/>
                </a:solidFill>
              </a:rPr>
              <a:t>На окне у меня.</a:t>
            </a:r>
            <a:br>
              <a:rPr lang="ru-RU" b="1" i="1" dirty="0" smtClean="0">
                <a:solidFill>
                  <a:srgbClr val="002060"/>
                </a:solidFill>
              </a:rPr>
            </a:br>
            <a:r>
              <a:rPr lang="ru-RU" b="1" i="1" dirty="0" smtClean="0">
                <a:solidFill>
                  <a:srgbClr val="002060"/>
                </a:solidFill>
              </a:rPr>
              <a:t>Подошел я к цветам,</a:t>
            </a:r>
            <a:br>
              <a:rPr lang="ru-RU" b="1" i="1" dirty="0" smtClean="0">
                <a:solidFill>
                  <a:srgbClr val="002060"/>
                </a:solidFill>
              </a:rPr>
            </a:br>
            <a:r>
              <a:rPr lang="ru-RU" b="1" i="1" dirty="0" smtClean="0">
                <a:solidFill>
                  <a:srgbClr val="002060"/>
                </a:solidFill>
              </a:rPr>
              <a:t>Но не пахнут они…</a:t>
            </a:r>
            <a:br>
              <a:rPr lang="ru-RU" b="1" i="1" dirty="0" smtClean="0">
                <a:solidFill>
                  <a:srgbClr val="002060"/>
                </a:solidFill>
              </a:rPr>
            </a:br>
            <a:r>
              <a:rPr lang="ru-RU" b="1" i="1" dirty="0" smtClean="0">
                <a:solidFill>
                  <a:srgbClr val="002060"/>
                </a:solidFill>
              </a:rPr>
              <a:t>Для чего ж они выросли</a:t>
            </a:r>
            <a:br>
              <a:rPr lang="ru-RU" b="1" i="1" dirty="0" smtClean="0">
                <a:solidFill>
                  <a:srgbClr val="002060"/>
                </a:solidFill>
              </a:rPr>
            </a:br>
            <a:r>
              <a:rPr lang="ru-RU" b="1" i="1" dirty="0" smtClean="0">
                <a:solidFill>
                  <a:srgbClr val="002060"/>
                </a:solidFill>
              </a:rPr>
              <a:t>В зимние дни?</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2000" contrast="-13000"/>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b="1" dirty="0" smtClean="0">
                <a:solidFill>
                  <a:srgbClr val="0000FF"/>
                </a:solidFill>
              </a:rPr>
              <a:t> </a:t>
            </a:r>
            <a:r>
              <a:rPr lang="ru-RU" b="1" dirty="0" smtClean="0">
                <a:solidFill>
                  <a:srgbClr val="0000FF"/>
                </a:solidFill>
                <a:effectLst>
                  <a:outerShdw blurRad="38100" dist="38100" dir="2700000" algn="tl">
                    <a:srgbClr val="000000">
                      <a:alpha val="43137"/>
                    </a:srgbClr>
                  </a:outerShdw>
                </a:effectLst>
              </a:rPr>
              <a:t>«Морозные узоры»</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0" y="714356"/>
            <a:ext cx="8229600" cy="5000660"/>
          </a:xfrm>
        </p:spPr>
        <p:txBody>
          <a:bodyPr>
            <a:normAutofit fontScale="77500" lnSpcReduction="20000"/>
          </a:bodyPr>
          <a:lstStyle/>
          <a:p>
            <a:pPr>
              <a:buNone/>
            </a:pPr>
            <a:r>
              <a:rPr lang="ru-RU" b="1" dirty="0" smtClean="0">
                <a:solidFill>
                  <a:srgbClr val="0000FF"/>
                </a:solidFill>
              </a:rPr>
              <a:t/>
            </a:r>
            <a:br>
              <a:rPr lang="ru-RU" b="1" dirty="0" smtClean="0">
                <a:solidFill>
                  <a:srgbClr val="0000FF"/>
                </a:solidFill>
              </a:rPr>
            </a:br>
            <a:r>
              <a:rPr lang="ru-RU" b="1" dirty="0" smtClean="0">
                <a:solidFill>
                  <a:srgbClr val="002060"/>
                </a:solidFill>
                <a:latin typeface="Times New Roman" pitchFamily="18" charset="0"/>
                <a:cs typeface="Times New Roman" pitchFamily="18" charset="0"/>
              </a:rPr>
              <a:t>Вывод: </a:t>
            </a:r>
            <a:r>
              <a:rPr lang="ru-RU" i="1" u="sng" dirty="0" smtClean="0">
                <a:solidFill>
                  <a:srgbClr val="002060"/>
                </a:solidFill>
                <a:latin typeface="Times New Roman" pitchFamily="18" charset="0"/>
                <a:cs typeface="Times New Roman" pitchFamily="18" charset="0"/>
              </a:rPr>
              <a:t>В оттепель окна покрываются тонким слоем воды. В мороз из этой воды образуются причудливые узоры.</a:t>
            </a:r>
            <a:r>
              <a:rPr lang="ru-RU" dirty="0" smtClean="0">
                <a:solidFill>
                  <a:srgbClr val="002060"/>
                </a:solidFill>
                <a:latin typeface="Times New Roman" pitchFamily="18" charset="0"/>
                <a:cs typeface="Times New Roman" pitchFamily="18" charset="0"/>
              </a:rPr>
              <a:t> Ледяные узоры на окнах представляют собой редкое по красоте зрелище. Они похожи на ветки деревьев в инее, на елочные ветви, на разнообразные ветви – пушистые или снежные. Каждый узор разный, одинаковых узоров нет. Самые красивые морозные узоры – это елочные ветви, они такие колючие и пушистые, и каждая веточка будто из сказки.  Но если до узора дотронуться рукой, или днем на него будет светить солнышко, узор растает, потому что морозный узор это всего лишь кристаллики льда на стекле. </a:t>
            </a:r>
            <a:r>
              <a:rPr lang="ru-RU" dirty="0" smtClean="0">
                <a:solidFill>
                  <a:srgbClr val="002060"/>
                </a:solidFill>
              </a:rPr>
              <a:t/>
            </a:r>
            <a:br>
              <a:rPr lang="ru-RU" dirty="0" smtClean="0">
                <a:solidFill>
                  <a:srgbClr val="002060"/>
                </a:solidFill>
              </a:rPr>
            </a:br>
            <a:endParaRPr lang="ru-RU" dirty="0">
              <a:solidFill>
                <a:srgbClr val="002060"/>
              </a:solidFill>
            </a:endParaRPr>
          </a:p>
        </p:txBody>
      </p:sp>
      <p:pic>
        <p:nvPicPr>
          <p:cNvPr id="1026" name="Picture 2" descr="C:\Documents and Settings\Администратор\Рабочий стол\frostedglasssix12_640_480.jpg"/>
          <p:cNvPicPr>
            <a:picLocks noChangeAspect="1" noChangeArrowheads="1"/>
          </p:cNvPicPr>
          <p:nvPr/>
        </p:nvPicPr>
        <p:blipFill>
          <a:blip r:embed="rId3" cstate="print"/>
          <a:srcRect/>
          <a:stretch>
            <a:fillRect/>
          </a:stretch>
        </p:blipFill>
        <p:spPr bwMode="auto">
          <a:xfrm>
            <a:off x="0" y="5072074"/>
            <a:ext cx="3000364" cy="1785926"/>
          </a:xfrm>
          <a:prstGeom prst="rect">
            <a:avLst/>
          </a:prstGeom>
          <a:noFill/>
        </p:spPr>
      </p:pic>
      <p:pic>
        <p:nvPicPr>
          <p:cNvPr id="1027" name="Picture 3" descr="C:\Documents and Settings\Администратор\Рабочий стол\frostedglassfour4_640_480.jpg"/>
          <p:cNvPicPr>
            <a:picLocks noChangeAspect="1" noChangeArrowheads="1"/>
          </p:cNvPicPr>
          <p:nvPr/>
        </p:nvPicPr>
        <p:blipFill>
          <a:blip r:embed="rId4" cstate="print"/>
          <a:srcRect/>
          <a:stretch>
            <a:fillRect/>
          </a:stretch>
        </p:blipFill>
        <p:spPr bwMode="auto">
          <a:xfrm>
            <a:off x="3000364" y="5072074"/>
            <a:ext cx="3190876" cy="1785925"/>
          </a:xfrm>
          <a:prstGeom prst="rect">
            <a:avLst/>
          </a:prstGeom>
          <a:noFill/>
        </p:spPr>
      </p:pic>
      <p:pic>
        <p:nvPicPr>
          <p:cNvPr id="1028" name="Picture 4" descr="C:\Documents and Settings\Администратор\Рабочий стол\0_24967_84e00e1d_-1-M.jpg"/>
          <p:cNvPicPr>
            <a:picLocks noChangeAspect="1" noChangeArrowheads="1"/>
          </p:cNvPicPr>
          <p:nvPr/>
        </p:nvPicPr>
        <p:blipFill>
          <a:blip r:embed="rId5" cstate="print"/>
          <a:srcRect/>
          <a:stretch>
            <a:fillRect/>
          </a:stretch>
        </p:blipFill>
        <p:spPr bwMode="auto">
          <a:xfrm>
            <a:off x="6072198" y="5072074"/>
            <a:ext cx="3071802" cy="178592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9000" contrast="-26000"/>
          </a:blip>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785918" y="357167"/>
            <a:ext cx="6000792" cy="4572032"/>
          </a:xfrm>
        </p:spPr>
        <p:txBody>
          <a:bodyPr>
            <a:normAutofit fontScale="92500" lnSpcReduction="20000"/>
          </a:bodyPr>
          <a:lstStyle/>
          <a:p>
            <a:pPr algn="just">
              <a:buNone/>
            </a:pPr>
            <a:r>
              <a:rPr lang="ru-RU" b="1" dirty="0" smtClean="0">
                <a:solidFill>
                  <a:schemeClr val="tx2">
                    <a:lumMod val="75000"/>
                  </a:schemeClr>
                </a:solidFill>
                <a:latin typeface="Times New Roman" pitchFamily="18" charset="0"/>
                <a:cs typeface="Times New Roman" pitchFamily="18" charset="0"/>
              </a:rPr>
              <a:t>Гуще, гуще синий, синий</a:t>
            </a:r>
          </a:p>
          <a:p>
            <a:pPr algn="just">
              <a:buNone/>
            </a:pPr>
            <a:r>
              <a:rPr lang="ru-RU" b="1" dirty="0" smtClean="0">
                <a:solidFill>
                  <a:schemeClr val="tx2">
                    <a:lumMod val="75000"/>
                  </a:schemeClr>
                </a:solidFill>
                <a:latin typeface="Times New Roman" pitchFamily="18" charset="0"/>
                <a:cs typeface="Times New Roman" pitchFamily="18" charset="0"/>
              </a:rPr>
              <a:t>На деревьях свежий иней!</a:t>
            </a:r>
          </a:p>
          <a:p>
            <a:pPr algn="just">
              <a:buNone/>
            </a:pPr>
            <a:r>
              <a:rPr lang="ru-RU" b="1" dirty="0" smtClean="0">
                <a:solidFill>
                  <a:schemeClr val="tx2">
                    <a:lumMod val="75000"/>
                  </a:schemeClr>
                </a:solidFill>
                <a:latin typeface="Times New Roman" pitchFamily="18" charset="0"/>
                <a:cs typeface="Times New Roman" pitchFamily="18" charset="0"/>
              </a:rPr>
              <a:t>Ветки белые на синем -</a:t>
            </a:r>
          </a:p>
          <a:p>
            <a:pPr algn="just">
              <a:buNone/>
            </a:pPr>
            <a:r>
              <a:rPr lang="ru-RU" b="1" dirty="0" smtClean="0">
                <a:solidFill>
                  <a:schemeClr val="tx2">
                    <a:lumMod val="75000"/>
                  </a:schemeClr>
                </a:solidFill>
                <a:latin typeface="Times New Roman" pitchFamily="18" charset="0"/>
                <a:cs typeface="Times New Roman" pitchFamily="18" charset="0"/>
              </a:rPr>
              <a:t>Как красиво! Как красиво!</a:t>
            </a:r>
          </a:p>
          <a:p>
            <a:pPr algn="just">
              <a:buNone/>
            </a:pPr>
            <a:r>
              <a:rPr lang="ru-RU" b="1" dirty="0" smtClean="0">
                <a:solidFill>
                  <a:schemeClr val="tx2">
                    <a:lumMod val="75000"/>
                  </a:schemeClr>
                </a:solidFill>
                <a:latin typeface="Times New Roman" pitchFamily="18" charset="0"/>
                <a:cs typeface="Times New Roman" pitchFamily="18" charset="0"/>
              </a:rPr>
              <a:t>Серпик хрупкий, Оробелый</a:t>
            </a:r>
          </a:p>
          <a:p>
            <a:pPr algn="just">
              <a:buNone/>
            </a:pPr>
            <a:r>
              <a:rPr lang="ru-RU" b="1" dirty="0" smtClean="0">
                <a:solidFill>
                  <a:schemeClr val="tx2">
                    <a:lumMod val="75000"/>
                  </a:schemeClr>
                </a:solidFill>
                <a:latin typeface="Times New Roman" pitchFamily="18" charset="0"/>
                <a:cs typeface="Times New Roman" pitchFamily="18" charset="0"/>
              </a:rPr>
              <a:t>В синем небе белый-белый!</a:t>
            </a:r>
          </a:p>
          <a:p>
            <a:pPr algn="just">
              <a:buNone/>
            </a:pPr>
            <a:r>
              <a:rPr lang="ru-RU" b="1" dirty="0" smtClean="0">
                <a:solidFill>
                  <a:schemeClr val="tx2">
                    <a:lumMod val="75000"/>
                  </a:schemeClr>
                </a:solidFill>
                <a:latin typeface="Times New Roman" pitchFamily="18" charset="0"/>
                <a:cs typeface="Times New Roman" pitchFamily="18" charset="0"/>
              </a:rPr>
              <a:t>Синий след на белом снеге,</a:t>
            </a:r>
          </a:p>
          <a:p>
            <a:pPr algn="just">
              <a:buNone/>
            </a:pPr>
            <a:r>
              <a:rPr lang="ru-RU" b="1" dirty="0" smtClean="0">
                <a:solidFill>
                  <a:schemeClr val="tx2">
                    <a:lumMod val="75000"/>
                  </a:schemeClr>
                </a:solidFill>
                <a:latin typeface="Times New Roman" pitchFamily="18" charset="0"/>
                <a:cs typeface="Times New Roman" pitchFamily="18" charset="0"/>
              </a:rPr>
              <a:t>Сумрак синий в синем следе.</a:t>
            </a:r>
          </a:p>
          <a:p>
            <a:pPr algn="just">
              <a:buNone/>
            </a:pPr>
            <a:r>
              <a:rPr lang="ru-RU" b="1" dirty="0" smtClean="0">
                <a:solidFill>
                  <a:schemeClr val="tx2">
                    <a:lumMod val="75000"/>
                  </a:schemeClr>
                </a:solidFill>
                <a:latin typeface="Times New Roman" pitchFamily="18" charset="0"/>
                <a:cs typeface="Times New Roman" pitchFamily="18" charset="0"/>
              </a:rPr>
              <a:t>Это к нам идет навстречу</a:t>
            </a:r>
          </a:p>
          <a:p>
            <a:pPr algn="just">
              <a:buNone/>
            </a:pPr>
            <a:r>
              <a:rPr lang="ru-RU" b="1" dirty="0" smtClean="0">
                <a:solidFill>
                  <a:schemeClr val="tx2">
                    <a:lumMod val="75000"/>
                  </a:schemeClr>
                </a:solidFill>
                <a:latin typeface="Times New Roman" pitchFamily="18" charset="0"/>
                <a:cs typeface="Times New Roman" pitchFamily="18" charset="0"/>
              </a:rPr>
              <a:t>Синий-синий зимний вечер!</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000125"/>
          </a:xfrm>
        </p:spPr>
        <p:txBody>
          <a:bodyPr/>
          <a:lstStyle/>
          <a:p>
            <a:r>
              <a:rPr lang="ru-RU" b="1" dirty="0" smtClean="0">
                <a:solidFill>
                  <a:srgbClr val="0000FF"/>
                </a:solidFill>
              </a:rPr>
              <a:t> </a:t>
            </a:r>
            <a:r>
              <a:rPr lang="ru-RU" b="1" dirty="0" smtClean="0">
                <a:solidFill>
                  <a:srgbClr val="0000FF"/>
                </a:solidFill>
                <a:effectLst>
                  <a:outerShdw blurRad="38100" dist="38100" dir="2700000" algn="tl">
                    <a:srgbClr val="000000">
                      <a:alpha val="43137"/>
                    </a:srgbClr>
                  </a:outerShdw>
                </a:effectLst>
              </a:rPr>
              <a:t>«Иней»</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4294967295"/>
          </p:nvPr>
        </p:nvSpPr>
        <p:spPr>
          <a:xfrm>
            <a:off x="0" y="285750"/>
            <a:ext cx="8229600" cy="4857750"/>
          </a:xfrm>
        </p:spPr>
        <p:txBody>
          <a:bodyPr>
            <a:normAutofit fontScale="92500" lnSpcReduction="10000"/>
          </a:bodyPr>
          <a:lstStyle/>
          <a:p>
            <a:pPr>
              <a:buNone/>
            </a:pPr>
            <a:r>
              <a:rPr lang="ru-RU" b="1" dirty="0" smtClean="0">
                <a:solidFill>
                  <a:srgbClr val="0000FF"/>
                </a:solidFill>
              </a:rPr>
              <a:t/>
            </a:r>
            <a:br>
              <a:rPr lang="ru-RU" b="1" dirty="0" smtClean="0">
                <a:solidFill>
                  <a:srgbClr val="0000FF"/>
                </a:solidFill>
              </a:rPr>
            </a:br>
            <a:r>
              <a:rPr lang="ru-RU" b="1" dirty="0" smtClean="0">
                <a:solidFill>
                  <a:srgbClr val="002060"/>
                </a:solidFill>
                <a:latin typeface="Times New Roman" pitchFamily="18" charset="0"/>
                <a:cs typeface="Times New Roman" pitchFamily="18" charset="0"/>
              </a:rPr>
              <a:t>Вывод:</a:t>
            </a:r>
            <a:r>
              <a:rPr lang="ru-RU" dirty="0" smtClean="0">
                <a:solidFill>
                  <a:srgbClr val="002060"/>
                </a:solidFill>
                <a:latin typeface="Times New Roman" pitchFamily="18" charset="0"/>
                <a:cs typeface="Times New Roman" pitchFamily="18" charset="0"/>
              </a:rPr>
              <a:t> Зимой мы наблюдаем на деревьях иней,</a:t>
            </a:r>
            <a:r>
              <a:rPr lang="ru-RU" dirty="0" smtClean="0">
                <a:solidFill>
                  <a:srgbClr val="002060"/>
                </a:solidFill>
              </a:rPr>
              <a:t> тонкий снежный слой, образующийся благодаря испарениям на охлаждающейся поверхности в холодные ночи</a:t>
            </a:r>
            <a:r>
              <a:rPr lang="ru-RU" dirty="0" smtClean="0"/>
              <a:t>. </a:t>
            </a:r>
            <a:r>
              <a:rPr lang="ru-RU" i="1" u="sng" dirty="0" smtClean="0">
                <a:solidFill>
                  <a:srgbClr val="002060"/>
                </a:solidFill>
                <a:latin typeface="Times New Roman" pitchFamily="18" charset="0"/>
                <a:cs typeface="Times New Roman" pitchFamily="18" charset="0"/>
              </a:rPr>
              <a:t>Он состоит из хрупких кристалликов льда, которые тонким слоем осели на ветках деревьев.</a:t>
            </a:r>
            <a:r>
              <a:rPr lang="ru-RU" dirty="0" smtClean="0">
                <a:solidFill>
                  <a:srgbClr val="002060"/>
                </a:solidFill>
                <a:latin typeface="Times New Roman" pitchFamily="18" charset="0"/>
                <a:cs typeface="Times New Roman" pitchFamily="18" charset="0"/>
              </a:rPr>
              <a:t> Стоит только прикоснуться рукой к ветке, иней осыпается и тает, а рука и ветка становится влажными, так как кристаллики льда очень быстро тают, превращаясь в воду.</a:t>
            </a:r>
            <a:endParaRPr lang="ru-RU" dirty="0">
              <a:solidFill>
                <a:srgbClr val="002060"/>
              </a:solidFill>
              <a:latin typeface="Times New Roman" pitchFamily="18" charset="0"/>
              <a:cs typeface="Times New Roman" pitchFamily="18" charset="0"/>
            </a:endParaRPr>
          </a:p>
        </p:txBody>
      </p:sp>
      <p:pic>
        <p:nvPicPr>
          <p:cNvPr id="5122" name="Picture 2" descr="C:\Documents and Settings\Администратор\Рабочий стол\IceCrystalsOnLeaves.JPG"/>
          <p:cNvPicPr>
            <a:picLocks noChangeAspect="1" noChangeArrowheads="1"/>
          </p:cNvPicPr>
          <p:nvPr/>
        </p:nvPicPr>
        <p:blipFill>
          <a:blip r:embed="rId3" cstate="print"/>
          <a:srcRect/>
          <a:stretch>
            <a:fillRect/>
          </a:stretch>
        </p:blipFill>
        <p:spPr bwMode="auto">
          <a:xfrm>
            <a:off x="0" y="4857760"/>
            <a:ext cx="2786050" cy="2000240"/>
          </a:xfrm>
          <a:prstGeom prst="rect">
            <a:avLst/>
          </a:prstGeom>
          <a:noFill/>
        </p:spPr>
      </p:pic>
      <p:pic>
        <p:nvPicPr>
          <p:cNvPr id="5123" name="Picture 3" descr="C:\Documents and Settings\Администратор\Рабочий стол\ice_crystals_holly.jpg"/>
          <p:cNvPicPr>
            <a:picLocks noChangeAspect="1" noChangeArrowheads="1"/>
          </p:cNvPicPr>
          <p:nvPr/>
        </p:nvPicPr>
        <p:blipFill>
          <a:blip r:embed="rId4" cstate="print"/>
          <a:srcRect/>
          <a:stretch>
            <a:fillRect/>
          </a:stretch>
        </p:blipFill>
        <p:spPr bwMode="auto">
          <a:xfrm>
            <a:off x="2714612" y="4857760"/>
            <a:ext cx="3286148" cy="2000240"/>
          </a:xfrm>
          <a:prstGeom prst="rect">
            <a:avLst/>
          </a:prstGeom>
          <a:noFill/>
        </p:spPr>
      </p:pic>
      <p:pic>
        <p:nvPicPr>
          <p:cNvPr id="5124" name="Picture 4" descr="C:\Documents and Settings\Администратор\Рабочий стол\942.jpg"/>
          <p:cNvPicPr>
            <a:picLocks noChangeAspect="1" noChangeArrowheads="1"/>
          </p:cNvPicPr>
          <p:nvPr/>
        </p:nvPicPr>
        <p:blipFill>
          <a:blip r:embed="rId5" cstate="print"/>
          <a:srcRect/>
          <a:stretch>
            <a:fillRect/>
          </a:stretch>
        </p:blipFill>
        <p:spPr bwMode="auto">
          <a:xfrm>
            <a:off x="5857884" y="4857760"/>
            <a:ext cx="3286116" cy="200024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3000" contrast="-21000"/>
          </a:blip>
          <a:srcRect/>
          <a:stretch>
            <a:fillRect t="-43000" b="-4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885825" y="214291"/>
            <a:ext cx="6257943" cy="4786346"/>
          </a:xfrm>
        </p:spPr>
        <p:txBody>
          <a:bodyPr>
            <a:normAutofit/>
          </a:bodyPr>
          <a:lstStyle/>
          <a:p>
            <a:pPr>
              <a:buNone/>
            </a:pPr>
            <a:r>
              <a:rPr lang="ru-RU" b="1" dirty="0" smtClean="0">
                <a:solidFill>
                  <a:srgbClr val="002060"/>
                </a:solidFill>
                <a:latin typeface="Times New Roman" pitchFamily="18" charset="0"/>
                <a:cs typeface="Times New Roman" pitchFamily="18" charset="0"/>
              </a:rPr>
              <a:t>Тише… Тише…</a:t>
            </a:r>
          </a:p>
          <a:p>
            <a:pPr>
              <a:buNone/>
            </a:pPr>
            <a:r>
              <a:rPr lang="ru-RU" b="1" dirty="0" smtClean="0">
                <a:solidFill>
                  <a:srgbClr val="002060"/>
                </a:solidFill>
                <a:latin typeface="Times New Roman" pitchFamily="18" charset="0"/>
                <a:cs typeface="Times New Roman" pitchFamily="18" charset="0"/>
              </a:rPr>
              <a:t>Ты не слышишь –</a:t>
            </a:r>
          </a:p>
          <a:p>
            <a:pPr>
              <a:buNone/>
            </a:pPr>
            <a:r>
              <a:rPr lang="ru-RU" b="1" dirty="0" smtClean="0">
                <a:solidFill>
                  <a:srgbClr val="002060"/>
                </a:solidFill>
                <a:latin typeface="Times New Roman" pitchFamily="18" charset="0"/>
                <a:cs typeface="Times New Roman" pitchFamily="18" charset="0"/>
              </a:rPr>
              <a:t>Барабанит ГРАД по крыше?</a:t>
            </a:r>
          </a:p>
          <a:p>
            <a:pPr>
              <a:buNone/>
            </a:pPr>
            <a:r>
              <a:rPr lang="ru-RU" b="1" dirty="0" smtClean="0">
                <a:solidFill>
                  <a:srgbClr val="002060"/>
                </a:solidFill>
                <a:latin typeface="Times New Roman" pitchFamily="18" charset="0"/>
                <a:cs typeface="Times New Roman" pitchFamily="18" charset="0"/>
              </a:rPr>
              <a:t>С неба падает вода</a:t>
            </a:r>
          </a:p>
          <a:p>
            <a:pPr>
              <a:buNone/>
            </a:pPr>
            <a:r>
              <a:rPr lang="ru-RU" b="1" dirty="0" smtClean="0">
                <a:solidFill>
                  <a:srgbClr val="002060"/>
                </a:solidFill>
                <a:latin typeface="Times New Roman" pitchFamily="18" charset="0"/>
                <a:cs typeface="Times New Roman" pitchFamily="18" charset="0"/>
              </a:rPr>
              <a:t>В виде бусин изо льда:</a:t>
            </a:r>
          </a:p>
          <a:p>
            <a:pPr>
              <a:buNone/>
            </a:pPr>
            <a:r>
              <a:rPr lang="ru-RU" b="1" dirty="0" smtClean="0">
                <a:solidFill>
                  <a:srgbClr val="002060"/>
                </a:solidFill>
                <a:latin typeface="Times New Roman" pitchFamily="18" charset="0"/>
                <a:cs typeface="Times New Roman" pitchFamily="18" charset="0"/>
              </a:rPr>
              <a:t>"</a:t>
            </a:r>
            <a:r>
              <a:rPr lang="ru-RU" b="1" dirty="0" err="1" smtClean="0">
                <a:solidFill>
                  <a:srgbClr val="002060"/>
                </a:solidFill>
                <a:latin typeface="Times New Roman" pitchFamily="18" charset="0"/>
                <a:cs typeface="Times New Roman" pitchFamily="18" charset="0"/>
              </a:rPr>
              <a:t>Дук-дук-дук-дук</a:t>
            </a:r>
            <a:r>
              <a:rPr lang="ru-RU" b="1" dirty="0" smtClean="0">
                <a:solidFill>
                  <a:srgbClr val="002060"/>
                </a:solidFill>
                <a:latin typeface="Times New Roman" pitchFamily="18" charset="0"/>
                <a:cs typeface="Times New Roman" pitchFamily="18" charset="0"/>
              </a:rPr>
              <a:t>! </a:t>
            </a:r>
          </a:p>
          <a:p>
            <a:pPr>
              <a:buNone/>
            </a:pPr>
            <a:r>
              <a:rPr lang="ru-RU" b="1" dirty="0" err="1" smtClean="0">
                <a:solidFill>
                  <a:srgbClr val="002060"/>
                </a:solidFill>
                <a:latin typeface="Times New Roman" pitchFamily="18" charset="0"/>
                <a:cs typeface="Times New Roman" pitchFamily="18" charset="0"/>
              </a:rPr>
              <a:t>Дук-дук-дук</a:t>
            </a:r>
            <a:r>
              <a:rPr lang="ru-RU" b="1" dirty="0" smtClean="0">
                <a:solidFill>
                  <a:srgbClr val="002060"/>
                </a:solidFill>
                <a:latin typeface="Times New Roman" pitchFamily="18" charset="0"/>
                <a:cs typeface="Times New Roman" pitchFamily="18" charset="0"/>
              </a:rPr>
              <a:t>!" –</a:t>
            </a:r>
          </a:p>
          <a:p>
            <a:pPr>
              <a:buNone/>
            </a:pPr>
            <a:r>
              <a:rPr lang="ru-RU" b="1" dirty="0" smtClean="0">
                <a:solidFill>
                  <a:srgbClr val="002060"/>
                </a:solidFill>
                <a:latin typeface="Times New Roman" pitchFamily="18" charset="0"/>
                <a:cs typeface="Times New Roman" pitchFamily="18" charset="0"/>
              </a:rPr>
              <a:t>Разбежались все вокруг.</a:t>
            </a:r>
            <a:endParaRPr lang="ru-RU"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18000" contrast="-17000"/>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00FF"/>
                </a:solidFill>
                <a:effectLst>
                  <a:outerShdw blurRad="38100" dist="38100" dir="2700000" algn="tl">
                    <a:srgbClr val="000000">
                      <a:alpha val="43137"/>
                    </a:srgbClr>
                  </a:outerShdw>
                </a:effectLst>
              </a:rPr>
              <a:t>«Град»</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pPr>
              <a:buNone/>
            </a:pPr>
            <a:r>
              <a:rPr lang="ru-RU" b="1" dirty="0" smtClean="0">
                <a:solidFill>
                  <a:schemeClr val="accent2">
                    <a:lumMod val="75000"/>
                  </a:schemeClr>
                </a:solidFill>
              </a:rPr>
              <a:t> </a:t>
            </a:r>
            <a:r>
              <a:rPr lang="ru-RU" b="1" dirty="0" smtClean="0">
                <a:solidFill>
                  <a:srgbClr val="002060"/>
                </a:solidFill>
              </a:rPr>
              <a:t>Вывод: </a:t>
            </a:r>
            <a:r>
              <a:rPr lang="ru-RU" i="1" u="sng" dirty="0" smtClean="0">
                <a:solidFill>
                  <a:srgbClr val="002060"/>
                </a:solidFill>
              </a:rPr>
              <a:t>Град — вид атмосферных осадков. Град является частичками льда круглой или неправильной формы</a:t>
            </a:r>
            <a:r>
              <a:rPr lang="ru-RU" dirty="0" smtClean="0">
                <a:solidFill>
                  <a:srgbClr val="002060"/>
                </a:solidFill>
              </a:rPr>
              <a:t> (градин) размером от миллиметра до нескольких сантиметров. Встречаются градины размером 130 мм и массой около 1 кг. Градины состоят из ряда слоёв прозрачного льда толщиной не менее 1 мм, чередующихся с полупрозрачными слоями.</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1"/>
            <a:ext cx="8229600" cy="785794"/>
          </a:xfrm>
        </p:spPr>
        <p:txBody>
          <a:bodyPr/>
          <a:lstStyle/>
          <a:p>
            <a:r>
              <a:rPr lang="ru-RU" b="1" dirty="0" smtClean="0">
                <a:solidFill>
                  <a:srgbClr val="0000FF"/>
                </a:solidFill>
                <a:effectLst>
                  <a:outerShdw blurRad="38100" dist="38100" dir="2700000" algn="tl">
                    <a:srgbClr val="000000">
                      <a:alpha val="43137"/>
                    </a:srgbClr>
                  </a:outerShdw>
                </a:effectLst>
              </a:rPr>
              <a:t>Заключение</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4294967295"/>
          </p:nvPr>
        </p:nvSpPr>
        <p:spPr>
          <a:xfrm>
            <a:off x="0" y="357166"/>
            <a:ext cx="9144001" cy="3071834"/>
          </a:xfrm>
        </p:spPr>
        <p:txBody>
          <a:bodyPr>
            <a:normAutofit fontScale="92500" lnSpcReduction="20000"/>
          </a:bodyPr>
          <a:lstStyle/>
          <a:p>
            <a:pPr>
              <a:buNone/>
            </a:pPr>
            <a:r>
              <a:rPr lang="ru-RU" b="1" dirty="0" smtClean="0">
                <a:solidFill>
                  <a:srgbClr val="0000FF"/>
                </a:solidFill>
              </a:rPr>
              <a:t/>
            </a:r>
            <a:br>
              <a:rPr lang="ru-RU" b="1" dirty="0" smtClean="0">
                <a:solidFill>
                  <a:srgbClr val="0000FF"/>
                </a:solidFill>
              </a:rPr>
            </a:br>
            <a:r>
              <a:rPr lang="ru-RU" b="1" dirty="0" smtClean="0">
                <a:solidFill>
                  <a:srgbClr val="0000FF"/>
                </a:solidFill>
              </a:rPr>
              <a:t>   </a:t>
            </a:r>
            <a:r>
              <a:rPr lang="ru-RU" b="1" dirty="0" smtClean="0">
                <a:solidFill>
                  <a:srgbClr val="002060"/>
                </a:solidFill>
              </a:rPr>
              <a:t>Познакомившись с тремя состояниями воды, мы сделали вывод: что вода – такое </a:t>
            </a:r>
            <a:r>
              <a:rPr lang="ru-RU" b="1" i="1" dirty="0" smtClean="0">
                <a:solidFill>
                  <a:srgbClr val="002060"/>
                </a:solidFill>
              </a:rPr>
              <a:t>уникальное вещество</a:t>
            </a:r>
            <a:r>
              <a:rPr lang="ru-RU" b="1" dirty="0" smtClean="0">
                <a:solidFill>
                  <a:srgbClr val="002060"/>
                </a:solidFill>
              </a:rPr>
              <a:t>, которое может переходить из одного состояния в другое, и обратно при незначительных изменениях температуры. </a:t>
            </a:r>
            <a:r>
              <a:rPr lang="ru-RU" b="1" u="sng" dirty="0" smtClean="0">
                <a:solidFill>
                  <a:srgbClr val="002060"/>
                </a:solidFill>
              </a:rPr>
              <a:t>Все </a:t>
            </a:r>
            <a:r>
              <a:rPr lang="ru-RU" b="1" i="1" u="sng" dirty="0" smtClean="0">
                <a:solidFill>
                  <a:srgbClr val="002060"/>
                </a:solidFill>
              </a:rPr>
              <a:t>три состояния</a:t>
            </a:r>
            <a:r>
              <a:rPr lang="ru-RU" b="1" dirty="0" smtClean="0">
                <a:solidFill>
                  <a:srgbClr val="002060"/>
                </a:solidFill>
              </a:rPr>
              <a:t> (твердое, жидкое, газообразное) </a:t>
            </a:r>
            <a:br>
              <a:rPr lang="ru-RU" b="1" dirty="0" smtClean="0">
                <a:solidFill>
                  <a:srgbClr val="002060"/>
                </a:solidFill>
              </a:rPr>
            </a:br>
            <a:r>
              <a:rPr lang="ru-RU" b="1" i="1" u="sng" dirty="0" smtClean="0">
                <a:solidFill>
                  <a:srgbClr val="002060"/>
                </a:solidFill>
              </a:rPr>
              <a:t>необходимы для жизни всего живого </a:t>
            </a:r>
            <a:r>
              <a:rPr lang="ru-RU" b="1" i="1" u="sng" dirty="0" smtClean="0">
                <a:solidFill>
                  <a:srgbClr val="0000FF"/>
                </a:solidFill>
              </a:rPr>
              <a:t>на Земле.</a:t>
            </a:r>
            <a:endParaRPr lang="ru-RU" b="1" i="1" u="sng" dirty="0">
              <a:solidFill>
                <a:srgbClr val="0000FF"/>
              </a:solidFill>
            </a:endParaRPr>
          </a:p>
        </p:txBody>
      </p:sp>
      <p:pic>
        <p:nvPicPr>
          <p:cNvPr id="6" name="Picture 4" descr="3forms"/>
          <p:cNvPicPr>
            <a:picLocks noChangeAspect="1" noChangeArrowheads="1" noCrop="1"/>
          </p:cNvPicPr>
          <p:nvPr/>
        </p:nvPicPr>
        <p:blipFill>
          <a:blip r:embed="rId3" cstate="print"/>
          <a:srcRect/>
          <a:stretch>
            <a:fillRect/>
          </a:stretch>
        </p:blipFill>
        <p:spPr bwMode="auto">
          <a:xfrm>
            <a:off x="0" y="3571876"/>
            <a:ext cx="9144000" cy="39290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solidFill>
                  <a:srgbClr val="0000FF"/>
                </a:solidFill>
                <a:effectLst>
                  <a:outerShdw blurRad="38100" dist="38100" dir="2700000" algn="tl">
                    <a:srgbClr val="000000">
                      <a:alpha val="43137"/>
                    </a:srgbClr>
                  </a:outerShdw>
                </a:effectLst>
              </a:rPr>
              <a:t>Круговорот воды в природе</a:t>
            </a:r>
            <a:endParaRPr lang="ru-RU" sz="4800" b="1" dirty="0">
              <a:solidFill>
                <a:srgbClr val="0000FF"/>
              </a:solidFill>
              <a:effectLst>
                <a:outerShdw blurRad="38100" dist="38100" dir="2700000" algn="tl">
                  <a:srgbClr val="000000">
                    <a:alpha val="43137"/>
                  </a:srgbClr>
                </a:outerShdw>
              </a:effectLst>
            </a:endParaRPr>
          </a:p>
        </p:txBody>
      </p:sp>
      <p:pic>
        <p:nvPicPr>
          <p:cNvPr id="7170" name="Picture 2" descr="C:\Documents and Settings\Администратор\Рабочий стол\krugovorot.jpg"/>
          <p:cNvPicPr>
            <a:picLocks noGrp="1" noChangeAspect="1" noChangeArrowheads="1"/>
          </p:cNvPicPr>
          <p:nvPr>
            <p:ph idx="1"/>
          </p:nvPr>
        </p:nvPicPr>
        <p:blipFill>
          <a:blip r:embed="rId3" cstate="print"/>
          <a:srcRect/>
          <a:stretch>
            <a:fillRect/>
          </a:stretch>
        </p:blipFill>
        <p:spPr bwMode="auto">
          <a:xfrm>
            <a:off x="0" y="1277696"/>
            <a:ext cx="9144000" cy="558030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229600" cy="1000125"/>
          </a:xfrm>
        </p:spPr>
        <p:txBody>
          <a:bodyPr>
            <a:noAutofit/>
          </a:bodyPr>
          <a:lstStyle/>
          <a:p>
            <a:r>
              <a:rPr lang="ru-RU" sz="6000"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Вода жидкая</a:t>
            </a:r>
            <a:endParaRPr lang="ru-RU" sz="60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4294967295"/>
          </p:nvPr>
        </p:nvSpPr>
        <p:spPr>
          <a:xfrm>
            <a:off x="0" y="1000125"/>
            <a:ext cx="9144000" cy="5857875"/>
          </a:xfrm>
        </p:spPr>
        <p:txBody>
          <a:bodyPr>
            <a:normAutofit fontScale="85000" lnSpcReduction="10000"/>
          </a:bodyPr>
          <a:lstStyle/>
          <a:p>
            <a:pPr>
              <a:buNone/>
            </a:pPr>
            <a:r>
              <a:rPr lang="ru-RU" sz="3300" b="1" dirty="0" smtClean="0"/>
              <a:t>              </a:t>
            </a:r>
            <a:r>
              <a:rPr lang="ru-RU" sz="3900" b="1" dirty="0" smtClean="0"/>
              <a:t> Ручей                     Река</a:t>
            </a:r>
            <a:r>
              <a:rPr lang="ru-RU" sz="3900" dirty="0" smtClean="0"/>
              <a:t> </a:t>
            </a:r>
            <a:r>
              <a:rPr lang="ru-RU" dirty="0" smtClean="0"/>
              <a:t>                         </a:t>
            </a:r>
            <a:r>
              <a:rPr lang="ru-RU" sz="3900" b="1" dirty="0" smtClean="0"/>
              <a:t>Море</a:t>
            </a:r>
          </a:p>
          <a:p>
            <a:pPr>
              <a:buNone/>
            </a:pPr>
            <a:endParaRPr lang="ru-RU" dirty="0" smtClean="0"/>
          </a:p>
          <a:p>
            <a:pPr>
              <a:buNone/>
            </a:pPr>
            <a:endParaRPr lang="ru-RU" dirty="0" smtClean="0"/>
          </a:p>
          <a:p>
            <a:pPr>
              <a:buNone/>
            </a:pPr>
            <a:endParaRPr lang="ru-RU" dirty="0"/>
          </a:p>
          <a:p>
            <a:pPr>
              <a:buNone/>
            </a:pPr>
            <a:r>
              <a:rPr lang="ru-RU" dirty="0" smtClean="0"/>
              <a:t>                                                                                                                                                 </a:t>
            </a:r>
          </a:p>
          <a:p>
            <a:pPr>
              <a:buNone/>
            </a:pPr>
            <a:endParaRPr lang="ru-RU" dirty="0"/>
          </a:p>
          <a:p>
            <a:pPr>
              <a:buNone/>
            </a:pPr>
            <a:r>
              <a:rPr lang="ru-RU" dirty="0" smtClean="0"/>
              <a:t>                                 </a:t>
            </a:r>
            <a:r>
              <a:rPr lang="ru-RU" sz="3900" b="1" dirty="0" smtClean="0"/>
              <a:t>Озеро</a:t>
            </a:r>
            <a:r>
              <a:rPr lang="ru-RU" sz="3900" dirty="0" smtClean="0"/>
              <a:t>   </a:t>
            </a:r>
            <a:r>
              <a:rPr lang="ru-RU" dirty="0" smtClean="0"/>
              <a:t>                                      </a:t>
            </a:r>
            <a:r>
              <a:rPr lang="ru-RU" sz="3900" b="1" dirty="0" smtClean="0"/>
              <a:t>Болото</a:t>
            </a:r>
          </a:p>
          <a:p>
            <a:pPr>
              <a:buNone/>
            </a:pPr>
            <a:r>
              <a:rPr lang="ru-RU" dirty="0"/>
              <a:t> </a:t>
            </a:r>
            <a:r>
              <a:rPr lang="ru-RU" dirty="0" smtClean="0"/>
              <a:t>      </a:t>
            </a:r>
          </a:p>
          <a:p>
            <a:pPr>
              <a:buNone/>
            </a:pPr>
            <a:endParaRPr lang="ru-RU" dirty="0"/>
          </a:p>
          <a:p>
            <a:pPr>
              <a:buNone/>
            </a:pPr>
            <a:endParaRPr lang="ru-RU" dirty="0" smtClean="0"/>
          </a:p>
          <a:p>
            <a:pPr>
              <a:buNone/>
            </a:pPr>
            <a:r>
              <a:rPr lang="ru-RU" dirty="0"/>
              <a:t> </a:t>
            </a:r>
            <a:r>
              <a:rPr lang="ru-RU" dirty="0" smtClean="0"/>
              <a:t>                       </a:t>
            </a:r>
            <a:r>
              <a:rPr lang="ru-RU" sz="3900" dirty="0" smtClean="0"/>
              <a:t>                         </a:t>
            </a:r>
          </a:p>
          <a:p>
            <a:pPr>
              <a:buNone/>
            </a:pPr>
            <a:r>
              <a:rPr lang="ru-RU" sz="3900" dirty="0"/>
              <a:t> </a:t>
            </a:r>
            <a:r>
              <a:rPr lang="ru-RU" sz="3900" dirty="0" smtClean="0"/>
              <a:t>                   </a:t>
            </a:r>
            <a:r>
              <a:rPr lang="ru-RU" sz="3900" b="1" dirty="0" smtClean="0"/>
              <a:t>Океан </a:t>
            </a:r>
            <a:r>
              <a:rPr lang="ru-RU" sz="3900" dirty="0" smtClean="0"/>
              <a:t>                              </a:t>
            </a:r>
            <a:r>
              <a:rPr lang="ru-RU" sz="3900" b="1" dirty="0" smtClean="0"/>
              <a:t>Роса</a:t>
            </a:r>
          </a:p>
          <a:p>
            <a:pPr>
              <a:buNone/>
            </a:pPr>
            <a:endParaRPr lang="ru-RU" dirty="0"/>
          </a:p>
          <a:p>
            <a:pPr>
              <a:buNone/>
            </a:pPr>
            <a:endParaRPr lang="ru-RU" dirty="0" smtClean="0"/>
          </a:p>
          <a:p>
            <a:pPr>
              <a:buNone/>
            </a:pPr>
            <a:endParaRPr lang="ru-RU" dirty="0"/>
          </a:p>
          <a:p>
            <a:pPr>
              <a:buNone/>
            </a:pPr>
            <a:endParaRPr lang="ru-RU" dirty="0" smtClean="0"/>
          </a:p>
        </p:txBody>
      </p:sp>
      <p:sp>
        <p:nvSpPr>
          <p:cNvPr id="10" name="Выгнутая вниз стрелка 9"/>
          <p:cNvSpPr/>
          <p:nvPr/>
        </p:nvSpPr>
        <p:spPr>
          <a:xfrm>
            <a:off x="285720" y="1500174"/>
            <a:ext cx="1216152" cy="73152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2" name="Выгнутая вниз стрелка 11"/>
          <p:cNvSpPr/>
          <p:nvPr/>
        </p:nvSpPr>
        <p:spPr>
          <a:xfrm>
            <a:off x="3428992" y="1500174"/>
            <a:ext cx="1287590" cy="80295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3" name="Выгнутая вниз стрелка 12"/>
          <p:cNvSpPr/>
          <p:nvPr/>
        </p:nvSpPr>
        <p:spPr>
          <a:xfrm>
            <a:off x="6500826" y="1571612"/>
            <a:ext cx="1430466" cy="80295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5" name="Выгнутая влево стрелка 14"/>
          <p:cNvSpPr/>
          <p:nvPr/>
        </p:nvSpPr>
        <p:spPr>
          <a:xfrm>
            <a:off x="214282" y="5570410"/>
            <a:ext cx="1428760" cy="128759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6" name="Выгнутая вправо стрелка 15"/>
          <p:cNvSpPr/>
          <p:nvPr/>
        </p:nvSpPr>
        <p:spPr>
          <a:xfrm>
            <a:off x="7000892" y="5643578"/>
            <a:ext cx="1357322" cy="1214422"/>
          </a:xfrm>
          <a:prstGeom prst="curvedLeftArrow">
            <a:avLst>
              <a:gd name="adj1" fmla="val 25000"/>
              <a:gd name="adj2" fmla="val 44588"/>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7" name="Выгнутая вверх стрелка 16"/>
          <p:cNvSpPr/>
          <p:nvPr/>
        </p:nvSpPr>
        <p:spPr>
          <a:xfrm>
            <a:off x="6500826" y="3143248"/>
            <a:ext cx="1501904" cy="80295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8" name="Выгнутая вверх стрелка 17"/>
          <p:cNvSpPr/>
          <p:nvPr/>
        </p:nvSpPr>
        <p:spPr>
          <a:xfrm>
            <a:off x="1714480" y="3071810"/>
            <a:ext cx="1430466" cy="85725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pic>
        <p:nvPicPr>
          <p:cNvPr id="21" name="Picture 62" descr="sk_kapla"/>
          <p:cNvPicPr>
            <a:picLocks noChangeAspect="1" noChangeArrowheads="1"/>
          </p:cNvPicPr>
          <p:nvPr/>
        </p:nvPicPr>
        <p:blipFill>
          <a:blip r:embed="rId3" cstate="print"/>
          <a:srcRect/>
          <a:stretch>
            <a:fillRect/>
          </a:stretch>
        </p:blipFill>
        <p:spPr bwMode="auto">
          <a:xfrm>
            <a:off x="4286248" y="2778707"/>
            <a:ext cx="2071702" cy="228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43000" contrast="-22000"/>
          </a:blip>
          <a:srcRect/>
          <a:stretch>
            <a:fillRect l="-16000" r="-1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43000"/>
          </a:xfrm>
        </p:spPr>
        <p:txBody>
          <a:bodyPr>
            <a:noAutofit/>
          </a:bodyPr>
          <a:lstStyle/>
          <a:p>
            <a:r>
              <a:rPr lang="ru-RU" sz="6000" b="1" dirty="0" smtClean="0">
                <a:solidFill>
                  <a:srgbClr val="0000FF"/>
                </a:solidFill>
                <a:effectLst>
                  <a:outerShdw blurRad="38100" dist="38100" dir="2700000" algn="tl">
                    <a:srgbClr val="000000">
                      <a:alpha val="43137"/>
                    </a:srgbClr>
                  </a:outerShdw>
                </a:effectLst>
              </a:rPr>
              <a:t>Значение воды для человека.</a:t>
            </a:r>
            <a:endParaRPr lang="ru-RU" sz="6000" b="1" dirty="0">
              <a:solidFill>
                <a:srgbClr val="0000FF"/>
              </a:solidFill>
              <a:effectLst>
                <a:outerShdw blurRad="38100" dist="38100" dir="2700000" algn="tl">
                  <a:srgbClr val="000000">
                    <a:alpha val="43137"/>
                  </a:srgbClr>
                </a:outerShdw>
              </a:effectLst>
            </a:endParaRPr>
          </a:p>
        </p:txBody>
      </p:sp>
      <p:sp>
        <p:nvSpPr>
          <p:cNvPr id="3" name="Содержимое 2"/>
          <p:cNvSpPr>
            <a:spLocks noGrp="1"/>
          </p:cNvSpPr>
          <p:nvPr>
            <p:ph idx="4294967295"/>
          </p:nvPr>
        </p:nvSpPr>
        <p:spPr>
          <a:xfrm>
            <a:off x="0" y="1600200"/>
            <a:ext cx="8229600" cy="4525963"/>
          </a:xfrm>
        </p:spPr>
        <p:txBody>
          <a:bodyPr>
            <a:normAutofit lnSpcReduction="10000"/>
          </a:bodyPr>
          <a:lstStyle/>
          <a:p>
            <a:pPr defTabSz="912813">
              <a:lnSpc>
                <a:spcPct val="90000"/>
              </a:lnSpc>
              <a:buClr>
                <a:schemeClr val="accent2"/>
              </a:buClr>
              <a:buFont typeface="Wingdings" pitchFamily="2" charset="2"/>
              <a:buChar char="Ø"/>
            </a:pPr>
            <a:r>
              <a:rPr lang="ru-RU" dirty="0" smtClean="0">
                <a:solidFill>
                  <a:srgbClr val="002060"/>
                </a:solidFill>
              </a:rPr>
              <a:t>увлажняет кислород для дыхания; </a:t>
            </a:r>
          </a:p>
          <a:p>
            <a:pPr defTabSz="912813">
              <a:lnSpc>
                <a:spcPct val="90000"/>
              </a:lnSpc>
              <a:buClr>
                <a:schemeClr val="accent2"/>
              </a:buClr>
              <a:buFont typeface="Wingdings" pitchFamily="2" charset="2"/>
              <a:buChar char="Ø"/>
            </a:pPr>
            <a:r>
              <a:rPr lang="ru-RU" dirty="0" smtClean="0">
                <a:solidFill>
                  <a:srgbClr val="002060"/>
                </a:solidFill>
              </a:rPr>
              <a:t>регулирует температуру тела; </a:t>
            </a:r>
          </a:p>
          <a:p>
            <a:pPr defTabSz="912813">
              <a:lnSpc>
                <a:spcPct val="90000"/>
              </a:lnSpc>
              <a:buClr>
                <a:schemeClr val="accent2"/>
              </a:buClr>
              <a:buFont typeface="Wingdings" pitchFamily="2" charset="2"/>
              <a:buChar char="Ø"/>
            </a:pPr>
            <a:r>
              <a:rPr lang="ru-RU" dirty="0" smtClean="0">
                <a:solidFill>
                  <a:srgbClr val="002060"/>
                </a:solidFill>
              </a:rPr>
              <a:t>помогает организму усваивать питательные вещества; </a:t>
            </a:r>
          </a:p>
          <a:p>
            <a:pPr defTabSz="912813">
              <a:lnSpc>
                <a:spcPct val="90000"/>
              </a:lnSpc>
              <a:buClr>
                <a:schemeClr val="accent2"/>
              </a:buClr>
              <a:buFont typeface="Wingdings" pitchFamily="2" charset="2"/>
              <a:buChar char="Ø"/>
            </a:pPr>
            <a:r>
              <a:rPr lang="ru-RU" dirty="0" smtClean="0">
                <a:solidFill>
                  <a:srgbClr val="002060"/>
                </a:solidFill>
              </a:rPr>
              <a:t>защищает жизненно важные органы; </a:t>
            </a:r>
          </a:p>
          <a:p>
            <a:pPr defTabSz="912813">
              <a:lnSpc>
                <a:spcPct val="90000"/>
              </a:lnSpc>
              <a:buClr>
                <a:schemeClr val="accent2"/>
              </a:buClr>
              <a:buFont typeface="Wingdings" pitchFamily="2" charset="2"/>
              <a:buChar char="Ø"/>
            </a:pPr>
            <a:r>
              <a:rPr lang="ru-RU" dirty="0" smtClean="0">
                <a:solidFill>
                  <a:srgbClr val="002060"/>
                </a:solidFill>
              </a:rPr>
              <a:t>смазывает суставы; </a:t>
            </a:r>
          </a:p>
          <a:p>
            <a:pPr defTabSz="912813">
              <a:lnSpc>
                <a:spcPct val="90000"/>
              </a:lnSpc>
              <a:buClr>
                <a:schemeClr val="accent2"/>
              </a:buClr>
              <a:buFont typeface="Wingdings" pitchFamily="2" charset="2"/>
              <a:buChar char="Ø"/>
            </a:pPr>
            <a:r>
              <a:rPr lang="ru-RU" dirty="0" smtClean="0">
                <a:solidFill>
                  <a:srgbClr val="002060"/>
                </a:solidFill>
              </a:rPr>
              <a:t>помогает преобразовать пищу в энергию; </a:t>
            </a:r>
          </a:p>
          <a:p>
            <a:pPr defTabSz="912813">
              <a:lnSpc>
                <a:spcPct val="90000"/>
              </a:lnSpc>
              <a:buClr>
                <a:schemeClr val="accent2"/>
              </a:buClr>
              <a:buFont typeface="Wingdings" pitchFamily="2" charset="2"/>
              <a:buChar char="Ø"/>
            </a:pPr>
            <a:r>
              <a:rPr lang="ru-RU" dirty="0" smtClean="0">
                <a:solidFill>
                  <a:srgbClr val="002060"/>
                </a:solidFill>
              </a:rPr>
              <a:t>участвует в обмене веществ; </a:t>
            </a:r>
          </a:p>
          <a:p>
            <a:pPr defTabSz="912813">
              <a:lnSpc>
                <a:spcPct val="90000"/>
              </a:lnSpc>
              <a:buClr>
                <a:schemeClr val="accent2"/>
              </a:buClr>
              <a:buFont typeface="Wingdings" pitchFamily="2" charset="2"/>
              <a:buChar char="Ø"/>
            </a:pPr>
            <a:r>
              <a:rPr lang="ru-RU" dirty="0" smtClean="0">
                <a:solidFill>
                  <a:srgbClr val="002060"/>
                </a:solidFill>
              </a:rPr>
              <a:t>выводит различные отходы из организма.</a:t>
            </a:r>
          </a:p>
          <a:p>
            <a:pPr>
              <a:buNone/>
            </a:pPr>
            <a:endParaRPr lang="ru-RU" dirty="0">
              <a:solidFill>
                <a:srgbClr val="00206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1285852" y="723644"/>
            <a:ext cx="6357982" cy="4081117"/>
          </a:xfrm>
          <a:prstGeom prst="rect">
            <a:avLst/>
          </a:prstGeom>
        </p:spPr>
        <p:txBody>
          <a:bodyPr wrap="square">
            <a:spAutoFit/>
          </a:bodyPr>
          <a:lstStyle/>
          <a:p>
            <a:pPr algn="ctr">
              <a:lnSpc>
                <a:spcPct val="90000"/>
              </a:lnSpc>
            </a:pPr>
            <a:r>
              <a:rPr lang="ru-RU" sz="9600" b="1" i="1" dirty="0" smtClean="0">
                <a:solidFill>
                  <a:srgbClr val="002060"/>
                </a:solidFill>
                <a:effectLst>
                  <a:outerShdw blurRad="38100" dist="38100" dir="2700000" algn="tl">
                    <a:srgbClr val="000000">
                      <a:alpha val="43137"/>
                    </a:srgbClr>
                  </a:outerShdw>
                </a:effectLst>
              </a:rPr>
              <a:t>Спасибо </a:t>
            </a:r>
          </a:p>
          <a:p>
            <a:pPr algn="ctr">
              <a:lnSpc>
                <a:spcPct val="90000"/>
              </a:lnSpc>
            </a:pPr>
            <a:r>
              <a:rPr lang="ru-RU" sz="9600" b="1" i="1" dirty="0" smtClean="0">
                <a:solidFill>
                  <a:srgbClr val="002060"/>
                </a:solidFill>
                <a:effectLst>
                  <a:outerShdw blurRad="38100" dist="38100" dir="2700000" algn="tl">
                    <a:srgbClr val="000000">
                      <a:alpha val="43137"/>
                    </a:srgbClr>
                  </a:outerShdw>
                </a:effectLst>
              </a:rPr>
              <a:t>за внимание!</a:t>
            </a:r>
            <a:endParaRPr lang="ru-RU" b="1" i="1"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Администратор\Рабочий стол\51904592_1259743956_Bezimeni4.gif"/>
          <p:cNvPicPr>
            <a:picLocks noChangeAspect="1" noChangeArrowheads="1" noCrop="1"/>
          </p:cNvPicPr>
          <p:nvPr/>
        </p:nvPicPr>
        <p:blipFill>
          <a:blip r:embed="rId2" cstate="print">
            <a:lum bright="19000" contrast="-49000"/>
          </a:blip>
          <a:srcRect/>
          <a:stretch>
            <a:fillRect/>
          </a:stretch>
        </p:blipFill>
        <p:spPr bwMode="auto">
          <a:xfrm>
            <a:off x="-47625" y="0"/>
            <a:ext cx="9191625" cy="6858000"/>
          </a:xfrm>
          <a:prstGeom prst="rect">
            <a:avLst/>
          </a:prstGeom>
          <a:noFill/>
        </p:spPr>
      </p:pic>
      <p:sp>
        <p:nvSpPr>
          <p:cNvPr id="3" name="Прямоугольник 2"/>
          <p:cNvSpPr/>
          <p:nvPr/>
        </p:nvSpPr>
        <p:spPr>
          <a:xfrm>
            <a:off x="2286000" y="285728"/>
            <a:ext cx="4572000" cy="3046988"/>
          </a:xfrm>
          <a:prstGeom prst="rect">
            <a:avLst/>
          </a:prstGeom>
        </p:spPr>
        <p:txBody>
          <a:bodyPr wrap="square">
            <a:spAutoFit/>
          </a:bodyPr>
          <a:lstStyle/>
          <a:p>
            <a:r>
              <a:rPr lang="ru-RU" sz="2400" b="1" dirty="0" smtClean="0">
                <a:solidFill>
                  <a:srgbClr val="002060"/>
                </a:solidFill>
                <a:latin typeface="Times New Roman" pitchFamily="18" charset="0"/>
                <a:cs typeface="Times New Roman" pitchFamily="18" charset="0"/>
              </a:rPr>
              <a:t>Сколько знаю я дождей?</a:t>
            </a:r>
          </a:p>
          <a:p>
            <a:r>
              <a:rPr lang="ru-RU" sz="2400" b="1" dirty="0" smtClean="0">
                <a:solidFill>
                  <a:srgbClr val="002060"/>
                </a:solidFill>
                <a:latin typeface="Times New Roman" pitchFamily="18" charset="0"/>
                <a:cs typeface="Times New Roman" pitchFamily="18" charset="0"/>
              </a:rPr>
              <a:t>Сосчитайте поскорей.</a:t>
            </a:r>
          </a:p>
          <a:p>
            <a:r>
              <a:rPr lang="ru-RU" sz="2400" b="1" dirty="0" smtClean="0">
                <a:solidFill>
                  <a:srgbClr val="002060"/>
                </a:solidFill>
                <a:latin typeface="Times New Roman" pitchFamily="18" charset="0"/>
                <a:cs typeface="Times New Roman" pitchFamily="18" charset="0"/>
              </a:rPr>
              <a:t>Дождик с ветром,</a:t>
            </a:r>
          </a:p>
          <a:p>
            <a:r>
              <a:rPr lang="ru-RU" sz="2400" b="1" dirty="0" smtClean="0">
                <a:solidFill>
                  <a:srgbClr val="002060"/>
                </a:solidFill>
                <a:latin typeface="Times New Roman" pitchFamily="18" charset="0"/>
                <a:cs typeface="Times New Roman" pitchFamily="18" charset="0"/>
              </a:rPr>
              <a:t>Дождь грибной,</a:t>
            </a:r>
          </a:p>
          <a:p>
            <a:r>
              <a:rPr lang="ru-RU" sz="2400" b="1" dirty="0" smtClean="0">
                <a:solidFill>
                  <a:srgbClr val="002060"/>
                </a:solidFill>
                <a:latin typeface="Times New Roman" pitchFamily="18" charset="0"/>
                <a:cs typeface="Times New Roman" pitchFamily="18" charset="0"/>
              </a:rPr>
              <a:t>Дождик с радугой-дугой,</a:t>
            </a:r>
          </a:p>
          <a:p>
            <a:r>
              <a:rPr lang="ru-RU" sz="2400" b="1" dirty="0" smtClean="0">
                <a:solidFill>
                  <a:srgbClr val="002060"/>
                </a:solidFill>
                <a:latin typeface="Times New Roman" pitchFamily="18" charset="0"/>
                <a:cs typeface="Times New Roman" pitchFamily="18" charset="0"/>
              </a:rPr>
              <a:t>Дождик с солнцем,</a:t>
            </a:r>
          </a:p>
          <a:p>
            <a:r>
              <a:rPr lang="ru-RU" sz="2400" b="1" dirty="0" smtClean="0">
                <a:solidFill>
                  <a:srgbClr val="002060"/>
                </a:solidFill>
                <a:latin typeface="Times New Roman" pitchFamily="18" charset="0"/>
                <a:cs typeface="Times New Roman" pitchFamily="18" charset="0"/>
              </a:rPr>
              <a:t>Дождик с градом,</a:t>
            </a:r>
          </a:p>
          <a:p>
            <a:r>
              <a:rPr lang="ru-RU" sz="2400" b="1" dirty="0" smtClean="0">
                <a:solidFill>
                  <a:srgbClr val="002060"/>
                </a:solidFill>
                <a:latin typeface="Times New Roman" pitchFamily="18" charset="0"/>
                <a:cs typeface="Times New Roman" pitchFamily="18" charset="0"/>
              </a:rPr>
              <a:t>Дождик с рыжим листопадом.</a:t>
            </a:r>
            <a:endParaRPr lang="ru-RU" sz="2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5000" b="-5000"/>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5400" b="1" dirty="0" smtClean="0">
                <a:solidFill>
                  <a:srgbClr val="0000FF"/>
                </a:solidFill>
                <a:latin typeface="Times New Roman" pitchFamily="18" charset="0"/>
                <a:cs typeface="Times New Roman" pitchFamily="18" charset="0"/>
              </a:rPr>
              <a:t>«Дождь»</a:t>
            </a:r>
            <a:endParaRPr lang="ru-RU" sz="5400" b="1" dirty="0">
              <a:solidFill>
                <a:srgbClr val="0000FF"/>
              </a:solidFill>
              <a:latin typeface="Times New Roman" pitchFamily="18" charset="0"/>
              <a:cs typeface="Times New Roman" pitchFamily="18" charset="0"/>
            </a:endParaRPr>
          </a:p>
        </p:txBody>
      </p:sp>
      <p:sp>
        <p:nvSpPr>
          <p:cNvPr id="7" name="Прямоугольник 6"/>
          <p:cNvSpPr/>
          <p:nvPr/>
        </p:nvSpPr>
        <p:spPr>
          <a:xfrm>
            <a:off x="0" y="1785926"/>
            <a:ext cx="9001156" cy="3539430"/>
          </a:xfrm>
          <a:prstGeom prst="rect">
            <a:avLst/>
          </a:prstGeom>
        </p:spPr>
        <p:txBody>
          <a:bodyPr wrap="square">
            <a:spAutoFit/>
          </a:bodyPr>
          <a:lstStyle/>
          <a:p>
            <a:r>
              <a:rPr lang="ru-RU" sz="2800" dirty="0" smtClean="0">
                <a:solidFill>
                  <a:schemeClr val="tx2">
                    <a:lumMod val="60000"/>
                    <a:lumOff val="40000"/>
                  </a:schemeClr>
                </a:solidFill>
                <a:latin typeface="Times New Roman" pitchFamily="18" charset="0"/>
                <a:cs typeface="Times New Roman" pitchFamily="18" charset="0"/>
              </a:rPr>
              <a:t> </a:t>
            </a:r>
            <a:r>
              <a:rPr lang="ru-RU" sz="2800" b="1" dirty="0" smtClean="0">
                <a:solidFill>
                  <a:schemeClr val="tx2">
                    <a:lumMod val="60000"/>
                    <a:lumOff val="40000"/>
                  </a:schemeClr>
                </a:solidFill>
                <a:latin typeface="Times New Roman" pitchFamily="18" charset="0"/>
                <a:cs typeface="Times New Roman" pitchFamily="18" charset="0"/>
              </a:rPr>
              <a:t>Вывод</a:t>
            </a:r>
            <a:r>
              <a:rPr lang="ru-RU" sz="2800" dirty="0" smtClean="0">
                <a:solidFill>
                  <a:schemeClr val="tx2">
                    <a:lumMod val="60000"/>
                    <a:lumOff val="40000"/>
                  </a:schemeClr>
                </a:solidFill>
                <a:latin typeface="Times New Roman" pitchFamily="18" charset="0"/>
                <a:cs typeface="Times New Roman" pitchFamily="18" charset="0"/>
              </a:rPr>
              <a:t>: </a:t>
            </a:r>
            <a:r>
              <a:rPr lang="ru-RU" sz="2800" u="sng" dirty="0" smtClean="0">
                <a:solidFill>
                  <a:schemeClr val="tx2">
                    <a:lumMod val="60000"/>
                    <a:lumOff val="40000"/>
                  </a:schemeClr>
                </a:solidFill>
                <a:latin typeface="Times New Roman" pitchFamily="18" charset="0"/>
                <a:cs typeface="Times New Roman" pitchFamily="18" charset="0"/>
              </a:rPr>
              <a:t>Дождь — </a:t>
            </a:r>
            <a:r>
              <a:rPr lang="ru-RU" sz="2800" i="1" u="sng" dirty="0" smtClean="0">
                <a:solidFill>
                  <a:schemeClr val="tx2">
                    <a:lumMod val="60000"/>
                    <a:lumOff val="40000"/>
                  </a:schemeClr>
                </a:solidFill>
                <a:latin typeface="Times New Roman" pitchFamily="18" charset="0"/>
                <a:cs typeface="Times New Roman" pitchFamily="18" charset="0"/>
              </a:rPr>
              <a:t>атмосферные осадки, выпадающие из облаков в виде капель </a:t>
            </a:r>
            <a:r>
              <a:rPr lang="ru-RU" sz="2800" dirty="0" smtClean="0">
                <a:solidFill>
                  <a:schemeClr val="tx2">
                    <a:lumMod val="60000"/>
                    <a:lumOff val="40000"/>
                  </a:schemeClr>
                </a:solidFill>
                <a:latin typeface="Times New Roman" pitchFamily="18" charset="0"/>
                <a:cs typeface="Times New Roman" pitchFamily="18" charset="0"/>
              </a:rPr>
              <a:t>воды диаметром от 0,5 до 6—7 мм.</a:t>
            </a:r>
          </a:p>
          <a:p>
            <a:r>
              <a:rPr lang="ru-RU" sz="2800" dirty="0" smtClean="0">
                <a:solidFill>
                  <a:schemeClr val="tx2">
                    <a:lumMod val="60000"/>
                    <a:lumOff val="40000"/>
                  </a:schemeClr>
                </a:solidFill>
                <a:latin typeface="Times New Roman" pitchFamily="18" charset="0"/>
                <a:cs typeface="Times New Roman" pitchFamily="18" charset="0"/>
              </a:rPr>
              <a:t>Дождь выпадает, как правило, из смешанных облаков (преимущественно слоисто-дождевых и высокослоистых), содержащих при температуре ниже нуля переохлаждённые капли и ледяные кристаллы. </a:t>
            </a:r>
          </a:p>
          <a:p>
            <a:r>
              <a:rPr lang="ru-RU" sz="2800" dirty="0" smtClean="0">
                <a:solidFill>
                  <a:schemeClr val="tx2">
                    <a:lumMod val="60000"/>
                    <a:lumOff val="40000"/>
                  </a:schemeClr>
                </a:solidFill>
                <a:latin typeface="Times New Roman" pitchFamily="18" charset="0"/>
                <a:cs typeface="Times New Roman" pitchFamily="18" charset="0"/>
              </a:rPr>
              <a:t>Дождь при солнце, не закрытом облаками, называется слепой дождь (иногда — грибной).</a:t>
            </a:r>
            <a:endParaRPr lang="ru-RU" sz="2800" dirty="0">
              <a:solidFill>
                <a:schemeClr val="tx2">
                  <a:lumMod val="60000"/>
                  <a:lumOff val="4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27000" contrast="-7000"/>
          </a:blip>
          <a:srcRect/>
          <a:stretch>
            <a:fillRect t="-19000" b="-19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Дождь</a:t>
            </a:r>
            <a:endParaRPr lang="ru-RU" sz="54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6" name="Содержимое 25"/>
          <p:cNvSpPr>
            <a:spLocks noGrp="1"/>
          </p:cNvSpPr>
          <p:nvPr>
            <p:ph idx="1"/>
          </p:nvPr>
        </p:nvSpPr>
        <p:spPr>
          <a:xfrm>
            <a:off x="214282" y="1600200"/>
            <a:ext cx="8929718" cy="4525963"/>
          </a:xfrm>
        </p:spPr>
        <p:txBody>
          <a:bodyPr/>
          <a:lstStyle/>
          <a:p>
            <a:pPr>
              <a:buNone/>
            </a:pPr>
            <a:endParaRPr lang="ru-RU" dirty="0" smtClean="0"/>
          </a:p>
          <a:p>
            <a:pPr>
              <a:buNone/>
            </a:pPr>
            <a:endParaRPr lang="ru-RU" dirty="0" smtClean="0"/>
          </a:p>
          <a:p>
            <a:pPr>
              <a:buNone/>
            </a:pPr>
            <a:r>
              <a:rPr lang="ru-RU" b="1" i="1" u="sng" dirty="0" smtClean="0">
                <a:solidFill>
                  <a:srgbClr val="002060"/>
                </a:solidFill>
                <a:latin typeface="Times New Roman" pitchFamily="18" charset="0"/>
                <a:cs typeface="Times New Roman" pitchFamily="18" charset="0"/>
              </a:rPr>
              <a:t>Спорый    </a:t>
            </a:r>
            <a:r>
              <a:rPr lang="ru-RU" b="1" i="1" dirty="0" smtClean="0">
                <a:solidFill>
                  <a:srgbClr val="002060"/>
                </a:solidFill>
                <a:latin typeface="Times New Roman" pitchFamily="18" charset="0"/>
                <a:cs typeface="Times New Roman" pitchFamily="18" charset="0"/>
              </a:rPr>
              <a:t>                 </a:t>
            </a:r>
            <a:r>
              <a:rPr lang="ru-RU" b="1" i="1" u="sng" dirty="0" smtClean="0">
                <a:solidFill>
                  <a:srgbClr val="002060"/>
                </a:solidFill>
                <a:latin typeface="Times New Roman" pitchFamily="18" charset="0"/>
                <a:cs typeface="Times New Roman" pitchFamily="18" charset="0"/>
              </a:rPr>
              <a:t>Грибной </a:t>
            </a:r>
            <a:r>
              <a:rPr lang="ru-RU" b="1" i="1" dirty="0" smtClean="0">
                <a:solidFill>
                  <a:srgbClr val="002060"/>
                </a:solidFill>
                <a:latin typeface="Times New Roman" pitchFamily="18" charset="0"/>
                <a:cs typeface="Times New Roman" pitchFamily="18" charset="0"/>
              </a:rPr>
              <a:t>              </a:t>
            </a:r>
            <a:r>
              <a:rPr lang="ru-RU" b="1" i="1" u="sng" dirty="0" smtClean="0">
                <a:solidFill>
                  <a:srgbClr val="002060"/>
                </a:solidFill>
                <a:latin typeface="Times New Roman" pitchFamily="18" charset="0"/>
                <a:cs typeface="Times New Roman" pitchFamily="18" charset="0"/>
              </a:rPr>
              <a:t>Слепой </a:t>
            </a:r>
            <a:r>
              <a:rPr lang="ru-RU" b="1" i="1" dirty="0" smtClean="0">
                <a:solidFill>
                  <a:srgbClr val="002060"/>
                </a:solidFill>
                <a:latin typeface="Times New Roman" pitchFamily="18" charset="0"/>
                <a:cs typeface="Times New Roman" pitchFamily="18" charset="0"/>
              </a:rPr>
              <a:t>                  </a:t>
            </a:r>
          </a:p>
          <a:p>
            <a:pPr>
              <a:buNone/>
            </a:pPr>
            <a:r>
              <a:rPr lang="ru-RU" sz="2400" dirty="0" smtClean="0">
                <a:solidFill>
                  <a:srgbClr val="002060"/>
                </a:solidFill>
                <a:latin typeface="Times New Roman" pitchFamily="18" charset="0"/>
                <a:cs typeface="Times New Roman" pitchFamily="18" charset="0"/>
              </a:rPr>
              <a:t>означает быстрый,        сыплется из низких       (царевна плачет)                                      </a:t>
            </a:r>
          </a:p>
          <a:p>
            <a:pPr>
              <a:buNone/>
            </a:pPr>
            <a:r>
              <a:rPr lang="ru-RU" sz="2400" dirty="0" smtClean="0">
                <a:solidFill>
                  <a:srgbClr val="002060"/>
                </a:solidFill>
                <a:latin typeface="Times New Roman" pitchFamily="18" charset="0"/>
                <a:cs typeface="Times New Roman" pitchFamily="18" charset="0"/>
              </a:rPr>
              <a:t>скорый, он льётся           туч, лужи от этого         сверкающие на </a:t>
            </a:r>
          </a:p>
          <a:p>
            <a:pPr>
              <a:buNone/>
            </a:pPr>
            <a:r>
              <a:rPr lang="ru-RU" sz="2400" dirty="0" smtClean="0">
                <a:solidFill>
                  <a:srgbClr val="002060"/>
                </a:solidFill>
                <a:latin typeface="Times New Roman" pitchFamily="18" charset="0"/>
                <a:cs typeface="Times New Roman" pitchFamily="18" charset="0"/>
              </a:rPr>
              <a:t>с шумом.                            дождя теплые.             солнце капли этого</a:t>
            </a:r>
          </a:p>
          <a:p>
            <a:pPr>
              <a:buNone/>
            </a:pPr>
            <a:r>
              <a:rPr lang="ru-RU" sz="2400" dirty="0" smtClean="0">
                <a:solidFill>
                  <a:srgbClr val="002060"/>
                </a:solidFill>
                <a:latin typeface="Times New Roman" pitchFamily="18" charset="0"/>
                <a:cs typeface="Times New Roman" pitchFamily="18" charset="0"/>
              </a:rPr>
              <a:t>                                                                                   дождя похожи на</a:t>
            </a:r>
          </a:p>
          <a:p>
            <a:pPr>
              <a:buNone/>
            </a:pPr>
            <a:r>
              <a:rPr lang="ru-RU" sz="2400" dirty="0" smtClean="0">
                <a:solidFill>
                  <a:srgbClr val="002060"/>
                </a:solidFill>
                <a:latin typeface="Times New Roman" pitchFamily="18" charset="0"/>
                <a:cs typeface="Times New Roman" pitchFamily="18" charset="0"/>
              </a:rPr>
              <a:t>                                                                                        крупные слезы</a:t>
            </a:r>
            <a:r>
              <a:rPr lang="ru-RU" sz="2400" dirty="0" smtClean="0"/>
              <a:t>.</a:t>
            </a:r>
          </a:p>
        </p:txBody>
      </p:sp>
      <p:cxnSp>
        <p:nvCxnSpPr>
          <p:cNvPr id="17" name="Прямая со стрелкой 16"/>
          <p:cNvCxnSpPr/>
          <p:nvPr/>
        </p:nvCxnSpPr>
        <p:spPr>
          <a:xfrm rot="10800000" flipV="1">
            <a:off x="1785918" y="1785926"/>
            <a:ext cx="1143008" cy="7858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rot="16200000" flipH="1">
            <a:off x="3821901" y="2107397"/>
            <a:ext cx="1143008"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a:off x="5857884" y="1928802"/>
            <a:ext cx="1000132"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Documents and Settings\Администратор\Рабочий стол\0_3e7ac_833414d5_L.gif"/>
          <p:cNvPicPr>
            <a:picLocks noGrp="1" noChangeAspect="1" noChangeArrowheads="1" noCrop="1"/>
          </p:cNvPicPr>
          <p:nvPr>
            <p:ph idx="1"/>
          </p:nvPr>
        </p:nvPicPr>
        <p:blipFill>
          <a:blip r:embed="rId2" cstate="print">
            <a:lum bright="17000" contrast="-2000"/>
          </a:blip>
          <a:srcRect/>
          <a:stretch>
            <a:fillRect/>
          </a:stretch>
        </p:blipFill>
        <p:spPr bwMode="auto">
          <a:xfrm>
            <a:off x="0" y="0"/>
            <a:ext cx="9144000" cy="6858000"/>
          </a:xfrm>
          <a:prstGeom prst="rect">
            <a:avLst/>
          </a:prstGeom>
          <a:noFill/>
        </p:spPr>
      </p:pic>
      <p:sp>
        <p:nvSpPr>
          <p:cNvPr id="5" name="Прямоугольник 4"/>
          <p:cNvSpPr/>
          <p:nvPr/>
        </p:nvSpPr>
        <p:spPr>
          <a:xfrm>
            <a:off x="3071802" y="1"/>
            <a:ext cx="4214842" cy="3785652"/>
          </a:xfrm>
          <a:prstGeom prst="rect">
            <a:avLst/>
          </a:prstGeom>
        </p:spPr>
        <p:txBody>
          <a:bodyPr wrap="square">
            <a:spAutoFit/>
          </a:bodyPr>
          <a:lstStyle/>
          <a:p>
            <a:r>
              <a:rPr lang="ru-RU" sz="2400" b="1" dirty="0" smtClean="0">
                <a:solidFill>
                  <a:srgbClr val="002060"/>
                </a:solidFill>
                <a:latin typeface="Times New Roman" pitchFamily="18" charset="0"/>
                <a:cs typeface="Times New Roman" pitchFamily="18" charset="0"/>
              </a:rPr>
              <a:t>Рассвет. Роса на паутинке</a:t>
            </a:r>
          </a:p>
          <a:p>
            <a:r>
              <a:rPr lang="ru-RU" sz="2400" b="1" dirty="0" smtClean="0">
                <a:solidFill>
                  <a:srgbClr val="002060"/>
                </a:solidFill>
                <a:latin typeface="Times New Roman" pitchFamily="18" charset="0"/>
                <a:cs typeface="Times New Roman" pitchFamily="18" charset="0"/>
              </a:rPr>
              <a:t>Блестит как бисерная нить.</a:t>
            </a:r>
          </a:p>
          <a:p>
            <a:r>
              <a:rPr lang="ru-RU" sz="2400" b="1" dirty="0" smtClean="0">
                <a:solidFill>
                  <a:srgbClr val="002060"/>
                </a:solidFill>
                <a:latin typeface="Times New Roman" pitchFamily="18" charset="0"/>
                <a:cs typeface="Times New Roman" pitchFamily="18" charset="0"/>
              </a:rPr>
              <a:t>На ней паук посерединке</a:t>
            </a:r>
          </a:p>
          <a:p>
            <a:r>
              <a:rPr lang="ru-RU" sz="2400" b="1" dirty="0" smtClean="0">
                <a:solidFill>
                  <a:srgbClr val="002060"/>
                </a:solidFill>
                <a:latin typeface="Times New Roman" pitchFamily="18" charset="0"/>
                <a:cs typeface="Times New Roman" pitchFamily="18" charset="0"/>
              </a:rPr>
              <a:t>Не шелохнется, словно спит.</a:t>
            </a:r>
          </a:p>
          <a:p>
            <a:endParaRPr lang="ru-RU" sz="2400" b="1" dirty="0" smtClean="0">
              <a:solidFill>
                <a:srgbClr val="002060"/>
              </a:solidFill>
              <a:latin typeface="Times New Roman" pitchFamily="18" charset="0"/>
              <a:cs typeface="Times New Roman" pitchFamily="18" charset="0"/>
            </a:endParaRPr>
          </a:p>
          <a:p>
            <a:r>
              <a:rPr lang="ru-RU" sz="2400" b="1" dirty="0" smtClean="0">
                <a:solidFill>
                  <a:srgbClr val="002060"/>
                </a:solidFill>
                <a:latin typeface="Times New Roman" pitchFamily="18" charset="0"/>
                <a:cs typeface="Times New Roman" pitchFamily="18" charset="0"/>
              </a:rPr>
              <a:t>Но лишь малейшее движенье</a:t>
            </a:r>
          </a:p>
          <a:p>
            <a:r>
              <a:rPr lang="ru-RU" sz="2400" b="1" dirty="0" smtClean="0">
                <a:solidFill>
                  <a:srgbClr val="002060"/>
                </a:solidFill>
                <a:latin typeface="Times New Roman" pitchFamily="18" charset="0"/>
                <a:cs typeface="Times New Roman" pitchFamily="18" charset="0"/>
              </a:rPr>
              <a:t>И капли все сорвутся вдруг...</a:t>
            </a:r>
          </a:p>
          <a:p>
            <a:r>
              <a:rPr lang="ru-RU" sz="2400" b="1" dirty="0" smtClean="0">
                <a:solidFill>
                  <a:srgbClr val="002060"/>
                </a:solidFill>
                <a:latin typeface="Times New Roman" pitchFamily="18" charset="0"/>
                <a:cs typeface="Times New Roman" pitchFamily="18" charset="0"/>
              </a:rPr>
              <a:t>А мухи, видя ожерелье,</a:t>
            </a:r>
          </a:p>
          <a:p>
            <a:r>
              <a:rPr lang="ru-RU" sz="2400" b="1" dirty="0" smtClean="0">
                <a:solidFill>
                  <a:srgbClr val="002060"/>
                </a:solidFill>
                <a:latin typeface="Times New Roman" pitchFamily="18" charset="0"/>
                <a:cs typeface="Times New Roman" pitchFamily="18" charset="0"/>
              </a:rPr>
              <a:t>Узнают: "Здесь живет паук!"</a:t>
            </a:r>
            <a:endParaRPr lang="ru-RU" sz="2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34000" contrast="-59000"/>
          </a:blip>
          <a:srcRect/>
          <a:stretch>
            <a:fillRect t="-25000" b="-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«Роса»</a:t>
            </a:r>
            <a:endParaRPr lang="ru-RU"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214282" y="1600200"/>
            <a:ext cx="8472518" cy="4525963"/>
          </a:xfrm>
        </p:spPr>
        <p:txBody>
          <a:bodyPr/>
          <a:lstStyle/>
          <a:p>
            <a:pPr>
              <a:buNone/>
            </a:pPr>
            <a:r>
              <a:rPr lang="ru-RU" dirty="0" smtClean="0">
                <a:solidFill>
                  <a:schemeClr val="tx2">
                    <a:lumMod val="75000"/>
                  </a:schemeClr>
                </a:solidFill>
              </a:rPr>
              <a:t>    </a:t>
            </a:r>
            <a:r>
              <a:rPr lang="ru-RU" b="1" dirty="0" smtClean="0">
                <a:solidFill>
                  <a:schemeClr val="tx2">
                    <a:lumMod val="75000"/>
                  </a:schemeClr>
                </a:solidFill>
                <a:latin typeface="Times New Roman" pitchFamily="18" charset="0"/>
                <a:cs typeface="Times New Roman" pitchFamily="18" charset="0"/>
              </a:rPr>
              <a:t>Вывод:</a:t>
            </a:r>
            <a:r>
              <a:rPr lang="ru-RU" dirty="0" smtClean="0">
                <a:solidFill>
                  <a:schemeClr val="tx2">
                    <a:lumMod val="75000"/>
                  </a:schemeClr>
                </a:solidFill>
                <a:latin typeface="Times New Roman" pitchFamily="18" charset="0"/>
                <a:cs typeface="Times New Roman" pitchFamily="18" charset="0"/>
              </a:rPr>
              <a:t> </a:t>
            </a:r>
            <a:r>
              <a:rPr lang="ru-RU" sz="2800" i="1" u="sng" dirty="0" smtClean="0">
                <a:solidFill>
                  <a:schemeClr val="tx2">
                    <a:lumMod val="75000"/>
                  </a:schemeClr>
                </a:solidFill>
                <a:latin typeface="Times New Roman" pitchFamily="18" charset="0"/>
                <a:cs typeface="Times New Roman" pitchFamily="18" charset="0"/>
              </a:rPr>
              <a:t>Роса - мелкие капли влаги</a:t>
            </a:r>
            <a:r>
              <a:rPr lang="ru-RU" sz="2800" dirty="0" smtClean="0">
                <a:solidFill>
                  <a:schemeClr val="tx2">
                    <a:lumMod val="75000"/>
                  </a:schemeClr>
                </a:solidFill>
                <a:latin typeface="Times New Roman" pitchFamily="18" charset="0"/>
                <a:cs typeface="Times New Roman" pitchFamily="18" charset="0"/>
              </a:rPr>
              <a:t>, оседающие на растениях, почве при наступлении утренней или вечерней прохлады, образуется в результате конденсации водяного пара на почве, траве и наземных предметах при охлаждении их в</a:t>
            </a:r>
          </a:p>
          <a:p>
            <a:pPr>
              <a:buNone/>
            </a:pPr>
            <a:r>
              <a:rPr lang="ru-RU" sz="2800" dirty="0" smtClean="0">
                <a:solidFill>
                  <a:schemeClr val="tx2">
                    <a:lumMod val="75000"/>
                  </a:schemeClr>
                </a:solidFill>
                <a:latin typeface="Times New Roman" pitchFamily="18" charset="0"/>
                <a:cs typeface="Times New Roman" pitchFamily="18" charset="0"/>
              </a:rPr>
              <a:t>    следствии земного излучения. Возникает в ясные и тихие ночи.</a:t>
            </a:r>
          </a:p>
          <a:p>
            <a:pPr>
              <a:buNone/>
            </a:pPr>
            <a:r>
              <a:rPr lang="ru-RU" sz="2800" dirty="0" smtClean="0">
                <a:solidFill>
                  <a:schemeClr val="tx2">
                    <a:lumMod val="75000"/>
                  </a:schemeClr>
                </a:solidFill>
                <a:latin typeface="Times New Roman" pitchFamily="18" charset="0"/>
                <a:cs typeface="Times New Roman" pitchFamily="18" charset="0"/>
              </a:rPr>
              <a:t>    </a:t>
            </a:r>
            <a:endParaRPr lang="ru-RU" sz="2800" dirty="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r"/>
            <a:r>
              <a:rPr lang="ru-RU" sz="6000" b="1" dirty="0" smtClean="0">
                <a:solidFill>
                  <a:srgbClr val="0000FF"/>
                </a:solidFill>
                <a:effectLst>
                  <a:outerShdw blurRad="38100" dist="38100" dir="2700000" algn="tl">
                    <a:srgbClr val="000000">
                      <a:alpha val="43137"/>
                    </a:srgbClr>
                  </a:outerShdw>
                </a:effectLst>
              </a:rPr>
              <a:t>Вода  газообразная</a:t>
            </a:r>
            <a:endParaRPr lang="ru-RU" sz="6000" b="1" dirty="0">
              <a:solidFill>
                <a:srgbClr val="0000FF"/>
              </a:solidFill>
              <a:effectLst>
                <a:outerShdw blurRad="38100" dist="38100" dir="2700000" algn="tl">
                  <a:srgbClr val="000000">
                    <a:alpha val="43137"/>
                  </a:srgbClr>
                </a:outerShdw>
              </a:effectLst>
            </a:endParaRPr>
          </a:p>
        </p:txBody>
      </p:sp>
      <p:sp>
        <p:nvSpPr>
          <p:cNvPr id="4" name="Выноска со стрелкой вправо 3"/>
          <p:cNvSpPr/>
          <p:nvPr/>
        </p:nvSpPr>
        <p:spPr>
          <a:xfrm>
            <a:off x="0" y="5800724"/>
            <a:ext cx="2571768" cy="1057276"/>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ru-RU" sz="3600" dirty="0" smtClean="0"/>
              <a:t>Туман</a:t>
            </a:r>
          </a:p>
        </p:txBody>
      </p:sp>
      <p:sp>
        <p:nvSpPr>
          <p:cNvPr id="5" name="Выноска со стрелкой влево 4"/>
          <p:cNvSpPr/>
          <p:nvPr/>
        </p:nvSpPr>
        <p:spPr>
          <a:xfrm>
            <a:off x="6357950" y="2214554"/>
            <a:ext cx="2500298" cy="91440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ru-RU" sz="3600" dirty="0" smtClean="0"/>
              <a:t>Облака</a:t>
            </a:r>
            <a:endParaRPr lang="ru-RU" sz="3600" dirty="0"/>
          </a:p>
        </p:txBody>
      </p:sp>
      <p:sp>
        <p:nvSpPr>
          <p:cNvPr id="6" name="Выноска со стрелкой вниз 5"/>
          <p:cNvSpPr/>
          <p:nvPr/>
        </p:nvSpPr>
        <p:spPr>
          <a:xfrm>
            <a:off x="357158" y="0"/>
            <a:ext cx="1071570" cy="207170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ru-RU" sz="3600" dirty="0" smtClean="0"/>
              <a:t>Пар</a:t>
            </a:r>
          </a:p>
        </p:txBody>
      </p:sp>
      <p:pic>
        <p:nvPicPr>
          <p:cNvPr id="10242" name="Picture 2" descr="C:\Documents and Settings\Администратор\Рабочий стол\00.jpg"/>
          <p:cNvPicPr>
            <a:picLocks noGrp="1" noChangeAspect="1" noChangeArrowheads="1"/>
          </p:cNvPicPr>
          <p:nvPr>
            <p:ph idx="1"/>
          </p:nvPr>
        </p:nvPicPr>
        <p:blipFill>
          <a:blip r:embed="rId3" cstate="print"/>
          <a:srcRect/>
          <a:stretch>
            <a:fillRect/>
          </a:stretch>
        </p:blipFill>
        <p:spPr bwMode="auto">
          <a:xfrm>
            <a:off x="2571736" y="5072074"/>
            <a:ext cx="3786214" cy="1785926"/>
          </a:xfrm>
          <a:prstGeom prst="rect">
            <a:avLst/>
          </a:prstGeom>
          <a:noFill/>
        </p:spPr>
      </p:pic>
      <p:pic>
        <p:nvPicPr>
          <p:cNvPr id="10243" name="Picture 3" descr="C:\Documents and Settings\Администратор\Рабочий стол\a0414d1776cd0eadd5cbc71f6ceb8960.jpg"/>
          <p:cNvPicPr>
            <a:picLocks noChangeAspect="1" noChangeArrowheads="1"/>
          </p:cNvPicPr>
          <p:nvPr/>
        </p:nvPicPr>
        <p:blipFill>
          <a:blip r:embed="rId4" cstate="print"/>
          <a:srcRect/>
          <a:stretch>
            <a:fillRect/>
          </a:stretch>
        </p:blipFill>
        <p:spPr bwMode="auto">
          <a:xfrm>
            <a:off x="0" y="2143116"/>
            <a:ext cx="3143240" cy="2714644"/>
          </a:xfrm>
          <a:prstGeom prst="rect">
            <a:avLst/>
          </a:prstGeom>
          <a:noFill/>
        </p:spPr>
      </p:pic>
      <p:pic>
        <p:nvPicPr>
          <p:cNvPr id="10244" name="Picture 4" descr="C:\Documents and Settings\Администратор\Рабочий стол\0_166ab_76be52e6_XL.jpeg"/>
          <p:cNvPicPr>
            <a:picLocks noChangeAspect="1" noChangeArrowheads="1"/>
          </p:cNvPicPr>
          <p:nvPr/>
        </p:nvPicPr>
        <p:blipFill>
          <a:blip r:embed="rId5" cstate="print"/>
          <a:srcRect/>
          <a:stretch>
            <a:fillRect/>
          </a:stretch>
        </p:blipFill>
        <p:spPr bwMode="auto">
          <a:xfrm>
            <a:off x="3643306" y="2071678"/>
            <a:ext cx="2714644" cy="257174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903</TotalTime>
  <Words>1003</Words>
  <Application>Microsoft Office PowerPoint</Application>
  <PresentationFormat>Экран (4:3)</PresentationFormat>
  <Paragraphs>160</Paragraphs>
  <Slides>31</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Мать водица –  всему царица</vt:lpstr>
      <vt:lpstr>Слайд 2</vt:lpstr>
      <vt:lpstr>Вода жидкая</vt:lpstr>
      <vt:lpstr>Слайд 4</vt:lpstr>
      <vt:lpstr>«Дождь»</vt:lpstr>
      <vt:lpstr>Дождь</vt:lpstr>
      <vt:lpstr>Слайд 7</vt:lpstr>
      <vt:lpstr>«Роса»</vt:lpstr>
      <vt:lpstr>Вода  газообразная</vt:lpstr>
      <vt:lpstr>Слайд 10</vt:lpstr>
      <vt:lpstr>«Облака»</vt:lpstr>
      <vt:lpstr>Слайд 12</vt:lpstr>
      <vt:lpstr>«Туман»</vt:lpstr>
      <vt:lpstr>        Вода твердая</vt:lpstr>
      <vt:lpstr>Слайд 15</vt:lpstr>
      <vt:lpstr> «Снег»</vt:lpstr>
      <vt:lpstr>«Формы снежинок»</vt:lpstr>
      <vt:lpstr>Слайд 18</vt:lpstr>
      <vt:lpstr>  «Лед»</vt:lpstr>
      <vt:lpstr>Слайд 20</vt:lpstr>
      <vt:lpstr> «Сосульки»</vt:lpstr>
      <vt:lpstr>Слайд 22</vt:lpstr>
      <vt:lpstr> «Морозные узоры»</vt:lpstr>
      <vt:lpstr>Слайд 24</vt:lpstr>
      <vt:lpstr> «Иней»</vt:lpstr>
      <vt:lpstr>Слайд 26</vt:lpstr>
      <vt:lpstr>«Град»</vt:lpstr>
      <vt:lpstr>Заключение</vt:lpstr>
      <vt:lpstr>Круговорот воды в природе</vt:lpstr>
      <vt:lpstr>Значение воды для человека.</vt:lpstr>
      <vt:lpstr>Слайд 31</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учитель</cp:lastModifiedBy>
  <cp:revision>104</cp:revision>
  <dcterms:created xsi:type="dcterms:W3CDTF">2010-11-28T11:28:42Z</dcterms:created>
  <dcterms:modified xsi:type="dcterms:W3CDTF">2013-01-31T04:33:42Z</dcterms:modified>
</cp:coreProperties>
</file>