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9" r:id="rId2"/>
    <p:sldId id="276" r:id="rId3"/>
    <p:sldId id="277" r:id="rId4"/>
    <p:sldId id="278" r:id="rId5"/>
    <p:sldId id="259" r:id="rId6"/>
    <p:sldId id="272" r:id="rId7"/>
    <p:sldId id="281" r:id="rId8"/>
    <p:sldId id="280" r:id="rId9"/>
    <p:sldId id="27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88" autoAdjust="0"/>
  </p:normalViewPr>
  <p:slideViewPr>
    <p:cSldViewPr>
      <p:cViewPr>
        <p:scale>
          <a:sx n="87" d="100"/>
          <a:sy n="87" d="100"/>
        </p:scale>
        <p:origin x="-2304" y="-5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56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D34AD-D984-4CD1-B4BD-54C14E8D6532}" type="datetimeFigureOut">
              <a:rPr lang="ru-RU" smtClean="0"/>
              <a:t>25.07.2022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EE988-E222-4045-8990-2B587C26D4DD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D34AD-D984-4CD1-B4BD-54C14E8D6532}" type="datetimeFigureOut">
              <a:rPr lang="ru-RU" smtClean="0"/>
              <a:t>25.07.2022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EE988-E222-4045-8990-2B587C26D4D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D34AD-D984-4CD1-B4BD-54C14E8D6532}" type="datetimeFigureOut">
              <a:rPr lang="ru-RU" smtClean="0"/>
              <a:t>25.07.2022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EE988-E222-4045-8990-2B587C26D4D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D34AD-D984-4CD1-B4BD-54C14E8D6532}" type="datetimeFigureOut">
              <a:rPr lang="ru-RU" smtClean="0"/>
              <a:t>25.07.2022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EE988-E222-4045-8990-2B587C26D4DD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D34AD-D984-4CD1-B4BD-54C14E8D6532}" type="datetimeFigureOut">
              <a:rPr lang="ru-RU" smtClean="0"/>
              <a:t>25.07.2022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EE988-E222-4045-8990-2B587C26D4D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D34AD-D984-4CD1-B4BD-54C14E8D6532}" type="datetimeFigureOut">
              <a:rPr lang="ru-RU" smtClean="0"/>
              <a:t>25.07.2022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EE988-E222-4045-8990-2B587C26D4DD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D34AD-D984-4CD1-B4BD-54C14E8D6532}" type="datetimeFigureOut">
              <a:rPr lang="ru-RU" smtClean="0"/>
              <a:t>25.07.2022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EE988-E222-4045-8990-2B587C26D4DD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D34AD-D984-4CD1-B4BD-54C14E8D6532}" type="datetimeFigureOut">
              <a:rPr lang="ru-RU" smtClean="0"/>
              <a:t>25.07.2022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EE988-E222-4045-8990-2B587C26D4D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D34AD-D984-4CD1-B4BD-54C14E8D6532}" type="datetimeFigureOut">
              <a:rPr lang="ru-RU" smtClean="0"/>
              <a:t>25.07.2022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EE988-E222-4045-8990-2B587C26D4D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D34AD-D984-4CD1-B4BD-54C14E8D6532}" type="datetimeFigureOut">
              <a:rPr lang="ru-RU" smtClean="0"/>
              <a:t>25.07.2022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EE988-E222-4045-8990-2B587C26D4D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D34AD-D984-4CD1-B4BD-54C14E8D6532}" type="datetimeFigureOut">
              <a:rPr lang="ru-RU" smtClean="0"/>
              <a:t>25.07.2022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EE988-E222-4045-8990-2B587C26D4DD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8ED34AD-D984-4CD1-B4BD-54C14E8D6532}" type="datetimeFigureOut">
              <a:rPr lang="ru-RU" smtClean="0"/>
              <a:t>25.07.2022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A0EE988-E222-4045-8990-2B587C26D4DD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45720" indent="0" algn="ctr" fontAlgn="base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9600" dirty="0">
                <a:solidFill>
                  <a:srgbClr val="FF0000"/>
                </a:solidFill>
                <a:latin typeface="Monotype Corsiva" pitchFamily="66" charset="0"/>
                <a:ea typeface="Calibri"/>
                <a:cs typeface="Times New Roman"/>
              </a:rPr>
              <a:t>Э</a:t>
            </a:r>
            <a:r>
              <a:rPr lang="ru-RU" sz="9600" dirty="0" smtClean="0">
                <a:solidFill>
                  <a:srgbClr val="FF0000"/>
                </a:solidFill>
                <a:latin typeface="Monotype Corsiva" pitchFamily="66" charset="0"/>
                <a:ea typeface="Calibri"/>
                <a:cs typeface="Times New Roman"/>
              </a:rPr>
              <a:t>лектричество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  </a:t>
            </a:r>
            <a:r>
              <a:rPr lang="ru-RU" sz="60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– </a:t>
            </a:r>
          </a:p>
          <a:p>
            <a:pPr marL="45720" indent="0" algn="ctr" fontAlgn="base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60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Это  </a:t>
            </a:r>
            <a:r>
              <a:rPr lang="ru-RU" sz="60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просто </a:t>
            </a:r>
            <a:r>
              <a:rPr lang="ru-RU" sz="60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и  интересно,</a:t>
            </a:r>
          </a:p>
          <a:p>
            <a:pPr marL="45720" indent="0" algn="ctr" fontAlgn="base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60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6000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но  </a:t>
            </a:r>
            <a:r>
              <a:rPr lang="ru-RU" sz="60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с </a:t>
            </a:r>
            <a:r>
              <a:rPr lang="ru-RU" sz="6000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ним  нужно </a:t>
            </a:r>
          </a:p>
          <a:p>
            <a:pPr marL="45720" indent="0" algn="ctr" fontAlgn="base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6000" dirty="0" smtClean="0"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обращаться   осторожно!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8455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573"/>
            <a:ext cx="9144000" cy="6474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4279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-1"/>
            <a:ext cx="8100392" cy="6863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0476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59735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Количество  правильных  ответов           </a:t>
            </a:r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отметка</a:t>
            </a:r>
          </a:p>
          <a:p>
            <a:pPr marL="45720" indent="0">
              <a:buNone/>
            </a:pPr>
            <a:endParaRPr lang="ru-RU" sz="36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marL="45720" indent="0">
              <a:buNone/>
            </a:pPr>
            <a:r>
              <a:rPr lang="ru-RU" sz="8800" b="1" dirty="0" smtClean="0">
                <a:solidFill>
                  <a:srgbClr val="FF0000"/>
                </a:solidFill>
                <a:latin typeface="Monotype Corsiva" pitchFamily="66" charset="0"/>
              </a:rPr>
              <a:t>       </a:t>
            </a:r>
            <a:r>
              <a:rPr lang="ru-RU" sz="8800" b="1" dirty="0">
                <a:solidFill>
                  <a:srgbClr val="002060"/>
                </a:solidFill>
                <a:latin typeface="Monotype Corsiva" pitchFamily="66" charset="0"/>
              </a:rPr>
              <a:t>3</a:t>
            </a:r>
            <a:r>
              <a:rPr lang="ru-RU" sz="8800" b="1" dirty="0" smtClean="0">
                <a:solidFill>
                  <a:srgbClr val="002060"/>
                </a:solidFill>
                <a:latin typeface="Monotype Corsiva" pitchFamily="66" charset="0"/>
              </a:rPr>
              <a:t>-5</a:t>
            </a:r>
            <a:r>
              <a:rPr lang="ru-RU" sz="8800" b="1" dirty="0" smtClean="0">
                <a:solidFill>
                  <a:srgbClr val="FF0000"/>
                </a:solidFill>
                <a:latin typeface="Monotype Corsiva" pitchFamily="66" charset="0"/>
              </a:rPr>
              <a:t>                  </a:t>
            </a:r>
            <a:r>
              <a:rPr lang="ru-RU" sz="8800" b="1" dirty="0" smtClean="0">
                <a:solidFill>
                  <a:srgbClr val="002060"/>
                </a:solidFill>
                <a:latin typeface="Monotype Corsiva" pitchFamily="66" charset="0"/>
              </a:rPr>
              <a:t>3</a:t>
            </a:r>
          </a:p>
          <a:p>
            <a:pPr marL="45720" indent="0">
              <a:buNone/>
            </a:pPr>
            <a:r>
              <a:rPr lang="ru-RU" sz="8800" b="1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       6,7                  4</a:t>
            </a:r>
          </a:p>
          <a:p>
            <a:pPr marL="45720" indent="0">
              <a:buNone/>
            </a:pPr>
            <a:r>
              <a:rPr lang="ru-RU" sz="8800" b="1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       </a:t>
            </a:r>
            <a:r>
              <a:rPr lang="ru-RU" sz="8800" b="1" dirty="0" smtClean="0">
                <a:solidFill>
                  <a:srgbClr val="FF0000"/>
                </a:solidFill>
                <a:latin typeface="Monotype Corsiva" pitchFamily="66" charset="0"/>
              </a:rPr>
              <a:t>8,9 </a:t>
            </a:r>
            <a:r>
              <a:rPr lang="ru-RU" sz="8800" b="1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                 </a:t>
            </a:r>
            <a:r>
              <a:rPr lang="ru-RU" sz="8800" b="1" dirty="0" smtClean="0">
                <a:solidFill>
                  <a:srgbClr val="FF0000"/>
                </a:solidFill>
                <a:latin typeface="Monotype Corsiva" pitchFamily="66" charset="0"/>
              </a:rPr>
              <a:t>5</a:t>
            </a:r>
            <a:endParaRPr lang="ru-RU" sz="8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702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88832" cy="64807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ru-RU" sz="2800" b="0" dirty="0" smtClean="0"/>
              <a:t>Выберите правильный ответ</a:t>
            </a:r>
            <a:endParaRPr lang="ru-RU" sz="2800" b="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412776"/>
            <a:ext cx="6160487" cy="4802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6714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2088232" cy="57606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ru-RU" sz="2400" dirty="0" smtClean="0"/>
              <a:t>Задача 1  </a:t>
            </a:r>
            <a:endParaRPr lang="ru-RU" sz="2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80728"/>
            <a:ext cx="8184366" cy="280831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6" name="Прямоугольник 5"/>
          <p:cNvSpPr/>
          <p:nvPr/>
        </p:nvSpPr>
        <p:spPr>
          <a:xfrm>
            <a:off x="5724128" y="2358853"/>
            <a:ext cx="1152128" cy="8541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7" name="Прямоугольный треугольник 6"/>
          <p:cNvSpPr/>
          <p:nvPr/>
        </p:nvSpPr>
        <p:spPr>
          <a:xfrm rot="214375">
            <a:off x="6876256" y="2371497"/>
            <a:ext cx="432048" cy="841479"/>
          </a:xfrm>
          <a:prstGeom prst="rtTriangl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61984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43" y="-49223"/>
            <a:ext cx="3116897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A7EA52">
                    <a:lumMod val="50000"/>
                  </a:srgbClr>
                </a:solidFill>
              </a:rPr>
              <a:t>Задача </a:t>
            </a:r>
            <a:r>
              <a:rPr lang="ru-RU" dirty="0" smtClean="0">
                <a:solidFill>
                  <a:srgbClr val="A7EA52">
                    <a:lumMod val="50000"/>
                  </a:srgbClr>
                </a:solidFill>
              </a:rPr>
              <a:t>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77613" y="764704"/>
            <a:ext cx="5866387" cy="5616624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3200" b="1" dirty="0" smtClean="0">
                <a:latin typeface="Comic Sans MS" pitchFamily="66" charset="0"/>
              </a:rPr>
              <a:t>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На рисунке приведен график зависимости силы тока в реостате от напряжения на его концах. Обмотка реостата изготовлена из железной проволоки длиной 500 см. Найти площадь поперечного сечения проволоки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93"/>
          <a:stretch/>
        </p:blipFill>
        <p:spPr bwMode="auto">
          <a:xfrm>
            <a:off x="11899" y="1772816"/>
            <a:ext cx="3265714" cy="3068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3367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2160" y="6021288"/>
            <a:ext cx="3816424" cy="2068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-35768"/>
            <a:ext cx="8280920" cy="6893768"/>
          </a:xfrm>
        </p:spPr>
        <p:txBody>
          <a:bodyPr>
            <a:normAutofit lnSpcReduction="10000"/>
          </a:bodyPr>
          <a:lstStyle/>
          <a:p>
            <a:pPr marL="45720" indent="0" algn="ctr">
              <a:buNone/>
            </a:pPr>
            <a:r>
              <a:rPr lang="ru-RU" sz="4000" dirty="0">
                <a:solidFill>
                  <a:srgbClr val="FF0000"/>
                </a:solidFill>
              </a:rPr>
              <a:t>Выскажитесь одним предложением, выбирая начало фразы </a:t>
            </a:r>
            <a:endParaRPr lang="ru-RU" sz="4000" dirty="0" smtClean="0">
              <a:solidFill>
                <a:srgbClr val="FF0000"/>
              </a:solidFill>
            </a:endParaRPr>
          </a:p>
          <a:p>
            <a:pPr marL="45720" indent="0">
              <a:buNone/>
            </a:pPr>
            <a:r>
              <a:rPr lang="ru-RU" sz="3500" dirty="0" smtClean="0">
                <a:solidFill>
                  <a:srgbClr val="002060"/>
                </a:solidFill>
              </a:rPr>
              <a:t>• сегодня </a:t>
            </a:r>
            <a:r>
              <a:rPr lang="ru-RU" sz="3500" dirty="0">
                <a:solidFill>
                  <a:srgbClr val="002060"/>
                </a:solidFill>
              </a:rPr>
              <a:t>я узнал… </a:t>
            </a:r>
            <a:endParaRPr lang="ru-RU" sz="3500" dirty="0" smtClean="0">
              <a:solidFill>
                <a:srgbClr val="002060"/>
              </a:solidFill>
            </a:endParaRPr>
          </a:p>
          <a:p>
            <a:pPr marL="45720" indent="0">
              <a:buNone/>
            </a:pPr>
            <a:r>
              <a:rPr lang="ru-RU" sz="3500" dirty="0" smtClean="0">
                <a:solidFill>
                  <a:srgbClr val="002060"/>
                </a:solidFill>
              </a:rPr>
              <a:t>• </a:t>
            </a:r>
            <a:r>
              <a:rPr lang="ru-RU" sz="3500" dirty="0">
                <a:solidFill>
                  <a:srgbClr val="002060"/>
                </a:solidFill>
              </a:rPr>
              <a:t>было интересно… </a:t>
            </a:r>
            <a:endParaRPr lang="ru-RU" sz="3500" dirty="0" smtClean="0">
              <a:solidFill>
                <a:srgbClr val="002060"/>
              </a:solidFill>
            </a:endParaRPr>
          </a:p>
          <a:p>
            <a:pPr marL="45720" indent="0">
              <a:buNone/>
            </a:pPr>
            <a:r>
              <a:rPr lang="ru-RU" sz="3500" dirty="0" smtClean="0">
                <a:solidFill>
                  <a:srgbClr val="002060"/>
                </a:solidFill>
              </a:rPr>
              <a:t>• </a:t>
            </a:r>
            <a:r>
              <a:rPr lang="ru-RU" sz="3500" dirty="0">
                <a:solidFill>
                  <a:srgbClr val="002060"/>
                </a:solidFill>
              </a:rPr>
              <a:t>было трудно… </a:t>
            </a:r>
            <a:endParaRPr lang="ru-RU" sz="3500" dirty="0" smtClean="0">
              <a:solidFill>
                <a:srgbClr val="002060"/>
              </a:solidFill>
            </a:endParaRPr>
          </a:p>
          <a:p>
            <a:pPr marL="45720" indent="0">
              <a:buNone/>
            </a:pPr>
            <a:r>
              <a:rPr lang="ru-RU" sz="3500" dirty="0" smtClean="0">
                <a:solidFill>
                  <a:srgbClr val="002060"/>
                </a:solidFill>
              </a:rPr>
              <a:t>• </a:t>
            </a:r>
            <a:r>
              <a:rPr lang="ru-RU" sz="3500" dirty="0">
                <a:solidFill>
                  <a:srgbClr val="002060"/>
                </a:solidFill>
              </a:rPr>
              <a:t>я выполнял задания… </a:t>
            </a:r>
            <a:endParaRPr lang="ru-RU" sz="3500" dirty="0" smtClean="0">
              <a:solidFill>
                <a:srgbClr val="002060"/>
              </a:solidFill>
            </a:endParaRPr>
          </a:p>
          <a:p>
            <a:pPr marL="45720" indent="0">
              <a:buNone/>
            </a:pPr>
            <a:r>
              <a:rPr lang="ru-RU" sz="3500" dirty="0" smtClean="0">
                <a:solidFill>
                  <a:srgbClr val="002060"/>
                </a:solidFill>
              </a:rPr>
              <a:t>• я понял, что… </a:t>
            </a:r>
          </a:p>
          <a:p>
            <a:pPr marL="45720" indent="0">
              <a:buNone/>
            </a:pPr>
            <a:r>
              <a:rPr lang="ru-RU" sz="3500" dirty="0" smtClean="0">
                <a:solidFill>
                  <a:srgbClr val="002060"/>
                </a:solidFill>
              </a:rPr>
              <a:t>• </a:t>
            </a:r>
            <a:r>
              <a:rPr lang="ru-RU" sz="3500" dirty="0">
                <a:solidFill>
                  <a:srgbClr val="002060"/>
                </a:solidFill>
              </a:rPr>
              <a:t>теперь я могу… </a:t>
            </a:r>
            <a:endParaRPr lang="ru-RU" sz="3500" dirty="0" smtClean="0">
              <a:solidFill>
                <a:srgbClr val="002060"/>
              </a:solidFill>
            </a:endParaRPr>
          </a:p>
          <a:p>
            <a:pPr marL="45720" indent="0">
              <a:buNone/>
            </a:pPr>
            <a:r>
              <a:rPr lang="ru-RU" sz="3500" dirty="0" smtClean="0">
                <a:solidFill>
                  <a:srgbClr val="002060"/>
                </a:solidFill>
              </a:rPr>
              <a:t>• </a:t>
            </a:r>
            <a:r>
              <a:rPr lang="ru-RU" sz="3500" dirty="0">
                <a:solidFill>
                  <a:srgbClr val="002060"/>
                </a:solidFill>
              </a:rPr>
              <a:t>я научился… </a:t>
            </a:r>
            <a:endParaRPr lang="ru-RU" sz="3500" dirty="0" smtClean="0">
              <a:solidFill>
                <a:srgbClr val="002060"/>
              </a:solidFill>
            </a:endParaRPr>
          </a:p>
          <a:p>
            <a:pPr marL="45720" indent="0">
              <a:buNone/>
            </a:pPr>
            <a:r>
              <a:rPr lang="ru-RU" sz="3500" dirty="0" smtClean="0">
                <a:solidFill>
                  <a:srgbClr val="002060"/>
                </a:solidFill>
              </a:rPr>
              <a:t>• </a:t>
            </a:r>
            <a:r>
              <a:rPr lang="ru-RU" sz="3500" dirty="0">
                <a:solidFill>
                  <a:srgbClr val="002060"/>
                </a:solidFill>
              </a:rPr>
              <a:t>у меня получилось … </a:t>
            </a:r>
            <a:endParaRPr lang="ru-RU" sz="3500" dirty="0" smtClean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7740352" y="3789040"/>
            <a:ext cx="251504" cy="417200"/>
          </a:xfrm>
        </p:spPr>
        <p:txBody>
          <a:bodyPr>
            <a:normAutofit lnSpcReduction="1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4470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7" y="404664"/>
            <a:ext cx="3744416" cy="50405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400" dirty="0" smtClean="0"/>
              <a:t>Домашнее задание: 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1484784"/>
            <a:ext cx="8136904" cy="4608512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4800" dirty="0">
                <a:solidFill>
                  <a:srgbClr val="C00000"/>
                </a:solidFill>
                <a:latin typeface="Times New Roman"/>
                <a:ea typeface="Times New Roman"/>
              </a:rPr>
              <a:t>Гл. 2</a:t>
            </a:r>
            <a:r>
              <a:rPr lang="ru-RU" sz="4800" dirty="0" smtClean="0">
                <a:solidFill>
                  <a:srgbClr val="C00000"/>
                </a:solidFill>
                <a:latin typeface="Times New Roman"/>
                <a:ea typeface="Times New Roman"/>
              </a:rPr>
              <a:t>,   П: </a:t>
            </a:r>
            <a:r>
              <a:rPr lang="en-US" sz="32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N</a:t>
            </a:r>
            <a:r>
              <a:rPr lang="ru-RU" sz="4800" dirty="0" smtClean="0">
                <a:solidFill>
                  <a:srgbClr val="C00000"/>
                </a:solidFill>
                <a:latin typeface="Times New Roman"/>
                <a:ea typeface="Times New Roman"/>
              </a:rPr>
              <a:t>1054, 1076, 1099, 1134, 1202, 1180</a:t>
            </a:r>
          </a:p>
          <a:p>
            <a:pPr marL="45720" indent="0" algn="ctr">
              <a:buNone/>
            </a:pPr>
            <a:r>
              <a:rPr lang="ru-RU" sz="4800" dirty="0" smtClean="0">
                <a:solidFill>
                  <a:srgbClr val="0070C0"/>
                </a:solidFill>
                <a:latin typeface="Times New Roman"/>
                <a:ea typeface="Times New Roman"/>
              </a:rPr>
              <a:t>повторить </a:t>
            </a:r>
            <a:r>
              <a:rPr lang="ru-RU" sz="4800" dirty="0">
                <a:solidFill>
                  <a:srgbClr val="0070C0"/>
                </a:solidFill>
                <a:latin typeface="Times New Roman"/>
                <a:ea typeface="Times New Roman"/>
              </a:rPr>
              <a:t>все формулы и </a:t>
            </a:r>
            <a:r>
              <a:rPr lang="ru-RU" sz="4800" dirty="0" smtClean="0">
                <a:solidFill>
                  <a:srgbClr val="0070C0"/>
                </a:solidFill>
                <a:latin typeface="Times New Roman"/>
                <a:ea typeface="Times New Roman"/>
              </a:rPr>
              <a:t>определения, </a:t>
            </a:r>
          </a:p>
          <a:p>
            <a:pPr marL="45720" indent="0" algn="ctr">
              <a:buNone/>
            </a:pPr>
            <a:r>
              <a:rPr lang="ru-RU" sz="4800" dirty="0" smtClean="0">
                <a:solidFill>
                  <a:srgbClr val="0070C0"/>
                </a:solidFill>
                <a:latin typeface="Times New Roman"/>
                <a:ea typeface="Times New Roman"/>
              </a:rPr>
              <a:t>Подготовится </a:t>
            </a:r>
            <a:r>
              <a:rPr lang="ru-RU" sz="4800" dirty="0">
                <a:solidFill>
                  <a:srgbClr val="0070C0"/>
                </a:solidFill>
                <a:latin typeface="Times New Roman"/>
                <a:ea typeface="Times New Roman"/>
              </a:rPr>
              <a:t>к контрольной работе. </a:t>
            </a:r>
            <a:endParaRPr lang="ru-RU" sz="4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138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1071</TotalTime>
  <Words>145</Words>
  <Application>Microsoft Office PowerPoint</Application>
  <PresentationFormat>Экран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Выберите правильный ответ</vt:lpstr>
      <vt:lpstr>Задача 1  </vt:lpstr>
      <vt:lpstr>Задача 2</vt:lpstr>
      <vt:lpstr>Презентация PowerPoint</vt:lpstr>
      <vt:lpstr>Домашнее задание: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1.Найдите напряжение на резисторе R3 если амперметр показывает  1 А.</dc:title>
  <dc:creator>Фануза</dc:creator>
  <cp:lastModifiedBy>User</cp:lastModifiedBy>
  <cp:revision>161</cp:revision>
  <dcterms:created xsi:type="dcterms:W3CDTF">2017-04-06T18:42:13Z</dcterms:created>
  <dcterms:modified xsi:type="dcterms:W3CDTF">2022-07-25T15:54:21Z</dcterms:modified>
</cp:coreProperties>
</file>