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57" r:id="rId4"/>
    <p:sldId id="258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2" r:id="rId15"/>
    <p:sldId id="270" r:id="rId16"/>
    <p:sldId id="271" r:id="rId17"/>
    <p:sldId id="273" r:id="rId18"/>
    <p:sldId id="275" r:id="rId19"/>
    <p:sldId id="276" r:id="rId20"/>
    <p:sldId id="277" r:id="rId21"/>
    <p:sldId id="278" r:id="rId22"/>
    <p:sldId id="274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3295-26CC-4B78-B2E3-53E568CDA64F}" type="datetimeFigureOut">
              <a:rPr lang="ru-RU" smtClean="0"/>
              <a:pPr/>
              <a:t>12.10.2025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43630-B473-44B2-920B-1DF324336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297C4-56F0-4162-935D-C654A578D0FF}" type="datetimeFigureOut">
              <a:rPr lang="zh-CN" altLang="en-US" smtClean="0"/>
              <a:pPr/>
              <a:t>2025/10/12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3D07F-37A8-4F21-A575-BF855DE9EF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oakAfX9cVI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86196" y="3571876"/>
            <a:ext cx="5100646" cy="1390674"/>
          </a:xfrm>
        </p:spPr>
        <p:txBody>
          <a:bodyPr>
            <a:normAutofit/>
          </a:bodyPr>
          <a:lstStyle/>
          <a:p>
            <a:r>
              <a:rPr lang="ru-RU" altLang="zh-CN" sz="3600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Семья Мюллер празднует Пасху</a:t>
            </a:r>
            <a:endParaRPr lang="zh-CN" altLang="en-US" sz="3600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86196" y="5072074"/>
            <a:ext cx="4986350" cy="895344"/>
          </a:xfrm>
        </p:spPr>
        <p:txBody>
          <a:bodyPr>
            <a:normAutofit fontScale="70000" lnSpcReduction="20000"/>
          </a:bodyPr>
          <a:lstStyle/>
          <a:p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Приложение к </a:t>
            </a:r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уроку (немецкий язык + технология)</a:t>
            </a:r>
            <a:endParaRPr lang="ru-RU" altLang="zh-C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Учитель: Гурова Т.Н.</a:t>
            </a:r>
          </a:p>
          <a:p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МКОУ «</a:t>
            </a:r>
            <a:r>
              <a:rPr lang="ru-RU" altLang="zh-CN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Крутинская</a:t>
            </a:r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ОШ муниципального округа город Михайловка Волгоградской области»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err="1" smtClean="0">
                <a:solidFill>
                  <a:srgbClr val="00B0F0"/>
                </a:solidFill>
                <a:latin typeface="ActionIs" pitchFamily="2" charset="0"/>
              </a:rPr>
              <a:t>Malen</a:t>
            </a:r>
            <a:r>
              <a:rPr lang="en-US" sz="8800" b="1" dirty="0" smtClean="0">
                <a:solidFill>
                  <a:srgbClr val="00B0F0"/>
                </a:solidFill>
                <a:latin typeface="ActionIs" pitchFamily="2" charset="0"/>
              </a:rPr>
              <a:t> </a:t>
            </a:r>
            <a:r>
              <a:rPr lang="en-US" sz="8800" b="1" dirty="0" err="1" smtClean="0">
                <a:solidFill>
                  <a:srgbClr val="00B0F0"/>
                </a:solidFill>
                <a:latin typeface="ActionIs" pitchFamily="2" charset="0"/>
              </a:rPr>
              <a:t>wir</a:t>
            </a:r>
            <a:r>
              <a:rPr lang="en-US" sz="8800" b="1" dirty="0" smtClean="0">
                <a:solidFill>
                  <a:srgbClr val="00B0F0"/>
                </a:solidFill>
                <a:latin typeface="ActionIs" pitchFamily="2" charset="0"/>
              </a:rPr>
              <a:t>!</a:t>
            </a:r>
            <a:endParaRPr lang="ru-RU" sz="8800" b="1" dirty="0">
              <a:solidFill>
                <a:srgbClr val="00B0F0"/>
              </a:solidFill>
            </a:endParaRPr>
          </a:p>
        </p:txBody>
      </p:sp>
      <p:pic>
        <p:nvPicPr>
          <p:cNvPr id="21507" name="Picture 3" descr="C:\Users\Администратор\Downloads\ррр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357430"/>
            <a:ext cx="4500594" cy="36376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ownloads\тбтбт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357562"/>
            <a:ext cx="2500330" cy="3199827"/>
          </a:xfrm>
          <a:prstGeom prst="rect">
            <a:avLst/>
          </a:prstGeom>
          <a:noFill/>
        </p:spPr>
      </p:pic>
      <p:pic>
        <p:nvPicPr>
          <p:cNvPr id="22531" name="Picture 3" descr="C:\Users\Администратор\Downloads\бджэъ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643314"/>
            <a:ext cx="2643206" cy="2643206"/>
          </a:xfrm>
          <a:prstGeom prst="rect">
            <a:avLst/>
          </a:prstGeom>
          <a:noFill/>
        </p:spPr>
      </p:pic>
      <p:pic>
        <p:nvPicPr>
          <p:cNvPr id="22532" name="Picture 4" descr="C:\Users\Администратор\Downloads\iдерев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01922"/>
            <a:ext cx="3071834" cy="2723692"/>
          </a:xfrm>
          <a:prstGeom prst="rect">
            <a:avLst/>
          </a:prstGeom>
          <a:noFill/>
        </p:spPr>
      </p:pic>
      <p:pic>
        <p:nvPicPr>
          <p:cNvPr id="22533" name="Picture 5" descr="C:\Users\Администратор\Downloads\f6b2860e659dd55619fb225241cf27eb66439de9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285728"/>
            <a:ext cx="3751266" cy="2813450"/>
          </a:xfrm>
          <a:prstGeom prst="rect">
            <a:avLst/>
          </a:prstGeom>
          <a:noFill/>
        </p:spPr>
      </p:pic>
      <p:pic>
        <p:nvPicPr>
          <p:cNvPr id="22534" name="Picture 6" descr="C:\Users\Администратор\Downloads\Easter Branch Tree (1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3429000"/>
            <a:ext cx="2357454" cy="31604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истратор\Downloads\7384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7635416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истратор\Downloads\аа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428705" cy="2949587"/>
          </a:xfrm>
          <a:prstGeom prst="rect">
            <a:avLst/>
          </a:prstGeom>
          <a:noFill/>
        </p:spPr>
      </p:pic>
      <p:pic>
        <p:nvPicPr>
          <p:cNvPr id="24579" name="Picture 3" descr="C:\Users\Администратор\Downloads\pash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286124"/>
            <a:ext cx="4286248" cy="3214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ownloads\нн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85728"/>
            <a:ext cx="4466368" cy="3348029"/>
          </a:xfrm>
          <a:prstGeom prst="rect">
            <a:avLst/>
          </a:prstGeom>
          <a:noFill/>
        </p:spPr>
      </p:pic>
      <p:pic>
        <p:nvPicPr>
          <p:cNvPr id="28675" name="Picture 3" descr="C:\Users\Администратор\Downloads\з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39" y="3259097"/>
            <a:ext cx="4357718" cy="3266584"/>
          </a:xfrm>
          <a:prstGeom prst="rect">
            <a:avLst/>
          </a:prstGeom>
          <a:noFill/>
        </p:spPr>
      </p:pic>
      <p:pic>
        <p:nvPicPr>
          <p:cNvPr id="28676" name="Picture 4" descr="C:\Users\Администратор\Downloads\ostergr252223e-ndash-was-sie-schreiben-k246nnen-10833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286256"/>
            <a:ext cx="1985985" cy="21405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дминистратор\Downloads\depositphotos_19121459-stock-illustration-easter-bunny-rabbit-with-eas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4504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615475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ctionIs" pitchFamily="2" charset="0"/>
              </a:rPr>
              <a:t>Wo</a:t>
            </a:r>
            <a:r>
              <a:rPr lang="en-US" sz="2400" dirty="0" smtClean="0">
                <a:latin typeface="ActionIs" pitchFamily="2" charset="0"/>
              </a:rPr>
              <a:t> die </a:t>
            </a:r>
            <a:r>
              <a:rPr lang="en-US" sz="2400" dirty="0" err="1" smtClean="0">
                <a:latin typeface="ActionIs" pitchFamily="2" charset="0"/>
              </a:rPr>
              <a:t>Wiedenkätzchen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blühen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>
                <a:latin typeface="ActionIs" pitchFamily="2" charset="0"/>
              </a:rPr>
              <a:t>und die </a:t>
            </a:r>
            <a:r>
              <a:rPr lang="en-US" sz="2400" dirty="0" err="1" smtClean="0">
                <a:latin typeface="ActionIs" pitchFamily="2" charset="0"/>
              </a:rPr>
              <a:t>Hasen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hoppeln</a:t>
            </a:r>
            <a:r>
              <a:rPr lang="en-US" sz="2400" dirty="0" smtClean="0">
                <a:latin typeface="ActionIs" pitchFamily="2" charset="0"/>
              </a:rPr>
              <a:t>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err="1" smtClean="0">
                <a:latin typeface="ActionIs" pitchFamily="2" charset="0"/>
              </a:rPr>
              <a:t>ist</a:t>
            </a:r>
            <a:r>
              <a:rPr lang="en-US" sz="2400" dirty="0" smtClean="0">
                <a:latin typeface="ActionIs" pitchFamily="2" charset="0"/>
              </a:rPr>
              <a:t> das </a:t>
            </a:r>
            <a:r>
              <a:rPr lang="en-US" sz="2400" dirty="0" err="1" smtClean="0">
                <a:latin typeface="ActionIs" pitchFamily="2" charset="0"/>
              </a:rPr>
              <a:t>Feld</a:t>
            </a:r>
            <a:r>
              <a:rPr lang="en-US" sz="2400" dirty="0" smtClean="0">
                <a:latin typeface="ActionIs" pitchFamily="2" charset="0"/>
              </a:rPr>
              <a:t> so </a:t>
            </a:r>
            <a:r>
              <a:rPr lang="en-US" sz="2400" dirty="0" err="1" smtClean="0">
                <a:latin typeface="ActionIs" pitchFamily="2" charset="0"/>
              </a:rPr>
              <a:t>grün</a:t>
            </a:r>
            <a:r>
              <a:rPr lang="en-US" sz="2400" dirty="0" smtClean="0">
                <a:latin typeface="ActionIs" pitchFamily="2" charset="0"/>
              </a:rPr>
              <a:t>, so </a:t>
            </a:r>
            <a:r>
              <a:rPr lang="en-US" sz="2400" dirty="0" err="1" smtClean="0">
                <a:latin typeface="ActionIs" pitchFamily="2" charset="0"/>
              </a:rPr>
              <a:t>grün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err="1" smtClean="0">
                <a:latin typeface="ActionIs" pitchFamily="2" charset="0"/>
              </a:rPr>
              <a:t>wie</a:t>
            </a:r>
            <a:r>
              <a:rPr lang="en-US" sz="2400" dirty="0" smtClean="0">
                <a:latin typeface="ActionIs" pitchFamily="2" charset="0"/>
              </a:rPr>
              <a:t> die </a:t>
            </a:r>
            <a:r>
              <a:rPr lang="en-US" sz="2400" dirty="0" err="1" smtClean="0">
                <a:latin typeface="ActionIs" pitchFamily="2" charset="0"/>
              </a:rPr>
              <a:t>Frühlingskoppeln</a:t>
            </a:r>
            <a:r>
              <a:rPr lang="en-US" sz="2400" dirty="0" smtClean="0">
                <a:latin typeface="ActionIs" pitchFamily="2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err="1" smtClean="0">
                <a:latin typeface="ActionIs" pitchFamily="2" charset="0"/>
              </a:rPr>
              <a:t>Ein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Hase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aber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ist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dabei</a:t>
            </a:r>
            <a:r>
              <a:rPr lang="en-US" sz="2400" dirty="0" smtClean="0">
                <a:latin typeface="ActionIs" pitchFamily="2" charset="0"/>
              </a:rPr>
              <a:t>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err="1" smtClean="0">
                <a:latin typeface="ActionIs" pitchFamily="2" charset="0"/>
              </a:rPr>
              <a:t>der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bringt</a:t>
            </a:r>
            <a:r>
              <a:rPr lang="en-US" sz="2400" dirty="0" smtClean="0">
                <a:latin typeface="ActionIs" pitchFamily="2" charset="0"/>
              </a:rPr>
              <a:t> dir </a:t>
            </a:r>
            <a:r>
              <a:rPr lang="en-US" sz="2400" dirty="0" err="1" smtClean="0">
                <a:latin typeface="ActionIs" pitchFamily="2" charset="0"/>
              </a:rPr>
              <a:t>ein</a:t>
            </a:r>
            <a:r>
              <a:rPr lang="en-US" sz="2400" dirty="0" smtClean="0">
                <a:latin typeface="ActionIs" pitchFamily="2" charset="0"/>
              </a:rPr>
              <a:t> </a:t>
            </a:r>
            <a:r>
              <a:rPr lang="en-US" sz="2400" dirty="0" err="1" smtClean="0">
                <a:latin typeface="ActionIs" pitchFamily="2" charset="0"/>
              </a:rPr>
              <a:t>Osterei</a:t>
            </a:r>
            <a:r>
              <a:rPr lang="en-US" sz="2400" dirty="0" smtClean="0">
                <a:latin typeface="ActionIs" pitchFamily="2" charset="0"/>
              </a:rPr>
              <a:t>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истратор\Downloads\easter-bunny-4255228.jpg"/>
          <p:cNvPicPr>
            <a:picLocks noChangeAspect="1" noChangeArrowheads="1"/>
          </p:cNvPicPr>
          <p:nvPr/>
        </p:nvPicPr>
        <p:blipFill>
          <a:blip r:embed="rId3"/>
          <a:srcRect t="156" r="6772"/>
          <a:stretch>
            <a:fillRect/>
          </a:stretch>
        </p:blipFill>
        <p:spPr bwMode="auto">
          <a:xfrm>
            <a:off x="5214942" y="285728"/>
            <a:ext cx="3714776" cy="4061104"/>
          </a:xfrm>
          <a:prstGeom prst="rect">
            <a:avLst/>
          </a:prstGeom>
          <a:noFill/>
        </p:spPr>
      </p:pic>
      <p:pic>
        <p:nvPicPr>
          <p:cNvPr id="27651" name="Picture 3" descr="C:\Users\Администратор\Downloads\E18b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928934"/>
            <a:ext cx="2898694" cy="3729023"/>
          </a:xfrm>
          <a:prstGeom prst="rect">
            <a:avLst/>
          </a:prstGeom>
          <a:noFill/>
        </p:spPr>
      </p:pic>
      <p:pic>
        <p:nvPicPr>
          <p:cNvPr id="27653" name="Picture 5" descr="C:\Users\Администратор\Downloads\ппрр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14289"/>
            <a:ext cx="3286148" cy="23708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Администратор\Downloads\ььi.jpg"/>
          <p:cNvPicPr>
            <a:picLocks noChangeAspect="1" noChangeArrowheads="1"/>
          </p:cNvPicPr>
          <p:nvPr/>
        </p:nvPicPr>
        <p:blipFill>
          <a:blip r:embed="rId3"/>
          <a:srcRect l="2344" t="9375" r="5078" b="6249"/>
          <a:stretch>
            <a:fillRect/>
          </a:stretch>
        </p:blipFill>
        <p:spPr bwMode="auto">
          <a:xfrm>
            <a:off x="857224" y="1714488"/>
            <a:ext cx="6929486" cy="473661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rgbClr val="002060"/>
                </a:solidFill>
                <a:latin typeface="A Cut Above The Rest" pitchFamily="34" charset="0"/>
              </a:rPr>
              <a:t>Spielen</a:t>
            </a:r>
            <a:r>
              <a:rPr lang="en-US" sz="8000" b="1" dirty="0" smtClean="0">
                <a:solidFill>
                  <a:srgbClr val="002060"/>
                </a:solidFill>
                <a:latin typeface="A Cut Above The Rest" pitchFamily="34" charset="0"/>
              </a:rPr>
              <a:t> </a:t>
            </a:r>
            <a:r>
              <a:rPr lang="en-US" sz="8000" b="1" dirty="0" err="1" smtClean="0">
                <a:solidFill>
                  <a:srgbClr val="002060"/>
                </a:solidFill>
                <a:latin typeface="A Cut Above The Rest" pitchFamily="34" charset="0"/>
              </a:rPr>
              <a:t>wir</a:t>
            </a:r>
            <a:r>
              <a:rPr lang="en-US" sz="8000" b="1" dirty="0" smtClean="0">
                <a:solidFill>
                  <a:srgbClr val="002060"/>
                </a:solidFill>
                <a:latin typeface="A Cut Above The Rest" pitchFamily="34" charset="0"/>
              </a:rPr>
              <a:t>!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Пасхальный зайка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1666551341_24-almode-ru-p-krolik-iz-foamirana-2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8" name="Содержимое 7" descr="1661122896_6-klubmama-ru-p-podelka-iz-solenogo-testa-zaika-foto-6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ownloads\крнкурс - уроки\bf711b28c85fdbaa0b7b3fbf0cbcc48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- </a:t>
            </a:r>
            <a:r>
              <a:rPr lang="en-US" b="1" dirty="0" err="1" smtClean="0">
                <a:latin typeface="ActionIs" pitchFamily="2" charset="0"/>
              </a:rPr>
              <a:t>Wie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ist</a:t>
            </a:r>
            <a:r>
              <a:rPr lang="en-US" b="1" dirty="0" smtClean="0">
                <a:latin typeface="ActionIs" pitchFamily="2" charset="0"/>
              </a:rPr>
              <a:t> das Wetter </a:t>
            </a:r>
            <a:r>
              <a:rPr lang="en-US" b="1" dirty="0" err="1" smtClean="0">
                <a:latin typeface="ActionIs" pitchFamily="2" charset="0"/>
              </a:rPr>
              <a:t>heute</a:t>
            </a:r>
            <a:r>
              <a:rPr lang="en-US" b="1" dirty="0" smtClean="0">
                <a:latin typeface="ActionIs" pitchFamily="2" charset="0"/>
              </a:rPr>
              <a:t>?</a:t>
            </a:r>
            <a:r>
              <a:rPr lang="ru-RU" b="1" dirty="0" smtClean="0">
                <a:latin typeface="ActionIs" pitchFamily="2" charset="0"/>
              </a:rPr>
              <a:t/>
            </a:r>
            <a:br>
              <a:rPr lang="ru-RU" b="1" dirty="0" smtClean="0">
                <a:latin typeface="ActionIs" pitchFamily="2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latin typeface="ActionIs" pitchFamily="2" charset="0"/>
              </a:rPr>
              <a:t>- </a:t>
            </a:r>
            <a:r>
              <a:rPr lang="en-US" b="1" dirty="0" err="1" smtClean="0">
                <a:latin typeface="ActionIs" pitchFamily="2" charset="0"/>
              </a:rPr>
              <a:t>Scheint</a:t>
            </a:r>
            <a:r>
              <a:rPr lang="en-US" b="1" dirty="0" smtClean="0">
                <a:latin typeface="ActionIs" pitchFamily="2" charset="0"/>
              </a:rPr>
              <a:t> die </a:t>
            </a:r>
            <a:r>
              <a:rPr lang="en-US" b="1" dirty="0" err="1" smtClean="0">
                <a:latin typeface="ActionIs" pitchFamily="2" charset="0"/>
              </a:rPr>
              <a:t>Sonne</a:t>
            </a:r>
            <a:r>
              <a:rPr lang="en-US" b="1" dirty="0" smtClean="0">
                <a:latin typeface="ActionIs" pitchFamily="2" charset="0"/>
              </a:rPr>
              <a:t> hell?</a:t>
            </a:r>
            <a:r>
              <a:rPr lang="ru-RU" b="1" dirty="0" smtClean="0">
                <a:latin typeface="ActionIs" pitchFamily="2" charset="0"/>
              </a:rPr>
              <a:t/>
            </a:r>
            <a:br>
              <a:rPr lang="ru-RU" b="1" dirty="0" smtClean="0">
                <a:latin typeface="ActionIs" pitchFamily="2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latin typeface="ActionIs" pitchFamily="2" charset="0"/>
              </a:rPr>
              <a:t>- Es </a:t>
            </a:r>
            <a:r>
              <a:rPr lang="en-US" b="1" dirty="0" err="1" smtClean="0">
                <a:latin typeface="ActionIs" pitchFamily="2" charset="0"/>
              </a:rPr>
              <a:t>ist</a:t>
            </a:r>
            <a:r>
              <a:rPr lang="en-US" b="1" dirty="0" smtClean="0">
                <a:latin typeface="ActionIs" pitchFamily="2" charset="0"/>
              </a:rPr>
              <a:t> warm </a:t>
            </a:r>
            <a:r>
              <a:rPr lang="en-US" b="1" dirty="0" err="1" smtClean="0">
                <a:latin typeface="ActionIs" pitchFamily="2" charset="0"/>
              </a:rPr>
              <a:t>oder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es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ist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kalt</a:t>
            </a:r>
            <a:r>
              <a:rPr lang="en-US" b="1" dirty="0" smtClean="0">
                <a:latin typeface="ActionIs" pitchFamily="2" charset="0"/>
              </a:rPr>
              <a:t>?</a:t>
            </a:r>
            <a:r>
              <a:rPr lang="ru-RU" b="1" dirty="0" smtClean="0">
                <a:latin typeface="ActionIs" pitchFamily="2" charset="0"/>
              </a:rPr>
              <a:t/>
            </a:r>
            <a:br>
              <a:rPr lang="ru-RU" b="1" dirty="0" smtClean="0">
                <a:latin typeface="ActionIs" pitchFamily="2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latin typeface="ActionIs" pitchFamily="2" charset="0"/>
              </a:rPr>
              <a:t>- </a:t>
            </a:r>
            <a:r>
              <a:rPr lang="en-US" b="1" dirty="0" err="1" smtClean="0">
                <a:latin typeface="ActionIs" pitchFamily="2" charset="0"/>
              </a:rPr>
              <a:t>Wie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ist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der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Himmel</a:t>
            </a:r>
            <a:r>
              <a:rPr lang="en-US" b="1" dirty="0" smtClean="0">
                <a:latin typeface="ActionIs" pitchFamily="2" charset="0"/>
              </a:rPr>
              <a:t>?</a:t>
            </a:r>
            <a:r>
              <a:rPr lang="ru-RU" b="1" dirty="0" smtClean="0">
                <a:latin typeface="ActionIs" pitchFamily="2" charset="0"/>
              </a:rPr>
              <a:t/>
            </a:r>
            <a:br>
              <a:rPr lang="ru-RU" b="1" dirty="0" smtClean="0">
                <a:latin typeface="ActionIs" pitchFamily="2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latin typeface="ActionIs" pitchFamily="2" charset="0"/>
              </a:rPr>
              <a:t>- </a:t>
            </a:r>
            <a:r>
              <a:rPr lang="en-US" b="1" dirty="0" err="1" smtClean="0">
                <a:latin typeface="ActionIs" pitchFamily="2" charset="0"/>
              </a:rPr>
              <a:t>Wie</a:t>
            </a:r>
            <a:r>
              <a:rPr lang="en-US" b="1" dirty="0" smtClean="0">
                <a:latin typeface="ActionIs" pitchFamily="2" charset="0"/>
              </a:rPr>
              <a:t> </a:t>
            </a:r>
            <a:r>
              <a:rPr lang="en-US" b="1" dirty="0" err="1" smtClean="0">
                <a:latin typeface="ActionIs" pitchFamily="2" charset="0"/>
              </a:rPr>
              <a:t>ist</a:t>
            </a:r>
            <a:r>
              <a:rPr lang="en-US" b="1" dirty="0" smtClean="0">
                <a:latin typeface="ActionIs" pitchFamily="2" charset="0"/>
              </a:rPr>
              <a:t> das Gras?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71810"/>
            <a:ext cx="8229600" cy="2071702"/>
          </a:xfrm>
        </p:spPr>
        <p:txBody>
          <a:bodyPr/>
          <a:lstStyle/>
          <a:p>
            <a:r>
              <a:rPr lang="ru-RU" u="sng" dirty="0" smtClean="0">
                <a:hlinkClick r:id="rId3" tooltip="Поделиться ссылкой"/>
              </a:rPr>
              <a:t>https://youtu.be/KoakAfX9cVI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ownloads\otkritka-s-pashoi-na-nemeckom.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en-US" sz="6600" b="1" dirty="0" err="1" smtClean="0">
                <a:solidFill>
                  <a:srgbClr val="7030A0"/>
                </a:solidFill>
                <a:latin typeface="ActionIs" pitchFamily="2" charset="0"/>
              </a:rPr>
              <a:t>Vielen</a:t>
            </a:r>
            <a:r>
              <a:rPr lang="en-US" sz="6600" b="1" dirty="0" smtClean="0">
                <a:solidFill>
                  <a:srgbClr val="7030A0"/>
                </a:solidFill>
                <a:latin typeface="ActionIs" pitchFamily="2" charset="0"/>
              </a:rPr>
              <a:t> Dank </a:t>
            </a:r>
            <a:r>
              <a:rPr lang="en-US" sz="6600" b="1" dirty="0" err="1" smtClean="0">
                <a:solidFill>
                  <a:srgbClr val="7030A0"/>
                </a:solidFill>
                <a:latin typeface="ActionIs" pitchFamily="2" charset="0"/>
              </a:rPr>
              <a:t>f</a:t>
            </a:r>
            <a:r>
              <a:rPr lang="en-US" sz="6600" b="1" dirty="0" err="1" smtClean="0">
                <a:solidFill>
                  <a:srgbClr val="7030A0"/>
                </a:solidFill>
              </a:rPr>
              <a:t>ü</a:t>
            </a:r>
            <a:r>
              <a:rPr lang="en-US" sz="6600" b="1" dirty="0" err="1" smtClean="0">
                <a:solidFill>
                  <a:srgbClr val="7030A0"/>
                </a:solidFill>
                <a:latin typeface="ActionIs" pitchFamily="2" charset="0"/>
              </a:rPr>
              <a:t>r</a:t>
            </a:r>
            <a:r>
              <a:rPr lang="en-US" sz="6600" b="1" dirty="0" smtClean="0">
                <a:solidFill>
                  <a:srgbClr val="7030A0"/>
                </a:solidFill>
                <a:latin typeface="ActionIs" pitchFamily="2" charset="0"/>
              </a:rPr>
              <a:t> </a:t>
            </a:r>
            <a:r>
              <a:rPr lang="en-US" sz="6600" b="1" dirty="0" err="1" smtClean="0">
                <a:solidFill>
                  <a:srgbClr val="7030A0"/>
                </a:solidFill>
                <a:latin typeface="ActionIs" pitchFamily="2" charset="0"/>
              </a:rPr>
              <a:t>eure</a:t>
            </a:r>
            <a:r>
              <a:rPr lang="en-US" sz="6600" b="1" dirty="0" smtClean="0">
                <a:solidFill>
                  <a:srgbClr val="7030A0"/>
                </a:solidFill>
                <a:latin typeface="ActionIs" pitchFamily="2" charset="0"/>
              </a:rPr>
              <a:t> </a:t>
            </a:r>
            <a:r>
              <a:rPr lang="en-US" sz="6600" b="1" dirty="0" err="1" smtClean="0">
                <a:solidFill>
                  <a:srgbClr val="7030A0"/>
                </a:solidFill>
                <a:latin typeface="ActionIs" pitchFamily="2" charset="0"/>
              </a:rPr>
              <a:t>Arbeit</a:t>
            </a:r>
            <a:r>
              <a:rPr lang="en-US" sz="6600" b="1" dirty="0" smtClean="0">
                <a:solidFill>
                  <a:srgbClr val="7030A0"/>
                </a:solidFill>
                <a:latin typeface="ActionIs" pitchFamily="2" charset="0"/>
              </a:rPr>
              <a:t>!</a:t>
            </a:r>
            <a:r>
              <a:rPr lang="ru-RU" sz="6600" b="1" dirty="0" smtClean="0">
                <a:solidFill>
                  <a:srgbClr val="7030A0"/>
                </a:solidFill>
                <a:latin typeface="ActionIs" pitchFamily="2" charset="0"/>
              </a:rPr>
              <a:t/>
            </a:r>
            <a:br>
              <a:rPr lang="ru-RU" sz="6600" b="1" dirty="0" smtClean="0">
                <a:solidFill>
                  <a:srgbClr val="7030A0"/>
                </a:solidFill>
                <a:latin typeface="ActionIs" pitchFamily="2" charset="0"/>
              </a:rPr>
            </a:b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30722" name="Picture 2" descr="D:\картинки\анимашки\93di4ct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786058"/>
            <a:ext cx="4556142" cy="26869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071546"/>
            <a:ext cx="635798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Ihr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Kinder,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heraus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Heraus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dem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Haus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heraus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aus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den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Stuben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ihr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Mädchen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und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Buben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Frühling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Frühling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Frühling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ist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!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50" name="Picture 2" descr="D:\картинки\времена года\юю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643182"/>
            <a:ext cx="2869322" cy="39766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876" y="4000504"/>
            <a:ext cx="3686172" cy="917596"/>
          </a:xfrm>
        </p:spPr>
        <p:txBody>
          <a:bodyPr/>
          <a:lstStyle/>
          <a:p>
            <a:endParaRPr lang="zh-CN" altLang="en-US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025" name="Picture 1" descr="C:\Users\Администратор\Downloads\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дминистратор\Downloads\нрр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2" y="-60"/>
            <a:ext cx="9137338" cy="68580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для немецкого языка\odejda-jenschin-plemeni-gotov-32648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00042"/>
            <a:ext cx="4572033" cy="55356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дминистратор\Downloads\eostre5.jpg"/>
          <p:cNvPicPr>
            <a:picLocks noChangeAspect="1" noChangeArrowheads="1"/>
          </p:cNvPicPr>
          <p:nvPr/>
        </p:nvPicPr>
        <p:blipFill>
          <a:blip r:embed="rId3"/>
          <a:srcRect t="12776" r="1961"/>
          <a:stretch>
            <a:fillRect/>
          </a:stretch>
        </p:blipFill>
        <p:spPr bwMode="auto">
          <a:xfrm>
            <a:off x="1357290" y="3352402"/>
            <a:ext cx="3071834" cy="3145800"/>
          </a:xfrm>
          <a:prstGeom prst="rect">
            <a:avLst/>
          </a:prstGeom>
          <a:noFill/>
        </p:spPr>
      </p:pic>
      <p:pic>
        <p:nvPicPr>
          <p:cNvPr id="18435" name="Picture 3" descr="C:\Users\Администратор\Downloads\астарта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345296"/>
            <a:ext cx="2814644" cy="3056306"/>
          </a:xfrm>
          <a:prstGeom prst="rect">
            <a:avLst/>
          </a:prstGeom>
          <a:noFill/>
        </p:spPr>
      </p:pic>
      <p:pic>
        <p:nvPicPr>
          <p:cNvPr id="18436" name="Picture 4" descr="C:\Users\Администратор\Downloads\фчсатра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93360" y="285728"/>
            <a:ext cx="3421714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для немецкого языка\thumb2-73561a949015e5e91112be98c1e642d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714752"/>
            <a:ext cx="4286280" cy="2680434"/>
          </a:xfrm>
          <a:prstGeom prst="rect">
            <a:avLst/>
          </a:prstGeom>
          <a:noFill/>
        </p:spPr>
      </p:pic>
      <p:pic>
        <p:nvPicPr>
          <p:cNvPr id="19459" name="Picture 3" descr="D:\картинки\картинки для уроков\1402267284-oboi-1920h1080.-pashalnye-igrushki-detishki-i-zverushki-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42852"/>
            <a:ext cx="4857784" cy="3296071"/>
          </a:xfrm>
          <a:prstGeom prst="rect">
            <a:avLst/>
          </a:prstGeom>
          <a:noFill/>
        </p:spPr>
      </p:pic>
      <p:pic>
        <p:nvPicPr>
          <p:cNvPr id="19460" name="Picture 4" descr="D:\картинки\картинки для уроков\easter-eggs_intominto4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857628"/>
            <a:ext cx="3623772" cy="2409808"/>
          </a:xfrm>
          <a:prstGeom prst="rect">
            <a:avLst/>
          </a:prstGeom>
          <a:noFill/>
        </p:spPr>
      </p:pic>
      <p:pic>
        <p:nvPicPr>
          <p:cNvPr id="19461" name="Picture 5" descr="D:\картинки\картинки для уроков\п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500042"/>
            <a:ext cx="3681370" cy="27610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дминистратор\Downloads\Volker-Kraft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3808273" cy="2714644"/>
          </a:xfrm>
          <a:prstGeom prst="rect">
            <a:avLst/>
          </a:prstGeom>
          <a:noFill/>
        </p:spPr>
      </p:pic>
      <p:pic>
        <p:nvPicPr>
          <p:cNvPr id="20483" name="Picture 3" descr="C:\Users\Администратор\Downloads\Sorbians+Prepare+Easter+Eggs+zCGZ4AxnbQ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5" y="3738458"/>
            <a:ext cx="3754434" cy="2503592"/>
          </a:xfrm>
          <a:prstGeom prst="rect">
            <a:avLst/>
          </a:prstGeom>
          <a:noFill/>
        </p:spPr>
      </p:pic>
      <p:pic>
        <p:nvPicPr>
          <p:cNvPr id="20484" name="Picture 4" descr="C:\Users\Администратор\Downloads\image-74443-galleryV9-igiq-7444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786190"/>
            <a:ext cx="3857652" cy="2568742"/>
          </a:xfrm>
          <a:prstGeom prst="rect">
            <a:avLst/>
          </a:prstGeom>
          <a:noFill/>
        </p:spPr>
      </p:pic>
      <p:pic>
        <p:nvPicPr>
          <p:cNvPr id="20485" name="Picture 5" descr="C:\Users\Администратор\Downloads\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642918"/>
            <a:ext cx="3967422" cy="26432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03</Template>
  <TotalTime>78</TotalTime>
  <Words>82</Words>
  <Application>Microsoft Office PowerPoint</Application>
  <PresentationFormat>Экран (4:3)</PresentationFormat>
  <Paragraphs>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03</vt:lpstr>
      <vt:lpstr>Семья Мюллер празднует Пасху</vt:lpstr>
      <vt:lpstr> - Wie ist das Wetter heute?  - Scheint die Sonne hell?  - Es ist warm oder es ist kalt?  - Wie ist der Himmel?  - Wie ist das Gras?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Malen wir!</vt:lpstr>
      <vt:lpstr>Слайд 11</vt:lpstr>
      <vt:lpstr>Слайд 12</vt:lpstr>
      <vt:lpstr>Слайд 13</vt:lpstr>
      <vt:lpstr>Слайд 14</vt:lpstr>
      <vt:lpstr>Wo die Wiedenkätzchen blühen und die Hasen hoppeln, ist das Feld so grün, so grün wie die Frühlingskoppeln. Ein Hase aber ist dabei, der bringt dir ein Osterei!   </vt:lpstr>
      <vt:lpstr>Слайд 16</vt:lpstr>
      <vt:lpstr>Spielen wir!</vt:lpstr>
      <vt:lpstr>Пасхальный зайка</vt:lpstr>
      <vt:lpstr>Слайд 19</vt:lpstr>
      <vt:lpstr>https://youtu.be/KoakAfX9cVI </vt:lpstr>
      <vt:lpstr>Слайд 21</vt:lpstr>
      <vt:lpstr>Vielen Dank für eure Arbeit!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Easter Day</dc:subject>
  <dc:creator>Валерий Устинов</dc:creator>
  <cp:keywords>free, PowerPoint template, download, PPT template, PowerPoint templates, slideshow template, POT, POTX, Power Point template, slide show template, festival, Easter Day, Easter Day PowerPoint template</cp:keywords>
  <dc:description>Made by Moyea Software. To find more free PowerPoint templates, please visit http://www.dvd-ppt-slideshow.com/powerpoint-knowledge/powerpoint-templates.html</dc:description>
  <cp:lastModifiedBy>Дмитрий Каленюк</cp:lastModifiedBy>
  <cp:revision>11</cp:revision>
  <dcterms:created xsi:type="dcterms:W3CDTF">2015-09-11T13:33:39Z</dcterms:created>
  <dcterms:modified xsi:type="dcterms:W3CDTF">2025-10-12T17:22:59Z</dcterms:modified>
  <cp:category>PowerPoint template, Easter Day, festival</cp:category>
</cp:coreProperties>
</file>