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2" r:id="rId5"/>
    <p:sldId id="260" r:id="rId6"/>
    <p:sldId id="261" r:id="rId7"/>
    <p:sldId id="262" r:id="rId8"/>
    <p:sldId id="263" r:id="rId9"/>
    <p:sldId id="264" r:id="rId10"/>
    <p:sldId id="276" r:id="rId11"/>
    <p:sldId id="265" r:id="rId12"/>
    <p:sldId id="266" r:id="rId13"/>
    <p:sldId id="267" r:id="rId14"/>
    <p:sldId id="268" r:id="rId15"/>
    <p:sldId id="273" r:id="rId16"/>
    <p:sldId id="274" r:id="rId17"/>
    <p:sldId id="275" r:id="rId18"/>
    <p:sldId id="270" r:id="rId19"/>
    <p:sldId id="277" r:id="rId20"/>
  </p:sldIdLst>
  <p:sldSz cx="9144000" cy="6858000" type="screen4x3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FF9933"/>
    <a:srgbClr val="FBFBF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5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ACD9-18CA-4B19-9BEB-549B262A7D6E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23A-9700-4DCD-ABCC-0FEE15E442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ACD9-18CA-4B19-9BEB-549B262A7D6E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23A-9700-4DCD-ABCC-0FEE15E442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ACD9-18CA-4B19-9BEB-549B262A7D6E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23A-9700-4DCD-ABCC-0FEE15E442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ACD9-18CA-4B19-9BEB-549B262A7D6E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23A-9700-4DCD-ABCC-0FEE15E442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ACD9-18CA-4B19-9BEB-549B262A7D6E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23A-9700-4DCD-ABCC-0FEE15E442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ACD9-18CA-4B19-9BEB-549B262A7D6E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23A-9700-4DCD-ABCC-0FEE15E442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ACD9-18CA-4B19-9BEB-549B262A7D6E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23A-9700-4DCD-ABCC-0FEE15E442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ACD9-18CA-4B19-9BEB-549B262A7D6E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23A-9700-4DCD-ABCC-0FEE15E442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ACD9-18CA-4B19-9BEB-549B262A7D6E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23A-9700-4DCD-ABCC-0FEE15E442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ACD9-18CA-4B19-9BEB-549B262A7D6E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23A-9700-4DCD-ABCC-0FEE15E442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BACD9-18CA-4B19-9BEB-549B262A7D6E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23A-9700-4DCD-ABCC-0FEE15E442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BACD9-18CA-4B19-9BEB-549B262A7D6E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BB23A-9700-4DCD-ABCC-0FEE15E442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анзия\прект город\ФОТО НИЖНЕКАМСК\0_5b847_d51add6b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428604"/>
            <a:ext cx="8101042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Познавательный проект</a:t>
            </a:r>
            <a:b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«Путешествие по городу»</a:t>
            </a:r>
            <a:b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4286256"/>
            <a:ext cx="7643866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66FFCC"/>
                </a:solidFill>
                <a:latin typeface="Times New Roman" pitchFamily="18" charset="0"/>
                <a:cs typeface="Times New Roman" pitchFamily="18" charset="0"/>
              </a:rPr>
              <a:t>Разработала</a:t>
            </a:r>
            <a:r>
              <a:rPr lang="en-US" sz="2400" dirty="0" smtClean="0">
                <a:solidFill>
                  <a:srgbClr val="66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66FFCC"/>
                </a:solidFill>
                <a:latin typeface="Times New Roman" pitchFamily="18" charset="0"/>
                <a:cs typeface="Times New Roman" pitchFamily="18" charset="0"/>
              </a:rPr>
              <a:t>и провела:</a:t>
            </a:r>
          </a:p>
          <a:p>
            <a:r>
              <a:rPr lang="ru-RU" sz="2400" dirty="0" smtClean="0">
                <a:solidFill>
                  <a:srgbClr val="66FFCC"/>
                </a:solidFill>
                <a:latin typeface="Times New Roman" pitchFamily="18" charset="0"/>
                <a:cs typeface="Times New Roman" pitchFamily="18" charset="0"/>
              </a:rPr>
              <a:t>         Воспитатель высшей квалификационной категории</a:t>
            </a:r>
          </a:p>
          <a:p>
            <a:r>
              <a:rPr lang="ru-RU" sz="2400" dirty="0" smtClean="0">
                <a:solidFill>
                  <a:srgbClr val="66FF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dirty="0" err="1" smtClean="0">
                <a:solidFill>
                  <a:srgbClr val="66FFCC"/>
                </a:solidFill>
                <a:latin typeface="Times New Roman" pitchFamily="18" charset="0"/>
                <a:cs typeface="Times New Roman" pitchFamily="18" charset="0"/>
              </a:rPr>
              <a:t>Салимова</a:t>
            </a:r>
            <a:r>
              <a:rPr lang="ru-RU" sz="2400" dirty="0" smtClean="0">
                <a:solidFill>
                  <a:srgbClr val="66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66FFCC"/>
                </a:solidFill>
                <a:latin typeface="Times New Roman" pitchFamily="18" charset="0"/>
                <a:cs typeface="Times New Roman" pitchFamily="18" charset="0"/>
              </a:rPr>
              <a:t>Ранзия</a:t>
            </a:r>
            <a:r>
              <a:rPr lang="ru-RU" sz="2400" dirty="0" smtClean="0">
                <a:solidFill>
                  <a:srgbClr val="66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66FFCC"/>
                </a:solidFill>
                <a:latin typeface="Times New Roman" pitchFamily="18" charset="0"/>
                <a:cs typeface="Times New Roman" pitchFamily="18" charset="0"/>
              </a:rPr>
              <a:t>Ранасовна</a:t>
            </a:r>
            <a:endParaRPr lang="ru-RU" sz="2400" dirty="0" smtClean="0">
              <a:solidFill>
                <a:srgbClr val="66FF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 smtClean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240" y="6143644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Нижнекамск,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Ранзия\СОБРАНИЕ ФОТО\SAM_2029.JPG"/>
          <p:cNvPicPr>
            <a:picLocks noChangeAspect="1" noChangeArrowheads="1"/>
          </p:cNvPicPr>
          <p:nvPr/>
        </p:nvPicPr>
        <p:blipFill>
          <a:blip r:embed="rId2" cstate="print"/>
          <a:srcRect l="4687" t="20833" r="13281" b="12500"/>
          <a:stretch>
            <a:fillRect/>
          </a:stretch>
        </p:blipFill>
        <p:spPr bwMode="auto">
          <a:xfrm>
            <a:off x="245536" y="1428735"/>
            <a:ext cx="8612744" cy="5249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68146" y="0"/>
            <a:ext cx="7471854" cy="138499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rgbClr val="00B050"/>
                </a:solidFill>
                <a:effectLst/>
                <a:latin typeface="Times New Roman"/>
                <a:ea typeface="Times New Roman"/>
                <a:cs typeface="Times New Roman"/>
              </a:rPr>
              <a:t>Проведение общего родительского собрания.</a:t>
            </a:r>
          </a:p>
          <a:p>
            <a:pPr algn="ctr"/>
            <a:r>
              <a:rPr lang="ru-RU" sz="2800" b="1" cap="none" spc="0" dirty="0" smtClean="0">
                <a:ln/>
                <a:solidFill>
                  <a:srgbClr val="00B050"/>
                </a:solidFill>
                <a:effectLst/>
                <a:latin typeface="Times New Roman"/>
                <a:ea typeface="Times New Roman"/>
                <a:cs typeface="Times New Roman"/>
              </a:rPr>
              <a:t>Информация о теме проекта.</a:t>
            </a:r>
          </a:p>
          <a:p>
            <a:pPr algn="ctr"/>
            <a:r>
              <a:rPr lang="ru-RU" sz="2800" b="1" cap="none" spc="0" dirty="0" smtClean="0">
                <a:ln/>
                <a:solidFill>
                  <a:srgbClr val="00B050"/>
                </a:solidFill>
                <a:effectLst/>
                <a:latin typeface="Times New Roman"/>
                <a:ea typeface="Times New Roman"/>
                <a:cs typeface="Times New Roman"/>
              </a:rPr>
              <a:t>Домашнее задание для родителей.</a:t>
            </a:r>
            <a:endParaRPr lang="ru-RU" sz="28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User\Desktop\Ранзия\прект город\ФОТО НИЖНЕКАМСК\ajnjfggfhfn 003.JPG"/>
          <p:cNvPicPr>
            <a:picLocks noChangeAspect="1" noChangeArrowheads="1"/>
          </p:cNvPicPr>
          <p:nvPr/>
        </p:nvPicPr>
        <p:blipFill>
          <a:blip r:embed="rId3" cstate="print"/>
          <a:srcRect b="14583"/>
          <a:stretch>
            <a:fillRect/>
          </a:stretch>
        </p:blipFill>
        <p:spPr bwMode="auto">
          <a:xfrm>
            <a:off x="4786314" y="1928802"/>
            <a:ext cx="4118980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4" name="Picture 2" descr="C:\Users\User\Desktop\Ранзия\прект город\ФОТО НИЖНЕКАМСК\ajnjfggfhfn 175.JPG"/>
          <p:cNvPicPr>
            <a:picLocks noChangeAspect="1" noChangeArrowheads="1"/>
          </p:cNvPicPr>
          <p:nvPr/>
        </p:nvPicPr>
        <p:blipFill>
          <a:blip r:embed="rId4" cstate="print"/>
          <a:srcRect t="32291" b="3125"/>
          <a:stretch>
            <a:fillRect/>
          </a:stretch>
        </p:blipFill>
        <p:spPr bwMode="auto">
          <a:xfrm>
            <a:off x="214282" y="1928802"/>
            <a:ext cx="4214842" cy="4494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714480" y="714356"/>
            <a:ext cx="6257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Наша малая Родина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86050" y="0"/>
            <a:ext cx="3406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выставка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Ранзия\прект город\фото дети в рамке\DSCF1538 (2).JPG"/>
          <p:cNvPicPr>
            <a:picLocks noChangeAspect="1" noChangeArrowheads="1"/>
          </p:cNvPicPr>
          <p:nvPr/>
        </p:nvPicPr>
        <p:blipFill>
          <a:blip r:embed="rId3" cstate="print"/>
          <a:srcRect t="46875" b="12500"/>
          <a:stretch>
            <a:fillRect/>
          </a:stretch>
        </p:blipFill>
        <p:spPr bwMode="auto">
          <a:xfrm>
            <a:off x="214282" y="1142984"/>
            <a:ext cx="8643998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  <a:prstDash val="sysDot"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79" name="Picture 3" descr="C:\Users\User\Desktop\Ранзия\прект город\фото дети в рамке\DSCF1539 (2).JPG"/>
          <p:cNvPicPr>
            <a:picLocks noChangeAspect="1" noChangeArrowheads="1"/>
          </p:cNvPicPr>
          <p:nvPr/>
        </p:nvPicPr>
        <p:blipFill>
          <a:blip r:embed="rId4" cstate="print"/>
          <a:srcRect l="7031" t="52083" b="11458"/>
          <a:stretch>
            <a:fillRect/>
          </a:stretch>
        </p:blipFill>
        <p:spPr bwMode="auto">
          <a:xfrm>
            <a:off x="214282" y="4143380"/>
            <a:ext cx="8643998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  <a:prstDash val="sysDot"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27688" y="0"/>
            <a:ext cx="55220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Выставка фотографий</a:t>
            </a:r>
          </a:p>
          <a:p>
            <a:pPr algn="ctr"/>
            <a:r>
              <a:rPr lang="ru-RU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Прогулка по Нижнекамску</a:t>
            </a:r>
            <a:endParaRPr lang="ru-RU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Ранзия\прект город\фото дети в рамке\DSCF1488.JPG"/>
          <p:cNvPicPr>
            <a:picLocks noChangeAspect="1" noChangeArrowheads="1"/>
          </p:cNvPicPr>
          <p:nvPr/>
        </p:nvPicPr>
        <p:blipFill>
          <a:blip r:embed="rId3" cstate="print"/>
          <a:srcRect t="10554" b="48547"/>
          <a:stretch>
            <a:fillRect/>
          </a:stretch>
        </p:blipFill>
        <p:spPr bwMode="auto">
          <a:xfrm>
            <a:off x="214282" y="2285992"/>
            <a:ext cx="8715435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  <a:prstDash val="sysDot"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428728" y="428604"/>
            <a:ext cx="61199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Выставка фотографий</a:t>
            </a:r>
          </a:p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Прогулка по Нижнекамску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2MBC9ag1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43050"/>
            <a:ext cx="2428892" cy="3414713"/>
          </a:xfrm>
          <a:prstGeom prst="rect">
            <a:avLst/>
          </a:prstGeom>
          <a:ln w="76200">
            <a:solidFill>
              <a:srgbClr val="00B05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5" name="Picture 7" descr="vnMwCfxJGs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787474"/>
            <a:ext cx="2714644" cy="3521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Picture 8" descr="i__6ITcAP4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643050"/>
            <a:ext cx="235745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1071538" y="0"/>
            <a:ext cx="7020127" cy="15474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/>
                <a:ea typeface="Times New Roman"/>
                <a:cs typeface="Times New Roman"/>
              </a:rPr>
              <a:t>Посещение детьми и родителями мест,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/>
                <a:ea typeface="Times New Roman"/>
                <a:cs typeface="Times New Roman"/>
              </a:rPr>
              <a:t>связанных с именем поэта  Г.Тукая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/>
                <a:ea typeface="Times New Roman"/>
                <a:cs typeface="Times New Roman"/>
              </a:rPr>
              <a:t>(парк, памятник, улица)</a:t>
            </a:r>
            <a:endParaRPr lang="ru-RU" sz="28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JQQJHlUe1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810" y="1643050"/>
            <a:ext cx="3722578" cy="2474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8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5992"/>
            <a:ext cx="2571768" cy="3571874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  <p:pic>
        <p:nvPicPr>
          <p:cNvPr id="5" name="Picture 7" descr="vnMwCfxJG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714676" y="1500174"/>
            <a:ext cx="19240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wpsc4gYnR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2214554"/>
            <a:ext cx="2571736" cy="358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500" dist="50800" dir="5400000" sy="-100000" algn="bl" rotWithShape="0"/>
          </a:effectLst>
          <a:scene3d>
            <a:camera prst="perspectiveHeroicExtremeRightFacing"/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1071538" y="0"/>
            <a:ext cx="7020127" cy="15474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/>
                <a:ea typeface="Times New Roman"/>
                <a:cs typeface="Times New Roman"/>
              </a:rPr>
              <a:t>Посещение детьми и родителями мест,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/>
                <a:ea typeface="Times New Roman"/>
                <a:cs typeface="Times New Roman"/>
              </a:rPr>
              <a:t>связанных с именем поэта  Г.Тукая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/>
                <a:ea typeface="Times New Roman"/>
                <a:cs typeface="Times New Roman"/>
              </a:rPr>
              <a:t>(парк, памятник, улица)</a:t>
            </a:r>
            <a:endParaRPr lang="ru-RU" sz="28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DSC_96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6124"/>
            <a:ext cx="464343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3" descr="C:\Users\ЦВСМ\AppData\Local\Microsoft\Windows\INetCache\Content.Word\DSC_9598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214686"/>
            <a:ext cx="4643438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4282" y="0"/>
            <a:ext cx="89297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ЭКСКУРСИЯ НА ЛЕДОВЫЙ ДВОРЕЦ </a:t>
            </a:r>
            <a:endParaRPr lang="ru-RU" sz="4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5" name="Рисунок 4" descr="C:\Users\ЦВСМ\AppData\Local\Microsoft\Windows\INetCache\Content.Word\DSC_9590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r="16505" b="9090"/>
          <a:stretch>
            <a:fillRect/>
          </a:stretch>
        </p:blipFill>
        <p:spPr bwMode="auto">
          <a:xfrm>
            <a:off x="1785918" y="714356"/>
            <a:ext cx="528641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C:\Users\ЦВСМ\AppData\Local\Microsoft\Windows\INetCache\Content.Word\DSC_962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5572164" cy="400052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ЦВСМ\AppData\Local\Microsoft\Windows\INetCache\Content.Word\DSC_9605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14744" y="2571744"/>
            <a:ext cx="5214974" cy="4000528"/>
          </a:xfrm>
          <a:prstGeom prst="rect">
            <a:avLst/>
          </a:prstGeom>
          <a:ln w="28575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214282" y="0"/>
            <a:ext cx="89297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ЭКСКУРСИЯ НА ЛЕДОВЫЙ ДВОРЕЦ </a:t>
            </a:r>
            <a:endParaRPr lang="ru-RU" sz="4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Ранзия\КМО\фото КМО\DSC04430.JPG"/>
          <p:cNvPicPr>
            <a:picLocks noChangeAspect="1" noChangeArrowheads="1"/>
          </p:cNvPicPr>
          <p:nvPr/>
        </p:nvPicPr>
        <p:blipFill>
          <a:blip r:embed="rId3" cstate="print"/>
          <a:srcRect l="24750" t="24801" r="23000" b="13333"/>
          <a:stretch>
            <a:fillRect/>
          </a:stretch>
        </p:blipFill>
        <p:spPr bwMode="auto">
          <a:xfrm>
            <a:off x="0" y="2927689"/>
            <a:ext cx="4000496" cy="3930312"/>
          </a:xfrm>
          <a:prstGeom prst="roundRect">
            <a:avLst/>
          </a:prstGeom>
          <a:noFill/>
          <a:ln w="76200">
            <a:solidFill>
              <a:srgbClr val="00B0F0"/>
            </a:solidFill>
            <a:prstDash val="sysDot"/>
          </a:ln>
        </p:spPr>
      </p:pic>
      <p:pic>
        <p:nvPicPr>
          <p:cNvPr id="1029" name="Picture 5" descr="C:\Users\User\Desktop\Ранзия\КМО\фото КМО\DSC04431.JPG"/>
          <p:cNvPicPr>
            <a:picLocks noChangeAspect="1" noChangeArrowheads="1"/>
          </p:cNvPicPr>
          <p:nvPr/>
        </p:nvPicPr>
        <p:blipFill>
          <a:blip r:embed="rId4" cstate="print"/>
          <a:srcRect l="10937" t="23958" r="26562" b="12500"/>
          <a:stretch>
            <a:fillRect/>
          </a:stretch>
        </p:blipFill>
        <p:spPr bwMode="auto">
          <a:xfrm>
            <a:off x="5324074" y="2928934"/>
            <a:ext cx="3819926" cy="3929066"/>
          </a:xfrm>
          <a:prstGeom prst="roundRect">
            <a:avLst/>
          </a:prstGeom>
          <a:noFill/>
          <a:ln w="76200">
            <a:solidFill>
              <a:srgbClr val="00B0F0"/>
            </a:solidFill>
            <a:prstDash val="sysDot"/>
          </a:ln>
        </p:spPr>
      </p:pic>
      <p:sp>
        <p:nvSpPr>
          <p:cNvPr id="8" name="Прямоугольник 7"/>
          <p:cNvSpPr/>
          <p:nvPr/>
        </p:nvSpPr>
        <p:spPr>
          <a:xfrm>
            <a:off x="926809" y="0"/>
            <a:ext cx="7176195" cy="13311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latin typeface="Times New Roman"/>
                <a:ea typeface="Times New Roman"/>
                <a:cs typeface="Times New Roman"/>
              </a:rPr>
              <a:t>Игры с использованием </a:t>
            </a:r>
            <a:r>
              <a:rPr lang="ru-RU" sz="1400" b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latin typeface="Times New Roman"/>
                <a:ea typeface="Times New Roman"/>
                <a:cs typeface="Times New Roman"/>
              </a:rPr>
              <a:t>мультимедийной</a:t>
            </a:r>
            <a:r>
              <a:rPr lang="ru-RU" sz="1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latin typeface="Times New Roman"/>
                <a:ea typeface="Times New Roman"/>
                <a:cs typeface="Times New Roman"/>
              </a:rPr>
              <a:t> системы «Угадай-ка».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latin typeface="Times New Roman"/>
                <a:ea typeface="Times New Roman"/>
                <a:cs typeface="Times New Roman"/>
              </a:rPr>
              <a:t>Творческий рассказ: «Город, в котором я живу».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latin typeface="Times New Roman"/>
                <a:ea typeface="Times New Roman"/>
                <a:cs typeface="Times New Roman"/>
              </a:rPr>
              <a:t>Создание детьми  норм и правил поведения в общественных местах.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latin typeface="Times New Roman"/>
                <a:ea typeface="Times New Roman"/>
                <a:cs typeface="Times New Roman"/>
              </a:rPr>
              <a:t>Заполнение карты города (отмечаем на карте города места, где побывали) </a:t>
            </a:r>
            <a:endParaRPr lang="en-US" sz="1400" b="1" cap="none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latin typeface="Times New Roman"/>
                <a:ea typeface="Times New Roman"/>
                <a:cs typeface="Times New Roman"/>
              </a:rPr>
              <a:t>с использованием ИКТ</a:t>
            </a:r>
            <a:endParaRPr lang="ru-RU" sz="1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</a:endParaRPr>
          </a:p>
        </p:txBody>
      </p:sp>
      <p:pic>
        <p:nvPicPr>
          <p:cNvPr id="1026" name="Picture 2" descr="C:\Users\User\Desktop\Ранзия\КМО\фото КМО\DSC04408.JPG"/>
          <p:cNvPicPr>
            <a:picLocks noChangeAspect="1" noChangeArrowheads="1"/>
          </p:cNvPicPr>
          <p:nvPr/>
        </p:nvPicPr>
        <p:blipFill>
          <a:blip r:embed="rId5" cstate="print"/>
          <a:srcRect l="24219" t="14583" r="26562" b="41667"/>
          <a:stretch>
            <a:fillRect/>
          </a:stretch>
        </p:blipFill>
        <p:spPr bwMode="auto">
          <a:xfrm>
            <a:off x="2285984" y="1285860"/>
            <a:ext cx="4500594" cy="3000396"/>
          </a:xfrm>
          <a:prstGeom prst="ellipse">
            <a:avLst/>
          </a:prstGeom>
          <a:noFill/>
          <a:ln w="76200">
            <a:solidFill>
              <a:srgbClr val="00B0F0"/>
            </a:solidFill>
            <a:prstDash val="sysDash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Ранзия\фото 2\DSCF1221.JPG"/>
          <p:cNvPicPr>
            <a:picLocks noChangeAspect="1" noChangeArrowheads="1"/>
          </p:cNvPicPr>
          <p:nvPr/>
        </p:nvPicPr>
        <p:blipFill>
          <a:blip r:embed="rId3" cstate="print"/>
          <a:srcRect t="28125" r="42969" b="7291"/>
          <a:stretch>
            <a:fillRect/>
          </a:stretch>
        </p:blipFill>
        <p:spPr bwMode="auto">
          <a:xfrm>
            <a:off x="214282" y="2500306"/>
            <a:ext cx="4714908" cy="4004467"/>
          </a:xfrm>
          <a:prstGeom prst="ellipse">
            <a:avLst/>
          </a:prstGeom>
          <a:noFill/>
          <a:ln w="76200">
            <a:solidFill>
              <a:srgbClr val="00B0F0"/>
            </a:solidFill>
            <a:prstDash val="sysDot"/>
          </a:ln>
        </p:spPr>
      </p:pic>
      <p:pic>
        <p:nvPicPr>
          <p:cNvPr id="7" name="Picture 2" descr="C:\Users\User\Desktop\Ранзия\КМО\фото КМО\DSC04433.JPG"/>
          <p:cNvPicPr>
            <a:picLocks noChangeAspect="1" noChangeArrowheads="1"/>
          </p:cNvPicPr>
          <p:nvPr/>
        </p:nvPicPr>
        <p:blipFill>
          <a:blip r:embed="rId4" cstate="print"/>
          <a:srcRect l="32813" t="4166" r="3125" b="12500"/>
          <a:stretch>
            <a:fillRect/>
          </a:stretch>
        </p:blipFill>
        <p:spPr bwMode="auto">
          <a:xfrm>
            <a:off x="4530916" y="1714488"/>
            <a:ext cx="4613084" cy="4500570"/>
          </a:xfrm>
          <a:prstGeom prst="ellipse">
            <a:avLst/>
          </a:prstGeom>
          <a:noFill/>
          <a:ln w="76200">
            <a:solidFill>
              <a:srgbClr val="00B0F0"/>
            </a:solidFill>
            <a:prstDash val="sysDot"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34000"/>
            <a:ext cx="91440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Продуктивная деятельность (рисование, аппликация):  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«Улица, на которой я живу», «Наша дружная семья», </a:t>
            </a:r>
            <a:endParaRPr kumimoji="0" lang="en-US" sz="2800" b="1" i="1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«Мой дом - моя крепость», «Река Кама».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09746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условия для формирования 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7463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дошкольников познавательного интереса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родному городу, его природе и достопримечательностям.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Участники: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воспитатели,  учитель – логопед, дети подготовительной группы, родители.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8596" y="357166"/>
            <a:ext cx="8358246" cy="532453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ПРОЕКТА: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информационный, исследовательский, творческий.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информационный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(дети совместно с родителями и воспитателями собирают информацию из разных источников);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творческий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(дети рисуют, составляют рассказы, поют песни, создают новые правила поведения в общественных местах,);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исследовательский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(исследуют, знакомятся с историй семьи, города)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71472" y="4939081"/>
            <a:ext cx="8072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Сроки реализации проекта: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один месяц (март,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2017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57158" y="357166"/>
            <a:ext cx="8429684" cy="59093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ПРОЕКТА: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Расширять представления детей о родном городе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60363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(история, достопримечательности, традиции, ремесла).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Развивающая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1.Развивать связную речь детей посредством составления рассказов,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пересказа  рассказов о родном городе.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2.Пробудить в детях познавательный интерес к родному городу.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3.Развивать потребность в самостоятельном освоении окружающего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мира путем изучения  истории своего города.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Воспитательная: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1.Воспитывать любовь, уважение и бережное отношение к своей малой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родине   средствами эстетического воспитания: через музыку,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изобразительную деятельность, художественное слово.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2.Способствовать укреплению семейных связей,  развитию партнерских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отношений между родителями и детским садом.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3.Формировать нравственные качества личности ребенка: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самостоятельность, патриотизм, любовь к родному городу.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85720" y="25360"/>
            <a:ext cx="8501122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направления в работе по реализации проекта: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Речевое развитие, познавательное, экскурсии, художественно-эстетическое (рисование, аппликация, лепка), чтение художественной литературы, музыка, трудовая деятельность, здоровье и безопасность.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Принципы реализации проекта: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 личностно-ориентированного общения: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процессе обучения дети выступают как активные исследователи окружающего мира вместе с педагогом и родителями, а не просто пассивно перенимают опыт общения со взрослыми.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 последовательности: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Предполагает планирование изучаемого материала последовательно: от близкого к далёкому, от малого - к великому (мой дом - моя улица - мой город)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 наглядности: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Широкое представление наглядности: иллюстрации, показ слайдов, фотографии пейзажей, памятников, достопримечательностей и т.д. с использованием компьютера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мультимедийной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системы.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 занимательности: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Материал должен быть интересным, увлекательным для детей. Этот принцип формирует у детей желание выполнять предлагаемые виды заданий, стремиться к достижения результата.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285727"/>
          <a:ext cx="8572560" cy="6286545"/>
        </p:xfrm>
        <a:graphic>
          <a:graphicData uri="http://schemas.openxmlformats.org/drawingml/2006/table">
            <a:tbl>
              <a:tblPr/>
              <a:tblGrid>
                <a:gridCol w="2271316"/>
                <a:gridCol w="2271316"/>
                <a:gridCol w="2068370"/>
                <a:gridCol w="1961558"/>
              </a:tblGrid>
              <a:tr h="22367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Этапы реализации проекта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Times New Roman"/>
                          <a:cs typeface="Times New Roman"/>
                        </a:rPr>
                        <a:t>Деятельность участников проекта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13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Times New Roman"/>
                          <a:cs typeface="Times New Roman"/>
                        </a:rPr>
                        <a:t>Педагоги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Times New Roman"/>
                          <a:cs typeface="Times New Roman"/>
                        </a:rPr>
                        <a:t>Дети 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Times New Roman"/>
                          <a:cs typeface="Times New Roman"/>
                        </a:rPr>
                        <a:t>Родители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1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Times New Roman"/>
                          <a:cs typeface="Times New Roman"/>
                        </a:rPr>
                        <a:t>1 этап – организационный</a:t>
                      </a:r>
                      <a:r>
                        <a:rPr lang="ru-RU" sz="1200" i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1.Диагностика уровня нравственно – патриотического воспитания детей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2.Подбор необходимого материала для оснащения развивающей среды в группе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3.Оформить в группе для родителей информационные уголки по теме «Социально-нравственное воспитание детей в детском саду»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4.Подбор дидактических игр по теме патриотического воспитания.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5.Подбор художественной литературы, книг для чтения и рассказывания детям на занятиях, во время бесед и в свободной деятельности.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6.Проведение общего родительского собрания; познакомить с темой проекта, домашним заданием для родителей.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1. Участие в выборе тем проектов.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2.« Нижнекамск- мой родной город» - презентация.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3. Рассматривание тематических альбомов «Мой  Нижнекамск», «Природа родного края»,  «День города».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1. Помощь детям в выборе тем проектов.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2.Подбор фотографий об истории города, из семейных архивов.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3.Просмотр материалов по интернету.</a:t>
                      </a: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6" y="428604"/>
          <a:ext cx="8501125" cy="6072230"/>
        </p:xfrm>
        <a:graphic>
          <a:graphicData uri="http://schemas.openxmlformats.org/drawingml/2006/table">
            <a:tbl>
              <a:tblPr/>
              <a:tblGrid>
                <a:gridCol w="425766"/>
                <a:gridCol w="1906236"/>
                <a:gridCol w="2223693"/>
                <a:gridCol w="2025002"/>
                <a:gridCol w="1920428"/>
              </a:tblGrid>
              <a:tr h="6072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126" marR="29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Times New Roman"/>
                          <a:cs typeface="Times New Roman"/>
                        </a:rPr>
                        <a:t>2 этап – основной</a:t>
                      </a:r>
                      <a:r>
                        <a:rPr lang="ru-RU" sz="1200" i="1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200" b="1" i="1">
                          <a:latin typeface="Times New Roman"/>
                          <a:ea typeface="Times New Roman"/>
                          <a:cs typeface="Times New Roman"/>
                        </a:rPr>
                        <a:t>практический</a:t>
                      </a:r>
                      <a:r>
                        <a:rPr lang="ru-RU" sz="1200" i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126" marR="29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1. Составление плана реализации проекта.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2. Проведение бесед и занятий по блокам «Родная семья», «Родной город», «Родная природа», </a:t>
                      </a:r>
                      <a:endParaRPr lang="ru-RU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3.Чтение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художественной литературы.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4.Продуктивная деятельность (рисование, аппликация):  «Улица, на которой я живу», «Наша дружная семья», «Мой дом - моя крепость», «Река Кама».</a:t>
                      </a:r>
                    </a:p>
                  </a:txBody>
                  <a:tcPr marL="29126" marR="29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1. Совместно с взрослыми собирают  информацию из разных источников.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2. Фиксирование идей в схеме (зарисовка).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3. Украшают страницы проекта.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4. Составление творческого рассказа «Если бы я был мэром города, то….»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5. Посещение музея (детей с родителями.).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6.Игры с использованием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мультимедийной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системы «Угадай-ка».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7.Творческий рассказ: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«Город, в котором я живу».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8.Создание детьми  норм и правил поведения в общественных местах.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9.Заполнение карты города (отмечаем на карте города места, где побывали) с использованием ИКТ.</a:t>
                      </a:r>
                    </a:p>
                  </a:txBody>
                  <a:tcPr marL="29126" marR="29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1. Совместно с ребёнком собирают информацию из разных источников - библиотека, книги, энциклопедии, интернет.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2. Совместно с ребёнком оформляют проект (родители пишут, печатают, дети делают зарисовки, украшают страницы)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3.Фоторепортаж «Наш любимый город» (фотографии основных предприятий, памятников, улиц)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4.Создание семейного проекта.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5.Посещение детьми и родителями мест, связанных с именем поэта  Г.Тукая (парк, памятник, улица)</a:t>
                      </a:r>
                    </a:p>
                  </a:txBody>
                  <a:tcPr marL="29126" marR="29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19" y="428604"/>
          <a:ext cx="8572562" cy="5929354"/>
        </p:xfrm>
        <a:graphic>
          <a:graphicData uri="http://schemas.openxmlformats.org/drawingml/2006/table">
            <a:tbl>
              <a:tblPr/>
              <a:tblGrid>
                <a:gridCol w="429345"/>
                <a:gridCol w="1922256"/>
                <a:gridCol w="2242378"/>
                <a:gridCol w="2042018"/>
                <a:gridCol w="1936565"/>
              </a:tblGrid>
              <a:tr h="5929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Times New Roman"/>
                          <a:cs typeface="Times New Roman"/>
                        </a:rPr>
                        <a:t>3 этап – заключительный</a:t>
                      </a:r>
                      <a:r>
                        <a:rPr lang="ru-RU" sz="1200" i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1. Анализ–обсуждение с детьми результатов продукта деятельности по проекту.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2. Организация презентации проектов, участие в защите проектов с использованием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мультимедийной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техники.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3.Оформление стенда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«Путешествие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 городу».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4.Карта города  и микрорайона, где расположен детский сад  – на мультисистеме.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1. Участие в защите и презентации своих проектов.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2.Анализ  обсуждение.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3.Диагностика знаний детей о родном городе.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4.Коллективная работа детей «Улицы нашего города».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5.Продуктивная деятельность (рисование, аппликация):  «Наша дружная семья», «Мой дом - моя крепость», «Река Кама».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1. Участие в защите и презентации детских проектов.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2.Оформление фотовыставки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 Наш любимый город».</a:t>
                      </a:r>
                    </a:p>
                  </a:txBody>
                  <a:tcPr marL="56795" marR="567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85720" y="618928"/>
            <a:ext cx="857256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ПРЕДПОЛАГАЕМЫЙ РЕЗУЛЬТАТ ПРОЕКТА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39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Знать названия окружающих улиц.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39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Узнавать памятники  и названия города по картинкам.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39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Знать людей, прославивших город, народные промыслы.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39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Находить свой город на карте республики, показывать и называть реку Кама.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39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Составлять связный рассказ с опорой на картинки и слайды о родном городе.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39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Уметь находить и отбирать  материал совместно с родителями по заданной теме (с использованием компьютера, интернета)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39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Уважать прошлое своего города и бережно относиться к его достопримечательностям.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39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Оформление фотовыставки «Наша малая Родина»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397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Оформление  презентации «Путешествие по городу».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653b8163161a811d18dd27f688c18751523a"/>
</p:tagLst>
</file>

<file path=ppt/theme/theme1.xml><?xml version="1.0" encoding="utf-8"?>
<a:theme xmlns:a="http://schemas.openxmlformats.org/drawingml/2006/main" name="blue_wav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blue_wave</Template>
  <TotalTime>159</TotalTime>
  <Words>1094</Words>
  <Application>Microsoft Office PowerPoint</Application>
  <PresentationFormat>Экран (4:3)</PresentationFormat>
  <Paragraphs>142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blue_wave</vt:lpstr>
      <vt:lpstr>Познавательный проект «Путешествие по городу»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Познавательный проект «Путешествие по городу»</dc:title>
  <dc:creator>Пользователь</dc:creator>
  <cp:lastModifiedBy>Пользователь</cp:lastModifiedBy>
  <cp:revision>23</cp:revision>
  <dcterms:created xsi:type="dcterms:W3CDTF">2016-04-04T05:16:57Z</dcterms:created>
  <dcterms:modified xsi:type="dcterms:W3CDTF">2018-01-23T10:52:24Z</dcterms:modified>
</cp:coreProperties>
</file>