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64" r:id="rId8"/>
    <p:sldId id="259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24FDD1-C18A-4F07-81E4-FBD4AD86A4E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9B10C4-826E-48C5-847A-62A1E3A36B3C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урока</a:t>
            </a:r>
            <a:br>
              <a:rPr lang="ru-RU" dirty="0" smtClean="0"/>
            </a:br>
            <a:r>
              <a:rPr lang="ru-RU" dirty="0" smtClean="0"/>
              <a:t>с учетом требований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15531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4514850" cy="33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подведения итогов и ДЗ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200" b="1" dirty="0" smtClean="0"/>
              <a:t>1.Оценка учителем степени достижения учебной цели учащимися (словесная, отметки).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2.Характер рекомендованного домашнего задания (индивидуальный, творческий).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ресурсного </a:t>
            </a:r>
            <a:br>
              <a:rPr lang="ru-RU" dirty="0" smtClean="0"/>
            </a:br>
            <a:r>
              <a:rPr lang="ru-RU" dirty="0" smtClean="0"/>
              <a:t>            обеспечения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1. Оптимальность использования средств обучения (учебного и компьютерного оборудования).</a:t>
            </a:r>
          </a:p>
          <a:p>
            <a:pPr>
              <a:buNone/>
            </a:pPr>
            <a:r>
              <a:rPr lang="ru-RU" sz="2800" b="1" dirty="0" smtClean="0"/>
              <a:t>2. Использование  </a:t>
            </a:r>
            <a:r>
              <a:rPr lang="ru-RU" sz="2800" b="1" dirty="0" err="1" smtClean="0"/>
              <a:t>метапредметного</a:t>
            </a:r>
            <a:r>
              <a:rPr lang="ru-RU" sz="2800" b="1" dirty="0" smtClean="0"/>
              <a:t>  подхода. </a:t>
            </a:r>
          </a:p>
          <a:p>
            <a:pPr>
              <a:buNone/>
            </a:pPr>
            <a:r>
              <a:rPr lang="ru-RU" sz="2800" b="1" dirty="0" smtClean="0"/>
              <a:t>3. Сбалансированность этапов урока, рациональность распределения времени.</a:t>
            </a:r>
          </a:p>
          <a:p>
            <a:pPr>
              <a:buNone/>
            </a:pPr>
            <a:r>
              <a:rPr lang="ru-RU" sz="2800" b="1" dirty="0" smtClean="0"/>
              <a:t>4.Оценка психологического климата урока, использования методов </a:t>
            </a:r>
            <a:r>
              <a:rPr lang="ru-RU" sz="2800" b="1" dirty="0" err="1" smtClean="0"/>
              <a:t>здоровьесбережения</a:t>
            </a:r>
            <a:r>
              <a:rPr lang="ru-RU" sz="28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«Урок – это зеркало общей и </a:t>
            </a:r>
            <a:br>
              <a:rPr lang="ru-RU" sz="3600" b="1" dirty="0" smtClean="0"/>
            </a:br>
            <a:r>
              <a:rPr lang="ru-RU" sz="3600" b="1" dirty="0" smtClean="0"/>
              <a:t>   педагогической культуры учителя, </a:t>
            </a:r>
            <a:br>
              <a:rPr lang="ru-RU" sz="3600" b="1" dirty="0" smtClean="0"/>
            </a:br>
            <a:r>
              <a:rPr lang="ru-RU" sz="3600" b="1" dirty="0" smtClean="0"/>
              <a:t>   мерило его интеллектуального </a:t>
            </a:r>
            <a:br>
              <a:rPr lang="ru-RU" sz="3600" b="1" dirty="0" smtClean="0"/>
            </a:br>
            <a:r>
              <a:rPr lang="ru-RU" sz="3600" b="1" dirty="0" smtClean="0"/>
              <a:t>   богатства, показатель его </a:t>
            </a:r>
            <a:br>
              <a:rPr lang="ru-RU" sz="3600" b="1" dirty="0" smtClean="0"/>
            </a:br>
            <a:r>
              <a:rPr lang="ru-RU" sz="3600" b="1" dirty="0" smtClean="0"/>
              <a:t>    кругозора, эрудиции»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                                          В.А. Сухомлинский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«….сильным, опытным становится педагог, который умеет </a:t>
            </a:r>
            <a:r>
              <a:rPr lang="ru-RU" sz="4000" b="1" dirty="0" smtClean="0">
                <a:cs typeface="Times New Roman" pitchFamily="18" charset="0"/>
              </a:rPr>
              <a:t>анализировать</a:t>
            </a:r>
            <a:r>
              <a:rPr lang="ru-RU" sz="4000" b="1" dirty="0" smtClean="0"/>
              <a:t> свой        труд...».</a:t>
            </a:r>
          </a:p>
          <a:p>
            <a:pPr>
              <a:buNone/>
            </a:pPr>
            <a:r>
              <a:rPr lang="ru-RU" sz="4000" dirty="0" smtClean="0"/>
              <a:t>                          </a:t>
            </a:r>
            <a:r>
              <a:rPr lang="ru-RU" sz="4000" b="1" dirty="0" smtClean="0"/>
              <a:t>В.А. Сухомлинский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Анализ</a:t>
            </a:r>
            <a:r>
              <a:rPr lang="ru-RU" sz="3200" dirty="0" smtClean="0"/>
              <a:t> -    логический прием познания, представляющий собою мысленное разложение предмета (явления, процесса) на части, элементы или признаки, их сопоставление и последовательное изучение с целью выявления  необходимых и определенных качеств и свойств.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анализируют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цели</a:t>
            </a:r>
          </a:p>
          <a:p>
            <a:r>
              <a:rPr lang="ru-RU" sz="3200" dirty="0" smtClean="0"/>
              <a:t> организация урока</a:t>
            </a:r>
          </a:p>
          <a:p>
            <a:r>
              <a:rPr lang="ru-RU" sz="3200" dirty="0" smtClean="0"/>
              <a:t> способы мотивации учащихся</a:t>
            </a:r>
          </a:p>
          <a:p>
            <a:r>
              <a:rPr lang="ru-RU" sz="3200" dirty="0" smtClean="0"/>
              <a:t>соответствие требованиям ФГОС</a:t>
            </a:r>
          </a:p>
          <a:p>
            <a:r>
              <a:rPr lang="ru-RU" sz="3200" dirty="0" smtClean="0"/>
              <a:t>содержание урока</a:t>
            </a:r>
          </a:p>
          <a:p>
            <a:r>
              <a:rPr lang="ru-RU" sz="3200" dirty="0" smtClean="0"/>
              <a:t>методика</a:t>
            </a:r>
          </a:p>
          <a:p>
            <a:r>
              <a:rPr lang="ru-RU" sz="3200" dirty="0" smtClean="0"/>
              <a:t>психологические моменты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</a:t>
            </a:r>
            <a:r>
              <a:rPr lang="ru-RU" sz="3200" b="1" dirty="0" smtClean="0"/>
              <a:t>Структура анализа урока зависит  от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       </a:t>
            </a:r>
            <a:r>
              <a:rPr lang="ru-RU" sz="3200" b="1" dirty="0" smtClean="0"/>
              <a:t>типа урока</a:t>
            </a:r>
          </a:p>
          <a:p>
            <a:pPr>
              <a:buNone/>
            </a:pPr>
            <a:r>
              <a:rPr lang="ru-RU" sz="4000" dirty="0" smtClean="0"/>
              <a:t>1 Урок открытия нового знания</a:t>
            </a:r>
          </a:p>
          <a:p>
            <a:pPr>
              <a:buNone/>
            </a:pPr>
            <a:r>
              <a:rPr lang="ru-RU" sz="4000" dirty="0" smtClean="0"/>
              <a:t>2 Урок построения системы знаний</a:t>
            </a:r>
          </a:p>
          <a:p>
            <a:pPr>
              <a:buNone/>
            </a:pPr>
            <a:r>
              <a:rPr lang="ru-RU" sz="4000" smtClean="0"/>
              <a:t>3 </a:t>
            </a:r>
            <a:r>
              <a:rPr lang="ru-RU" sz="4000" dirty="0" smtClean="0"/>
              <a:t>У</a:t>
            </a:r>
            <a:r>
              <a:rPr lang="ru-RU" sz="4000" smtClean="0"/>
              <a:t>рок </a:t>
            </a:r>
            <a:r>
              <a:rPr lang="ru-RU" sz="4000" dirty="0" smtClean="0"/>
              <a:t>развивающего контроля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            1   Мотивационный этап</a:t>
            </a:r>
          </a:p>
          <a:p>
            <a:pPr>
              <a:buNone/>
            </a:pPr>
            <a:r>
              <a:rPr lang="ru-RU" sz="3200" dirty="0" smtClean="0"/>
              <a:t>                2    Деятельностный этап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3    Рефлексивный этап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4    Этап подведения итогов и 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определения ДЗ</a:t>
            </a:r>
          </a:p>
          <a:p>
            <a:pPr>
              <a:buNone/>
            </a:pPr>
            <a:r>
              <a:rPr lang="ru-RU" sz="3200" dirty="0" smtClean="0"/>
              <a:t>               5    </a:t>
            </a:r>
            <a:r>
              <a:rPr lang="ru-RU" sz="3200" dirty="0"/>
              <a:t>О</a:t>
            </a:r>
            <a:r>
              <a:rPr lang="ru-RU" sz="3200" dirty="0" smtClean="0"/>
              <a:t>ценка ресурсного обеспечения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Мотивационный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2800" b="1" dirty="0" smtClean="0"/>
              <a:t> 1. Включение учащихся в активную интеллектуальную деятельность.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2.Подведение учащихся к самостоятельному определению учебных задач урока.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3. Постановка учебной задачи:  формулирование учащимися целей урока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57592" cy="72008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+mn-lt"/>
              </a:rPr>
              <a:t>           Деятельностный этап</a:t>
            </a:r>
            <a:endParaRPr lang="ru-RU" sz="44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961216"/>
          <a:ext cx="8363274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8"/>
                <a:gridCol w="2787758"/>
                <a:gridCol w="2787758"/>
              </a:tblGrid>
              <a:tr h="621679"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1600" dirty="0" smtClean="0"/>
                        <a:t>                Урок</a:t>
                      </a:r>
                    </a:p>
                    <a:p>
                      <a:r>
                        <a:rPr lang="ru-RU" sz="1600" dirty="0" smtClean="0"/>
                        <a:t>открытия нового знания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    Урок</a:t>
                      </a:r>
                    </a:p>
                    <a:p>
                      <a:r>
                        <a:rPr lang="ru-RU" sz="1600" dirty="0" smtClean="0"/>
                        <a:t>построения системы          знаний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         Урок</a:t>
                      </a:r>
                    </a:p>
                    <a:p>
                      <a:r>
                        <a:rPr lang="ru-RU" sz="1600" dirty="0" smtClean="0"/>
                        <a:t>развивающего</a:t>
                      </a:r>
                      <a:r>
                        <a:rPr lang="ru-RU" sz="1600" baseline="0" dirty="0" smtClean="0"/>
                        <a:t> контроля</a:t>
                      </a:r>
                      <a:endParaRPr lang="ru-RU" sz="1600" dirty="0"/>
                    </a:p>
                  </a:txBody>
                  <a:tcPr/>
                </a:tc>
              </a:tr>
              <a:tr h="4937680">
                <a:tc>
                  <a:txBody>
                    <a:bodyPr/>
                    <a:lstStyle/>
                    <a:p>
                      <a:r>
                        <a:rPr lang="ru-RU" i="0" dirty="0" smtClean="0"/>
                        <a:t>1 Организация самостоятельных учебных действий школьников </a:t>
                      </a:r>
                    </a:p>
                    <a:p>
                      <a:endParaRPr lang="ru-RU" i="0" dirty="0" smtClean="0"/>
                    </a:p>
                    <a:p>
                      <a:r>
                        <a:rPr lang="ru-RU" i="0" dirty="0" smtClean="0"/>
                        <a:t>2 Наличие упражнений поискового,</a:t>
                      </a:r>
                      <a:r>
                        <a:rPr lang="ru-RU" i="0" baseline="0" dirty="0" smtClean="0"/>
                        <a:t> проблемного характера</a:t>
                      </a:r>
                    </a:p>
                    <a:p>
                      <a:endParaRPr lang="ru-RU" i="0" baseline="0" dirty="0" smtClean="0"/>
                    </a:p>
                    <a:p>
                      <a:r>
                        <a:rPr lang="ru-RU" i="0" baseline="0" dirty="0" smtClean="0"/>
                        <a:t>3 Самостоятельность учащихся по формированию нового правила, вывода</a:t>
                      </a:r>
                    </a:p>
                    <a:p>
                      <a:endParaRPr lang="ru-RU" i="0" baseline="0" dirty="0" smtClean="0"/>
                    </a:p>
                    <a:p>
                      <a:r>
                        <a:rPr lang="ru-RU" i="0" baseline="0" dirty="0" smtClean="0"/>
                        <a:t>4 Наличие упражнений для закрепления</a:t>
                      </a:r>
                      <a:endParaRPr lang="ru-RU" i="0" dirty="0" smtClean="0"/>
                    </a:p>
                    <a:p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/>
                        <a:t>1 Организация самостоятельных учебных действий школьников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0" dirty="0" smtClean="0"/>
                    </a:p>
                    <a:p>
                      <a:r>
                        <a:rPr lang="ru-RU" i="0" dirty="0" smtClean="0"/>
                        <a:t>2 Использование</a:t>
                      </a:r>
                      <a:r>
                        <a:rPr lang="ru-RU" i="0" baseline="0" dirty="0" smtClean="0"/>
                        <a:t> обобщающих схем, моделей, на основе анализа</a:t>
                      </a:r>
                    </a:p>
                    <a:p>
                      <a:r>
                        <a:rPr lang="ru-RU" i="0" baseline="0" dirty="0" smtClean="0"/>
                        <a:t>3 Наличие элементов самостоятельного поиска информации для выполнения учебных действий</a:t>
                      </a:r>
                    </a:p>
                    <a:p>
                      <a:r>
                        <a:rPr lang="ru-RU" i="0" baseline="0" dirty="0" smtClean="0"/>
                        <a:t>4 Наличие упражнений для закрепления и осмысливания обобщенных знаний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/>
                        <a:t>1 Организация самостоятельных учебных действий школьников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0" dirty="0" smtClean="0"/>
                    </a:p>
                    <a:p>
                      <a:r>
                        <a:rPr lang="ru-RU" i="0" dirty="0" smtClean="0"/>
                        <a:t>2 Наличие упражнений для работы над проблемной ситуацией</a:t>
                      </a:r>
                    </a:p>
                    <a:p>
                      <a:endParaRPr lang="ru-RU" i="0" dirty="0" smtClean="0"/>
                    </a:p>
                    <a:p>
                      <a:r>
                        <a:rPr lang="ru-RU" i="0" dirty="0" smtClean="0"/>
                        <a:t>3 Самостоятельность</a:t>
                      </a:r>
                      <a:r>
                        <a:rPr lang="ru-RU" i="0" baseline="0" dirty="0" smtClean="0"/>
                        <a:t>  школьников по закреплению знаний</a:t>
                      </a:r>
                    </a:p>
                    <a:p>
                      <a:endParaRPr lang="ru-RU" i="0" baseline="0" dirty="0" smtClean="0"/>
                    </a:p>
                    <a:p>
                      <a:endParaRPr lang="ru-RU" i="0" baseline="0" dirty="0" smtClean="0"/>
                    </a:p>
                    <a:p>
                      <a:r>
                        <a:rPr lang="ru-RU" i="0" baseline="0" dirty="0" smtClean="0"/>
                        <a:t>4 Условия для коммуникативного взаимодействия при выполнении учебных действий</a:t>
                      </a:r>
                      <a:endParaRPr lang="ru-RU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Рефлексивный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/>
              <a:t>1. Оценка соотнесения поставленных задач и полученных результатов.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2. Наличие действий самоанализа  деятельности школьника или анализа деятельности товарищей; отзыв о работе группы, класса. Осознание учениками - что нового они узнали и чему научились.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347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Анализ урока с учетом требований ФГОС</vt:lpstr>
      <vt:lpstr>Слайд 2</vt:lpstr>
      <vt:lpstr>Слайд 3</vt:lpstr>
      <vt:lpstr>Что анализируют</vt:lpstr>
      <vt:lpstr>Слайд 5</vt:lpstr>
      <vt:lpstr>Структура анализа</vt:lpstr>
      <vt:lpstr>Мотивационный этап</vt:lpstr>
      <vt:lpstr>           Деятельностный этап</vt:lpstr>
      <vt:lpstr>Рефлексивный этап</vt:lpstr>
      <vt:lpstr>Этап подведения итогов и ДЗ</vt:lpstr>
      <vt:lpstr>Оценка ресурсного              обеспечения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урока с учетом требований ФГОС</dc:title>
  <dc:creator>Пользователь</dc:creator>
  <cp:lastModifiedBy>Пользователь</cp:lastModifiedBy>
  <cp:revision>16</cp:revision>
  <dcterms:created xsi:type="dcterms:W3CDTF">2017-12-11T09:48:12Z</dcterms:created>
  <dcterms:modified xsi:type="dcterms:W3CDTF">2017-12-12T10:38:32Z</dcterms:modified>
</cp:coreProperties>
</file>