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70" r:id="rId5"/>
    <p:sldId id="257" r:id="rId6"/>
    <p:sldId id="262" r:id="rId7"/>
    <p:sldId id="261" r:id="rId8"/>
    <p:sldId id="263" r:id="rId9"/>
    <p:sldId id="264" r:id="rId10"/>
    <p:sldId id="265" r:id="rId11"/>
    <p:sldId id="266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9900FF"/>
    <a:srgbClr val="000099"/>
    <a:srgbClr val="0000FF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F6B94-0F3E-486C-A4B4-F10D5241FC29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48BAC-8C1A-4D68-A99D-AF23BC7E8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9641E2-765B-432E-BDA0-9121D24AC8E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7FA4-2F08-4164-8BD0-9C1164B8FB63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063F-2888-4CA6-BE98-DE8D73EE3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7FA4-2F08-4164-8BD0-9C1164B8FB63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063F-2888-4CA6-BE98-DE8D73EE3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7FA4-2F08-4164-8BD0-9C1164B8FB63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063F-2888-4CA6-BE98-DE8D73EE3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7FA4-2F08-4164-8BD0-9C1164B8FB63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063F-2888-4CA6-BE98-DE8D73EE3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7FA4-2F08-4164-8BD0-9C1164B8FB63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063F-2888-4CA6-BE98-DE8D73EE3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7FA4-2F08-4164-8BD0-9C1164B8FB63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063F-2888-4CA6-BE98-DE8D73EE3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7FA4-2F08-4164-8BD0-9C1164B8FB63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063F-2888-4CA6-BE98-DE8D73EE3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7FA4-2F08-4164-8BD0-9C1164B8FB63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063F-2888-4CA6-BE98-DE8D73EE3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7FA4-2F08-4164-8BD0-9C1164B8FB63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063F-2888-4CA6-BE98-DE8D73EE3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7FA4-2F08-4164-8BD0-9C1164B8FB63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063F-2888-4CA6-BE98-DE8D73EE3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7FA4-2F08-4164-8BD0-9C1164B8FB63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063F-2888-4CA6-BE98-DE8D73EE3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17FA4-2F08-4164-8BD0-9C1164B8FB63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4063F-2888-4CA6-BE98-DE8D73EE3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Мои документы\Мои рисунки\раду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8856662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71604" y="4357694"/>
            <a:ext cx="6572296" cy="1569660"/>
          </a:xfrm>
          <a:prstGeom prst="rect">
            <a:avLst/>
          </a:prstGeom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/>
              </a:rPr>
              <a:t>                  Подготовила: </a:t>
            </a:r>
          </a:p>
          <a:p>
            <a:pPr algn="ctr">
              <a:defRPr/>
            </a:pPr>
            <a:r>
              <a:rPr lang="ru-RU" sz="24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/>
              </a:rPr>
              <a:t>Андреева Татьяна Ивановна</a:t>
            </a:r>
            <a:endParaRPr lang="ru-RU" sz="24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/>
            </a:endParaRPr>
          </a:p>
          <a:p>
            <a:pPr algn="ctr">
              <a:defRPr/>
            </a:pPr>
            <a:r>
              <a:rPr lang="ru-RU" sz="24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/>
              </a:rPr>
              <a:t>высшая</a:t>
            </a:r>
            <a:r>
              <a:rPr lang="ru-RU" sz="24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/>
              </a:rPr>
              <a:t> </a:t>
            </a:r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/>
              </a:rPr>
              <a:t>квалификационная категория</a:t>
            </a:r>
          </a:p>
          <a:p>
            <a:pPr algn="ctr">
              <a:defRPr/>
            </a:pPr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МБДОУ «Детский сад </a:t>
            </a:r>
            <a:r>
              <a:rPr lang="ru-RU" sz="24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№5  «Теремок»</a:t>
            </a:r>
            <a:endParaRPr lang="ru-RU" sz="24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857232"/>
            <a:ext cx="7072362" cy="243624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   </a:t>
            </a:r>
            <a:r>
              <a:rPr lang="ru-RU" sz="48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мастер – класс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6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«АЙРИС ФОЛДИНГ»</a:t>
            </a:r>
            <a:endParaRPr lang="ru-RU" sz="6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Мои документы\Мои рисунки\раду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64238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Мегабайт\Pictures\IMG_20140226_215949.jpg"/>
          <p:cNvPicPr>
            <a:picLocks noChangeAspect="1" noChangeArrowheads="1"/>
          </p:cNvPicPr>
          <p:nvPr/>
        </p:nvPicPr>
        <p:blipFill>
          <a:blip r:embed="rId3" cstate="print"/>
          <a:srcRect l="5088" r="25373" b="51662"/>
          <a:stretch>
            <a:fillRect/>
          </a:stretch>
        </p:blipFill>
        <p:spPr bwMode="auto">
          <a:xfrm>
            <a:off x="1571604" y="1428736"/>
            <a:ext cx="2928958" cy="2714644"/>
          </a:xfrm>
          <a:prstGeom prst="rect">
            <a:avLst/>
          </a:prstGeom>
          <a:noFill/>
          <a:ln w="28575">
            <a:solidFill>
              <a:srgbClr val="000099"/>
            </a:solidFill>
          </a:ln>
        </p:spPr>
      </p:pic>
      <p:pic>
        <p:nvPicPr>
          <p:cNvPr id="2051" name="Picture 3" descr="C:\Users\Мегабайт\Pictures\IMG_20140226_225350.jpg"/>
          <p:cNvPicPr>
            <a:picLocks noChangeAspect="1" noChangeArrowheads="1"/>
          </p:cNvPicPr>
          <p:nvPr/>
        </p:nvPicPr>
        <p:blipFill>
          <a:blip r:embed="rId4" cstate="print"/>
          <a:srcRect t="5377" b="13970"/>
          <a:stretch>
            <a:fillRect/>
          </a:stretch>
        </p:blipFill>
        <p:spPr bwMode="auto">
          <a:xfrm>
            <a:off x="5857884" y="1428736"/>
            <a:ext cx="2544228" cy="2736000"/>
          </a:xfrm>
          <a:prstGeom prst="rect">
            <a:avLst/>
          </a:prstGeom>
          <a:noFill/>
          <a:ln w="28575">
            <a:solidFill>
              <a:srgbClr val="000099"/>
            </a:solidFill>
          </a:ln>
        </p:spPr>
      </p:pic>
      <p:pic>
        <p:nvPicPr>
          <p:cNvPr id="11" name="Рисунок 10" descr="C:\Users\Мегабайт\Pictures\IMG_20140226_230227.jpg"/>
          <p:cNvPicPr/>
          <p:nvPr/>
        </p:nvPicPr>
        <p:blipFill>
          <a:blip r:embed="rId5" cstate="print"/>
          <a:srcRect l="9091" r="12121" b="41026"/>
          <a:stretch>
            <a:fillRect/>
          </a:stretch>
        </p:blipFill>
        <p:spPr bwMode="auto">
          <a:xfrm>
            <a:off x="428596" y="4143380"/>
            <a:ext cx="3000396" cy="2428892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12" name="Рисунок 11" descr="C:\Users\Мегабайт\Pictures\IMG_20140226_230346.jpg"/>
          <p:cNvPicPr/>
          <p:nvPr/>
        </p:nvPicPr>
        <p:blipFill>
          <a:blip r:embed="rId6" cstate="print"/>
          <a:srcRect l="5505" t="15808" r="18348" b="30584"/>
          <a:stretch>
            <a:fillRect/>
          </a:stretch>
        </p:blipFill>
        <p:spPr bwMode="auto">
          <a:xfrm>
            <a:off x="4572000" y="4214818"/>
            <a:ext cx="2928958" cy="2428892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28596" y="285728"/>
            <a:ext cx="79296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 smtClean="0">
                <a:solidFill>
                  <a:srgbClr val="7030A0"/>
                </a:solidFill>
                <a:cs typeface="Times New Roman" pitchFamily="18" charset="0"/>
              </a:rPr>
              <a:t>Не забывайте сверять последовательность ваших действий с шаблоном.  </a:t>
            </a:r>
            <a:r>
              <a:rPr lang="ru-RU" sz="2800" b="1" dirty="0" smtClean="0">
                <a:solidFill>
                  <a:srgbClr val="7030A0"/>
                </a:solidFill>
              </a:rPr>
              <a:t>Сгиб бумаги смотрит в центр.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Мои документы\Мои рисунки\раду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8856662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Мегабайт\Pictures\IMG_20140226_230844.jpg"/>
          <p:cNvPicPr/>
          <p:nvPr/>
        </p:nvPicPr>
        <p:blipFill>
          <a:blip r:embed="rId3" cstate="print">
            <a:lum contrast="20000"/>
          </a:blip>
          <a:srcRect l="6827" r="7229" b="3313"/>
          <a:stretch>
            <a:fillRect/>
          </a:stretch>
        </p:blipFill>
        <p:spPr bwMode="auto">
          <a:xfrm>
            <a:off x="2643174" y="1785926"/>
            <a:ext cx="3571900" cy="4714908"/>
          </a:xfrm>
          <a:prstGeom prst="rect">
            <a:avLst/>
          </a:prstGeom>
          <a:noFill/>
          <a:ln w="76200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214290"/>
            <a:ext cx="85725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 smtClean="0">
                <a:solidFill>
                  <a:srgbClr val="6600CC"/>
                </a:solidFill>
                <a:cs typeface="Times New Roman" panose="02020603050405020304" pitchFamily="18" charset="0"/>
              </a:rPr>
              <a:t>Убираем шаблон со схемой. Изнаночную сторону «укрываем» листом однотонной бумаги такого же формата и приклеиваем. Украшаем работу деталями.</a:t>
            </a:r>
            <a:endParaRPr lang="ru-RU" sz="2800" b="1" dirty="0">
              <a:solidFill>
                <a:srgbClr val="6600CC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C:\Documents and Settings\User\Мои документы\Мои рисунки\Рисунок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8656637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23248" y="188640"/>
            <a:ext cx="6097503" cy="923330"/>
          </a:xfrm>
          <a:prstGeom prst="rect">
            <a:avLst/>
          </a:prstGeom>
          <a:noFill/>
        </p:spPr>
        <p:txBody>
          <a:bodyPr>
            <a:prstTxWarp prst="textInflateTop">
              <a:avLst/>
            </a:prstTxWarp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желаю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196752"/>
            <a:ext cx="8208912" cy="1643410"/>
          </a:xfrm>
          <a:prstGeom prst="rect">
            <a:avLst/>
          </a:prstGeom>
          <a:noFill/>
        </p:spPr>
        <p:txBody>
          <a:bodyPr>
            <a:prstTxWarp prst="textWave2">
              <a:avLst/>
            </a:prstTxWarp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творческих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941168"/>
            <a:ext cx="8352928" cy="1512168"/>
          </a:xfrm>
          <a:prstGeom prst="rect">
            <a:avLst/>
          </a:prstGeom>
          <a:noFill/>
        </p:spPr>
        <p:txBody>
          <a:bodyPr>
            <a:prstTxWarp prst="textFadeRight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УСПЕХОВ!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Мои документы\Мои рисунки\раду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8856662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428596" y="857232"/>
            <a:ext cx="8286808" cy="5040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Айрис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Фолдинг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техника складывания полос цветной бумаги под углом в виде закручивающейся спирали (радужное складывание). Оттуда и идет название техники –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Iris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Folding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Техника  «Айрис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Фолдинг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 зародилась в Голландии,   местные мастера выполняли свои работы из цветной бумаги.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Мои документы\Мои рисунки\раду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8856662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034" y="928670"/>
            <a:ext cx="84296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</a:t>
            </a:r>
            <a:r>
              <a:rPr lang="ru-RU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Iris</a:t>
            </a:r>
            <a:r>
              <a:rPr lang="ru-RU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Folding</a:t>
            </a:r>
            <a:r>
              <a:rPr lang="ru-RU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применяют для украшения открыток, </a:t>
            </a:r>
            <a:r>
              <a:rPr lang="ru-RU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</a:t>
            </a:r>
            <a:r>
              <a:rPr lang="ru-RU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фотоальбомов, </a:t>
            </a:r>
            <a:r>
              <a:rPr lang="ru-RU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коллажей, картин </a:t>
            </a:r>
            <a:r>
              <a:rPr lang="ru-RU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т. д. </a:t>
            </a:r>
            <a:endParaRPr lang="ru-RU" sz="36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36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Этой </a:t>
            </a:r>
            <a:r>
              <a:rPr lang="ru-RU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технике легко научить детей, развивать их мышление, мелкую мускулатуру рук, внимательность, усидчивость. 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Мои документы\Мои рисунки\раду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8856662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:\IMG_20140226_155923.jpg"/>
          <p:cNvPicPr>
            <a:picLocks noChangeAspect="1" noChangeArrowheads="1"/>
          </p:cNvPicPr>
          <p:nvPr/>
        </p:nvPicPr>
        <p:blipFill>
          <a:blip r:embed="rId3" cstate="print"/>
          <a:srcRect l="6154" t="6923" r="19999" b="12307"/>
          <a:stretch>
            <a:fillRect/>
          </a:stretch>
        </p:blipFill>
        <p:spPr bwMode="auto">
          <a:xfrm>
            <a:off x="285720" y="214290"/>
            <a:ext cx="2357454" cy="343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H:\IMG_20140226_155938.jpg"/>
          <p:cNvPicPr>
            <a:picLocks noChangeAspect="1" noChangeArrowheads="1"/>
          </p:cNvPicPr>
          <p:nvPr/>
        </p:nvPicPr>
        <p:blipFill>
          <a:blip r:embed="rId4" cstate="print"/>
          <a:srcRect l="10811" t="9122" r="14864" b="14864"/>
          <a:stretch>
            <a:fillRect/>
          </a:stretch>
        </p:blipFill>
        <p:spPr bwMode="auto">
          <a:xfrm>
            <a:off x="7215206" y="4214818"/>
            <a:ext cx="1785918" cy="2435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:\IMG_20140226_155949.jpg"/>
          <p:cNvPicPr>
            <a:picLocks noChangeAspect="1" noChangeArrowheads="1"/>
          </p:cNvPicPr>
          <p:nvPr/>
        </p:nvPicPr>
        <p:blipFill>
          <a:blip r:embed="rId5" cstate="print"/>
          <a:srcRect l="2685" t="12081" r="19462" b="17448"/>
          <a:stretch>
            <a:fillRect/>
          </a:stretch>
        </p:blipFill>
        <p:spPr bwMode="auto">
          <a:xfrm rot="5400000">
            <a:off x="6139554" y="4058"/>
            <a:ext cx="2722776" cy="3286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H:\IMG_20140226_160002.jpg"/>
          <p:cNvPicPr>
            <a:picLocks noChangeAspect="1" noChangeArrowheads="1"/>
          </p:cNvPicPr>
          <p:nvPr/>
        </p:nvPicPr>
        <p:blipFill>
          <a:blip r:embed="rId6" cstate="print"/>
          <a:srcRect t="12246" r="407" b="15509"/>
          <a:stretch>
            <a:fillRect/>
          </a:stretch>
        </p:blipFill>
        <p:spPr bwMode="auto">
          <a:xfrm>
            <a:off x="4857752" y="2857496"/>
            <a:ext cx="2530994" cy="24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:\IMG_20140226_160025.jpg"/>
          <p:cNvPicPr>
            <a:picLocks noChangeAspect="1" noChangeArrowheads="1"/>
          </p:cNvPicPr>
          <p:nvPr/>
        </p:nvPicPr>
        <p:blipFill>
          <a:blip r:embed="rId7" cstate="print"/>
          <a:srcRect l="904" t="8434" r="1505" b="10843"/>
          <a:stretch>
            <a:fillRect/>
          </a:stretch>
        </p:blipFill>
        <p:spPr bwMode="auto">
          <a:xfrm>
            <a:off x="214282" y="3714752"/>
            <a:ext cx="4696784" cy="2913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H:\IMG_20140226_160110.jpg"/>
          <p:cNvPicPr>
            <a:picLocks noChangeAspect="1" noChangeArrowheads="1"/>
          </p:cNvPicPr>
          <p:nvPr/>
        </p:nvPicPr>
        <p:blipFill>
          <a:blip r:embed="rId8" cstate="print"/>
          <a:srcRect l="22179" r="4279" b="10894"/>
          <a:stretch>
            <a:fillRect/>
          </a:stretch>
        </p:blipFill>
        <p:spPr bwMode="auto">
          <a:xfrm>
            <a:off x="2643174" y="214290"/>
            <a:ext cx="2955580" cy="2685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cuments and Settings\User\Мои документы\Мои рисунки\раду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8856662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" descr="http://im7-tub-ru.yandex.net/i?id=12866583-28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807758">
            <a:off x="547688" y="1289050"/>
            <a:ext cx="2284412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http://im6-tub-ru.yandex.net/i?id=69924325-04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40547">
            <a:off x="2987675" y="1268413"/>
            <a:ext cx="21605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 descr="http://im7-tub-ru.yandex.net/i?id=78302829-17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62534">
            <a:off x="5423805" y="1351847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8" descr="http://im5-tub-ru.yandex.net/i?id=139365182-28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83262">
            <a:off x="6948488" y="1525588"/>
            <a:ext cx="18732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3529" y="260648"/>
            <a:ext cx="864096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/>
                <a:solidFill>
                  <a:srgbClr val="6600CC"/>
                </a:solidFill>
                <a:effectLst>
                  <a:glow rad="228600">
                    <a:srgbClr val="00B0F0">
                      <a:alpha val="40000"/>
                    </a:srgbClr>
                  </a:glow>
                </a:effectLst>
              </a:rPr>
              <a:t>Нам понадобится: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30689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СХЕМЫ ДЛЯ </a:t>
            </a:r>
          </a:p>
          <a:p>
            <a:pPr algn="ctr"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АЙРИС ФОЛДИНГ</a:t>
            </a:r>
          </a:p>
        </p:txBody>
      </p:sp>
      <p:pic>
        <p:nvPicPr>
          <p:cNvPr id="3081" name="Picture 18" descr="http://zolotoyaliga.ucoz.ru/_fr/0/544174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313" y="4365625"/>
            <a:ext cx="244792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8" descr="http://im0-tub-ru.yandex.net/i?id=178121092-64-72&amp;n=21"/>
          <p:cNvPicPr>
            <a:picLocks noChangeAspect="1" noChangeArrowheads="1"/>
          </p:cNvPicPr>
          <p:nvPr/>
        </p:nvPicPr>
        <p:blipFill>
          <a:blip r:embed="rId8" cstate="print"/>
          <a:srcRect l="8271" t="4702" r="9452"/>
          <a:stretch>
            <a:fillRect/>
          </a:stretch>
        </p:blipFill>
        <p:spPr bwMode="auto">
          <a:xfrm>
            <a:off x="6500826" y="4214818"/>
            <a:ext cx="2214578" cy="213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0" descr="http://im0-tub-ru.yandex.net/i?id=181940000-20-72&amp;n=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86116" y="3786190"/>
            <a:ext cx="269661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Мои документы\Мои рисунки\радуг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8856662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1520" y="404664"/>
            <a:ext cx="8568952" cy="954107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Основные этапы работы:</a:t>
            </a:r>
          </a:p>
          <a:p>
            <a:pPr algn="ctr">
              <a:defRPr/>
            </a:pP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Солнце 9"/>
          <p:cNvSpPr/>
          <p:nvPr/>
        </p:nvSpPr>
        <p:spPr>
          <a:xfrm>
            <a:off x="357158" y="1214422"/>
            <a:ext cx="1562100" cy="1778000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Месяц 10"/>
          <p:cNvSpPr/>
          <p:nvPr/>
        </p:nvSpPr>
        <p:spPr>
          <a:xfrm>
            <a:off x="7572396" y="285728"/>
            <a:ext cx="1152525" cy="2232025"/>
          </a:xfrm>
          <a:prstGeom prst="mo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ердце 11"/>
          <p:cNvSpPr/>
          <p:nvPr/>
        </p:nvSpPr>
        <p:spPr>
          <a:xfrm rot="20339520">
            <a:off x="549893" y="4545295"/>
            <a:ext cx="1366837" cy="1727200"/>
          </a:xfrm>
          <a:prstGeom prst="heart">
            <a:avLst/>
          </a:prstGeom>
          <a:solidFill>
            <a:srgbClr val="EC20B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760254">
            <a:off x="7181850" y="3790950"/>
            <a:ext cx="1511300" cy="1635125"/>
          </a:xfrm>
          <a:prstGeom prst="star5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643042" y="928670"/>
            <a:ext cx="60007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/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  <a:cs typeface="Times New Roman" pitchFamily="18" charset="0"/>
              </a:rPr>
              <a:t>1.На лист картона наносится </a:t>
            </a:r>
          </a:p>
          <a:p>
            <a:pPr marL="342900" indent="-342900" eaLnBrk="0" hangingPunct="0"/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  <a:cs typeface="Times New Roman" pitchFamily="18" charset="0"/>
              </a:rPr>
              <a:t>    заранее придуманный рисунок, который вырезается по контуру.</a:t>
            </a:r>
            <a:endParaRPr lang="ru-RU" sz="2800" b="1" dirty="0">
              <a:solidFill>
                <a:srgbClr val="7030A0"/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4" name="Picture 2" descr="H:\IMG_20140226_155829.jpg"/>
          <p:cNvPicPr>
            <a:picLocks noChangeAspect="1" noChangeArrowheads="1"/>
          </p:cNvPicPr>
          <p:nvPr/>
        </p:nvPicPr>
        <p:blipFill>
          <a:blip r:embed="rId4" cstate="print"/>
          <a:srcRect l="8824" t="20589" r="29930" b="5879"/>
          <a:stretch>
            <a:fillRect/>
          </a:stretch>
        </p:blipFill>
        <p:spPr bwMode="auto">
          <a:xfrm rot="5400000">
            <a:off x="2461488" y="3039182"/>
            <a:ext cx="3649519" cy="328614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Мои документы\Мои рисунки\раду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8856662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ped-kopilka.ru/images/1(309)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6881" t="44" r="9174" b="1999"/>
          <a:stretch>
            <a:fillRect/>
          </a:stretch>
        </p:blipFill>
        <p:spPr bwMode="auto">
          <a:xfrm>
            <a:off x="500034" y="1285860"/>
            <a:ext cx="3143272" cy="2571768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</p:pic>
      <p:pic>
        <p:nvPicPr>
          <p:cNvPr id="10" name="Рисунок 9" descr="http://ped-kopilka.ru/images/2(313)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357818" y="1285860"/>
            <a:ext cx="3067056" cy="2571768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</p:pic>
      <p:pic>
        <p:nvPicPr>
          <p:cNvPr id="11" name="Рисунок 10" descr="http://ped-kopilka.ru/images/3(297)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928926" y="4000504"/>
            <a:ext cx="3071816" cy="2442867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785786" y="2500306"/>
            <a:ext cx="2571768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Шаг № 1</a:t>
            </a:r>
            <a:endParaRPr kumimoji="0" lang="ru-RU" sz="4400" b="0" i="0" u="none" strike="noStrike" kern="1200" cap="none" spc="0" normalizeH="0" baseline="0" noProof="0" dirty="0">
              <a:ln>
                <a:solidFill>
                  <a:srgbClr val="000099"/>
                </a:solidFill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214678" y="5500702"/>
            <a:ext cx="2571768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Шаг № 1</a:t>
            </a:r>
            <a:endParaRPr kumimoji="0" lang="ru-RU" sz="4400" b="0" i="0" u="none" strike="noStrike" kern="1200" cap="none" spc="0" normalizeH="0" baseline="0" noProof="0" dirty="0">
              <a:ln>
                <a:solidFill>
                  <a:srgbClr val="000099"/>
                </a:solidFill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500694" y="2285992"/>
            <a:ext cx="2571768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Шаг № 1</a:t>
            </a:r>
            <a:endParaRPr kumimoji="0" lang="ru-RU" sz="4400" b="0" i="0" u="none" strike="noStrike" kern="1200" cap="none" spc="0" normalizeH="0" baseline="0" noProof="0" dirty="0">
              <a:ln>
                <a:solidFill>
                  <a:srgbClr val="000099"/>
                </a:solidFill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5720" y="214290"/>
            <a:ext cx="8568952" cy="954107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6600CC"/>
                </a:solidFill>
              </a:rPr>
              <a:t>Основные этапы </a:t>
            </a:r>
            <a:r>
              <a:rPr lang="ru-RU" sz="2800" b="1" dirty="0" smtClean="0">
                <a:solidFill>
                  <a:srgbClr val="6600CC"/>
                </a:solidFill>
              </a:rPr>
              <a:t>работы:</a:t>
            </a:r>
          </a:p>
          <a:p>
            <a:pPr lvl="0" algn="ctr">
              <a:defRPr/>
            </a:pPr>
            <a:r>
              <a:rPr lang="ru-RU" sz="2800" b="1" dirty="0">
                <a:solidFill>
                  <a:srgbClr val="6600CC"/>
                </a:solidFill>
                <a:cs typeface="Times New Roman" panose="02020603050405020304" pitchFamily="18" charset="0"/>
              </a:rPr>
              <a:t>2</a:t>
            </a:r>
            <a:r>
              <a:rPr lang="ru-RU" sz="2800" b="1" dirty="0" smtClean="0">
                <a:solidFill>
                  <a:srgbClr val="6600CC"/>
                </a:solidFill>
                <a:cs typeface="Times New Roman" panose="02020603050405020304" pitchFamily="18" charset="0"/>
              </a:rPr>
              <a:t>. Изготовление </a:t>
            </a:r>
            <a:r>
              <a:rPr lang="ru-RU" sz="2800" b="1" dirty="0" err="1">
                <a:solidFill>
                  <a:srgbClr val="6600CC"/>
                </a:solidFill>
                <a:cs typeface="Times New Roman" panose="02020603050405020304" pitchFamily="18" charset="0"/>
              </a:rPr>
              <a:t>айрис</a:t>
            </a:r>
            <a:r>
              <a:rPr lang="ru-RU" sz="2800" b="1" dirty="0">
                <a:solidFill>
                  <a:srgbClr val="6600CC"/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6600CC"/>
                </a:solidFill>
                <a:cs typeface="Times New Roman" panose="02020603050405020304" pitchFamily="18" charset="0"/>
              </a:rPr>
              <a:t>– шаблона:</a:t>
            </a:r>
            <a:endParaRPr lang="ru-RU" sz="2800" b="1" dirty="0">
              <a:solidFill>
                <a:srgbClr val="6600CC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Мои документы\Мои рисунки\раду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8856663" cy="6480175"/>
          </a:xfrm>
          <a:prstGeom prst="rect">
            <a:avLst/>
          </a:prstGeom>
          <a:solidFill>
            <a:srgbClr val="FF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214282" y="2786058"/>
            <a:ext cx="849788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eaLnBrk="0" hangingPunct="0"/>
            <a:endParaRPr lang="ru-RU" b="1" dirty="0">
              <a:solidFill>
                <a:srgbClr val="7030A0"/>
              </a:solidFill>
              <a:latin typeface="Georgia" pitchFamily="18" charset="0"/>
              <a:cs typeface="Times New Roman" pitchFamily="18" charset="0"/>
            </a:endParaRPr>
          </a:p>
          <a:p>
            <a:pPr marL="342900" indent="-342900" algn="ctr" eaLnBrk="0" hangingPunct="0"/>
            <a:r>
              <a:rPr lang="ru-RU" sz="2800" b="1" dirty="0" smtClean="0">
                <a:solidFill>
                  <a:srgbClr val="6600CC"/>
                </a:solidFill>
                <a:cs typeface="Times New Roman" pitchFamily="18" charset="0"/>
              </a:rPr>
              <a:t>4.Нарезаем </a:t>
            </a:r>
            <a:r>
              <a:rPr lang="ru-RU" sz="2800" b="1" dirty="0">
                <a:solidFill>
                  <a:srgbClr val="6600CC"/>
                </a:solidFill>
                <a:cs typeface="Times New Roman" pitchFamily="18" charset="0"/>
              </a:rPr>
              <a:t>и складываем вдоль  полоски цветной бумаги</a:t>
            </a:r>
            <a:r>
              <a:rPr lang="ru-RU" sz="2800" b="1" dirty="0" smtClean="0">
                <a:solidFill>
                  <a:srgbClr val="6600CC"/>
                </a:solidFill>
                <a:cs typeface="Times New Roman" pitchFamily="18" charset="0"/>
              </a:rPr>
              <a:t>. Ширина полоски 2-3 см.</a:t>
            </a:r>
            <a:endParaRPr lang="ru-RU" sz="2800" b="1" dirty="0">
              <a:solidFill>
                <a:srgbClr val="6600CC"/>
              </a:solidFill>
              <a:cs typeface="Times New Roman" pitchFamily="18" charset="0"/>
            </a:endParaRPr>
          </a:p>
        </p:txBody>
      </p:sp>
      <p:pic>
        <p:nvPicPr>
          <p:cNvPr id="5124" name="Picture 2" descr="J:\DCIM\101MSDCF\DSC00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3933825"/>
            <a:ext cx="340836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 rot="18273789">
            <a:off x="362744" y="4744244"/>
            <a:ext cx="2054225" cy="82391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454352">
            <a:off x="3740150" y="4068763"/>
            <a:ext cx="360363" cy="221138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Выгнутая вверх стрелка 8"/>
          <p:cNvSpPr/>
          <p:nvPr/>
        </p:nvSpPr>
        <p:spPr>
          <a:xfrm rot="1671802">
            <a:off x="1812925" y="3937000"/>
            <a:ext cx="728663" cy="393700"/>
          </a:xfrm>
          <a:prstGeom prst="curved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2051050" y="5084763"/>
            <a:ext cx="979488" cy="484187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29" name="Прямоугольник 10"/>
          <p:cNvSpPr>
            <a:spLocks noChangeArrowheads="1"/>
          </p:cNvSpPr>
          <p:nvPr/>
        </p:nvSpPr>
        <p:spPr bwMode="auto">
          <a:xfrm>
            <a:off x="1357290" y="404813"/>
            <a:ext cx="664373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eaLnBrk="0" hangingPunct="0"/>
            <a:r>
              <a:rPr lang="ru-RU" sz="2800" b="1" dirty="0" smtClean="0">
                <a:solidFill>
                  <a:srgbClr val="6600CC"/>
                </a:solidFill>
                <a:cs typeface="Times New Roman" pitchFamily="18" charset="0"/>
              </a:rPr>
              <a:t>3.</a:t>
            </a:r>
            <a:r>
              <a:rPr lang="ru-RU" sz="2800" b="1" dirty="0">
                <a:solidFill>
                  <a:srgbClr val="6600CC"/>
                </a:solidFill>
                <a:cs typeface="Times New Roman" pitchFamily="18" charset="0"/>
              </a:rPr>
              <a:t> Выбираем необходимый шаблон.</a:t>
            </a:r>
          </a:p>
          <a:p>
            <a:pPr marL="342900" indent="-342900" algn="ctr" eaLnBrk="0" hangingPunct="0"/>
            <a:endParaRPr lang="ru-RU" b="1" dirty="0">
              <a:solidFill>
                <a:srgbClr val="7030A0"/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http://ped-kopilka.ru/images/3(297)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357554" y="928670"/>
            <a:ext cx="2357454" cy="1785949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Мои документы\Мои рисунки\раду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8856662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323850" y="260350"/>
            <a:ext cx="85693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7030A0"/>
                </a:solidFill>
                <a:cs typeface="Times New Roman" pitchFamily="18" charset="0"/>
              </a:rPr>
              <a:t>5. Полоски приклеиваются</a:t>
            </a:r>
          </a:p>
          <a:p>
            <a:pPr eaLnBrk="0" hangingPunct="0"/>
            <a:r>
              <a:rPr lang="ru-RU" sz="2400" b="1" dirty="0">
                <a:solidFill>
                  <a:srgbClr val="7030A0"/>
                </a:solidFill>
                <a:cs typeface="Times New Roman" pitchFamily="18" charset="0"/>
              </a:rPr>
              <a:t> с обратной стороны бумаги в </a:t>
            </a:r>
            <a:r>
              <a:rPr lang="ru-RU" sz="2400" b="1" dirty="0" smtClean="0">
                <a:solidFill>
                  <a:srgbClr val="7030A0"/>
                </a:solidFill>
                <a:cs typeface="Times New Roman" pitchFamily="18" charset="0"/>
              </a:rPr>
              <a:t>последовательности, </a:t>
            </a:r>
            <a:r>
              <a:rPr lang="ru-RU" sz="2400" b="1" dirty="0">
                <a:solidFill>
                  <a:srgbClr val="7030A0"/>
                </a:solidFill>
                <a:cs typeface="Times New Roman" pitchFamily="18" charset="0"/>
              </a:rPr>
              <a:t>указанной в шаблоне(по часовой стрелке). Полоски должны приклеиваться с наслоением(внахлест) – каждая последующая полоска накрывает часть предыдущей. </a:t>
            </a:r>
          </a:p>
        </p:txBody>
      </p:sp>
      <p:pic>
        <p:nvPicPr>
          <p:cNvPr id="1026" name="Picture 2" descr="H:\IMG_20140226_155829.jpg"/>
          <p:cNvPicPr>
            <a:picLocks noChangeAspect="1" noChangeArrowheads="1"/>
          </p:cNvPicPr>
          <p:nvPr/>
        </p:nvPicPr>
        <p:blipFill>
          <a:blip r:embed="rId3" cstate="print"/>
          <a:srcRect l="8824" t="20589" r="48283" b="5879"/>
          <a:stretch>
            <a:fillRect/>
          </a:stretch>
        </p:blipFill>
        <p:spPr bwMode="auto">
          <a:xfrm rot="5400000">
            <a:off x="828875" y="2242903"/>
            <a:ext cx="3302024" cy="4245458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</p:pic>
      <p:pic>
        <p:nvPicPr>
          <p:cNvPr id="8" name="Picture 2" descr="C:\Users\Мегабайт\Pictures\IMG_20140226_215949.jpg"/>
          <p:cNvPicPr>
            <a:picLocks noChangeAspect="1" noChangeArrowheads="1"/>
          </p:cNvPicPr>
          <p:nvPr/>
        </p:nvPicPr>
        <p:blipFill>
          <a:blip r:embed="rId4" cstate="print"/>
          <a:srcRect l="5088" r="25373" b="51662"/>
          <a:stretch>
            <a:fillRect/>
          </a:stretch>
        </p:blipFill>
        <p:spPr bwMode="auto">
          <a:xfrm>
            <a:off x="5143504" y="2786058"/>
            <a:ext cx="3528660" cy="3270465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215</Words>
  <Application>Microsoft Office PowerPoint</Application>
  <PresentationFormat>Экран (4:3)</PresentationFormat>
  <Paragraphs>32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Мегабайт</dc:creator>
  <cp:lastModifiedBy>Мегабайт</cp:lastModifiedBy>
  <cp:revision>31</cp:revision>
  <dcterms:created xsi:type="dcterms:W3CDTF">2014-02-26T08:16:09Z</dcterms:created>
  <dcterms:modified xsi:type="dcterms:W3CDTF">2017-12-12T18:57:58Z</dcterms:modified>
</cp:coreProperties>
</file>