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2" r:id="rId17"/>
    <p:sldId id="275" r:id="rId18"/>
    <p:sldId id="276" r:id="rId19"/>
    <p:sldId id="278" r:id="rId20"/>
    <p:sldId id="280" r:id="rId21"/>
    <p:sldId id="281" r:id="rId22"/>
    <p:sldId id="282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8;&#1084;&#1077;&#1102;%20&#1087;&#1088;&#1072;&#1074;&#1086;%20&#1079;&#1085;&#1072;&#1090;&#1100;\&#1092;&#1077;&#1074;&#1088;&#1072;&#1083;&#1100;%20&#1086;&#1082;&#1088;&#1091;&#1078;&#1085;&#1086;&#1081;%20&#1082;-&#1089;%20&#1048;&#1084;&#1077;&#1102;%20&#1087;&#1088;&#1072;&#1074;&#1086;%20&#1079;&#1085;&#1072;&#1090;&#1100;%20&#1055;&#1057;&#1040;\&#1048;&#1085;&#1089;&#1090;&#1088;&#1091;&#1084;&#1077;&#1085;&#1090;&#1072;&#1083;&#1100;&#1085;&#1072;&#1103;%20&#1084;&#1091;&#1079;&#1099;&#1082;&#1072;%20-%20&#1044;&#1083;&#1103;%20&#1087;&#1088;&#1077;&#1079;&#1077;&#1085;&#1090;&#1072;&#1094;&#1080;&#1080;%20&#1087;&#1088;&#1080;&#1075;&#1086;&#1076;&#1080;&#1090;&#1089;&#1103;!%20))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seminarov.net/wp-content/uploads/2013/03/4ecf627a-f821-4033-981d-9f66f22173ce.png" TargetMode="External"/><Relationship Id="rId13" Type="http://schemas.openxmlformats.org/officeDocument/2006/relationships/hyperlink" Target="http://dl.allbest.ru/r/14a6cba494b49b270d01da312703a388?ccode=4a3f358d150e4ff439b16c43d02a24dd&amp;cvalue=99850&amp;ok=%D1%EA%E0%F7%E0%F2%FC+%E0%F0%F5%E8%E2&amp;ok=%D1%EA%E0%F7%E0%F2%FC+%E0%F0%F5%E8%E2" TargetMode="External"/><Relationship Id="rId18" Type="http://schemas.openxmlformats.org/officeDocument/2006/relationships/hyperlink" Target="http://gorod.tomsk.ru/uploads/35197/1260269378/285.jpg" TargetMode="External"/><Relationship Id="rId3" Type="http://schemas.openxmlformats.org/officeDocument/2006/relationships/hyperlink" Target="http://img0.liveinternet.ru/images/attach/c/8/104/819/104819672_semia2.jpg" TargetMode="External"/><Relationship Id="rId21" Type="http://schemas.openxmlformats.org/officeDocument/2006/relationships/hyperlink" Target="http://gazeta-sr.ru/wp-content/uploads/2014/02/586738.jpg" TargetMode="External"/><Relationship Id="rId7" Type="http://schemas.openxmlformats.org/officeDocument/2006/relationships/hyperlink" Target="http://t3.gstatic.com/images?q=tbn:ANd9GcSL8HM8mrQrX9J8DAAg5uGzgG327rZwPK_V76RyqwhXKotiFzCYsg" TargetMode="External"/><Relationship Id="rId12" Type="http://schemas.openxmlformats.org/officeDocument/2006/relationships/hyperlink" Target="http://ilady.info/wp-content/uploads/2012/05/il-chislo-narkomanov-rastet-iz-goda-v-god1.jpg" TargetMode="External"/><Relationship Id="rId17" Type="http://schemas.openxmlformats.org/officeDocument/2006/relationships/hyperlink" Target="http://www.brainity.ru/upload/iblock/90a/90a22e61508e322988673ae02dfd3768.jpg" TargetMode="External"/><Relationship Id="rId2" Type="http://schemas.openxmlformats.org/officeDocument/2006/relationships/hyperlink" Target="http://s42.radikal.ru/i097/1207/aa/90ea4255206d.png" TargetMode="External"/><Relationship Id="rId16" Type="http://schemas.openxmlformats.org/officeDocument/2006/relationships/hyperlink" Target="http://www.1tvnet.ru/assets/images/news/vershinina/01_11/34272908.jpg" TargetMode="External"/><Relationship Id="rId20" Type="http://schemas.openxmlformats.org/officeDocument/2006/relationships/hyperlink" Target="http://2mcqr7177avm29fyv51m380xi1v.wpengine.netdna-cdn.com/wp-content/uploads/2013/11/1342028278_21352_2637b2b5d47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3.gstatic.com/images?q=tbn:ANd9GcTrHqzklecAN10DjvV3SAc-te61E-v3S9cAAiW2IiqEdqjgcDVQ4g" TargetMode="External"/><Relationship Id="rId11" Type="http://schemas.openxmlformats.org/officeDocument/2006/relationships/hyperlink" Target="http://i0.wp.com/drugsnamnedrug.ru/wp-content/uploads/Den-narkomana.jpg" TargetMode="External"/><Relationship Id="rId5" Type="http://schemas.openxmlformats.org/officeDocument/2006/relationships/hyperlink" Target="http://t2.gstatic.com/images?q=tbn:ANd9GcSNzhiKBBWEJY3uifydl7v44clev-niofXEXWgLi_0HjBFEBDO_CQ" TargetMode="External"/><Relationship Id="rId15" Type="http://schemas.openxmlformats.org/officeDocument/2006/relationships/hyperlink" Target="http://the100.ru/images/lovers/id1491/jimmy-hendrix-lovers-2828.jpg" TargetMode="External"/><Relationship Id="rId23" Type="http://schemas.openxmlformats.org/officeDocument/2006/relationships/hyperlink" Target="http://www.xpomo.com/ruskolan/images/rus_rasa/maria-sharapova.jpg" TargetMode="External"/><Relationship Id="rId10" Type="http://schemas.openxmlformats.org/officeDocument/2006/relationships/hyperlink" Target="http://t1.gstatic.com/images?q=tbn:ANd9GcTwVlwnsEiPNJOtdvD6207K-kmAo-wku-kOyUxJup3B32JiHsaOiw" TargetMode="External"/><Relationship Id="rId19" Type="http://schemas.openxmlformats.org/officeDocument/2006/relationships/hyperlink" Target="http://t3.gstatic.com/images?q=tbn:ANd9GcTmPQVCPROGc54kgZmfAPPX9DNNnvo6luuD4uuNhMfp_b7AAhpi" TargetMode="External"/><Relationship Id="rId4" Type="http://schemas.openxmlformats.org/officeDocument/2006/relationships/hyperlink" Target="http://t3.gstatic.com/images?q=tbn:ANd9GcSU109G0R3L9Fx4ZHHU8bKvdBaR6qIq4Iv-c5zadjA5iwE65vhl" TargetMode="External"/><Relationship Id="rId9" Type="http://schemas.openxmlformats.org/officeDocument/2006/relationships/hyperlink" Target="https://1big.ru/uploads/posts/2013-08/thumbs/1376711597_111123.jpg" TargetMode="External"/><Relationship Id="rId14" Type="http://schemas.openxmlformats.org/officeDocument/2006/relationships/hyperlink" Target="http://nsportal.ru/sites/default/files/2014/2/pivo_nikotin_narkotiki_chast_3.ppt" TargetMode="External"/><Relationship Id="rId22" Type="http://schemas.openxmlformats.org/officeDocument/2006/relationships/hyperlink" Target="http://download.radiodacha.ru/pub/10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8136904" cy="1975104"/>
          </a:xfrm>
        </p:spPr>
        <p:txBody>
          <a:bodyPr/>
          <a:lstStyle/>
          <a:p>
            <a:pPr algn="ctr"/>
            <a:r>
              <a:rPr lang="ru-RU" sz="6000" i="1" dirty="0" smtClean="0">
                <a:solidFill>
                  <a:schemeClr val="accent1"/>
                </a:solidFill>
              </a:rPr>
              <a:t>Моя жизнь- </a:t>
            </a:r>
            <a:br>
              <a:rPr lang="ru-RU" sz="6000" i="1" dirty="0" smtClean="0">
                <a:solidFill>
                  <a:schemeClr val="accent1"/>
                </a:solidFill>
              </a:rPr>
            </a:br>
            <a:r>
              <a:rPr lang="ru-RU" sz="6000" i="1" dirty="0" smtClean="0">
                <a:solidFill>
                  <a:schemeClr val="accent1"/>
                </a:solidFill>
              </a:rPr>
              <a:t>мой выбор</a:t>
            </a:r>
            <a:endParaRPr lang="ru-RU" sz="6000" i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00570"/>
            <a:ext cx="8604448" cy="1508760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</a:rPr>
              <a:t>Я выбираю жизнь!</a:t>
            </a:r>
            <a:endParaRPr lang="ru-RU" sz="8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Внешний вид наркомана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43932" cy="4643470"/>
          </a:xfrm>
        </p:spPr>
        <p:txBody>
          <a:bodyPr>
            <a:noAutofit/>
          </a:bodyPr>
          <a:lstStyle/>
          <a:p>
            <a:pPr lvl="2">
              <a:lnSpc>
                <a:spcPct val="90000"/>
              </a:lnSpc>
              <a:spcBef>
                <a:spcPts val="700"/>
              </a:spcBef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Бледность</a:t>
            </a:r>
          </a:p>
          <a:p>
            <a:pPr lvl="8" algn="ctr">
              <a:lnSpc>
                <a:spcPct val="90000"/>
              </a:lnSpc>
              <a:spcBef>
                <a:spcPts val="700"/>
              </a:spcBef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 smtClean="0">
                <a:solidFill>
                  <a:srgbClr val="FFFFFF"/>
                </a:solidFill>
              </a:rPr>
              <a:t>   Утрата эластичности кожи</a:t>
            </a:r>
          </a:p>
          <a:p>
            <a:pPr marL="342900" indent="-339725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Утрата блеска глаз</a:t>
            </a:r>
          </a:p>
          <a:p>
            <a:pPr marL="342900" indent="-339725" algn="ctr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Повреждение ногтей и волос</a:t>
            </a:r>
          </a:p>
          <a:p>
            <a:pPr marL="342900" indent="-339725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Кариозное разрушение зубов</a:t>
            </a:r>
            <a:endParaRPr lang="ru-RU" sz="2800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39725" algn="ctr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 smtClean="0">
                <a:solidFill>
                  <a:srgbClr val="FFFFFF"/>
                </a:solidFill>
              </a:rPr>
              <a:t>Заболевания </a:t>
            </a:r>
            <a:r>
              <a:rPr lang="ru-RU" sz="2800" dirty="0" err="1" smtClean="0">
                <a:solidFill>
                  <a:srgbClr val="FFFFFF"/>
                </a:solidFill>
              </a:rPr>
              <a:t>сердечно-сосудистой</a:t>
            </a:r>
            <a:r>
              <a:rPr lang="ru-RU" sz="2800" dirty="0" smtClean="0">
                <a:solidFill>
                  <a:srgbClr val="FFFFFF"/>
                </a:solidFill>
              </a:rPr>
              <a:t> системы</a:t>
            </a:r>
          </a:p>
          <a:p>
            <a:pPr marL="342900" indent="-339725" algn="ctr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 smtClean="0">
                <a:solidFill>
                  <a:srgbClr val="FFFFFF"/>
                </a:solidFill>
              </a:rPr>
              <a:t>Похудание</a:t>
            </a:r>
          </a:p>
          <a:p>
            <a:pPr marL="342900" indent="-339725" algn="ctr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Гнойные поражения в местах введения наркотика</a:t>
            </a:r>
          </a:p>
          <a:p>
            <a:pPr marL="339725" indent="-339725" algn="just">
              <a:buClr>
                <a:srgbClr val="86D1EC"/>
              </a:buClr>
              <a:buSzPct val="103000"/>
              <a:buBlip>
                <a:blip r:embed="rId2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Кожа над венами, с признаками тромбофлебита – пигментирована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Внешний вид наркомана</a:t>
            </a:r>
            <a:endParaRPr lang="ru-RU" b="1" dirty="0"/>
          </a:p>
        </p:txBody>
      </p:sp>
      <p:pic>
        <p:nvPicPr>
          <p:cNvPr id="5" name="Picture 4" descr="н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4677" y="1785926"/>
            <a:ext cx="3025885" cy="3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н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267" y="1817141"/>
            <a:ext cx="2982881" cy="389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2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714488"/>
            <a:ext cx="6483350" cy="4265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89" y="1714488"/>
            <a:ext cx="676311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1643050"/>
            <a:ext cx="68233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1285860"/>
            <a:ext cx="6948488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Инструментальная музыка - Для презентации пригодится! 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64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Их жизнь оборвали наркотики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2143116"/>
            <a:ext cx="2514600" cy="32083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18.09.1970 года гитарный гений Джимми </a:t>
            </a:r>
            <a:r>
              <a:rPr lang="ru-RU" sz="2800" b="1" dirty="0" err="1" smtClean="0">
                <a:solidFill>
                  <a:srgbClr val="FFFF00"/>
                </a:solidFill>
              </a:rPr>
              <a:t>Хендрикс</a:t>
            </a:r>
            <a:r>
              <a:rPr lang="ru-RU" sz="2800" b="1" dirty="0" smtClean="0">
                <a:solidFill>
                  <a:srgbClr val="FFFF00"/>
                </a:solidFill>
              </a:rPr>
              <a:t> задохнулся от смеси спиртного и барбитуратов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джимми хендрикс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06292" y="1435100"/>
            <a:ext cx="4676062" cy="50657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Их жизнь оборвали наркотики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2276872"/>
            <a:ext cx="2514600" cy="35067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Январь 1971 года – королева блюза и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рок-н-рола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Дженис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Джоплин</a:t>
            </a:r>
            <a:r>
              <a:rPr lang="ru-RU" sz="2800" b="1" i="1" dirty="0" smtClean="0">
                <a:solidFill>
                  <a:srgbClr val="FFFF00"/>
                </a:solidFill>
              </a:rPr>
              <a:t> умерла от передозировки героина</a:t>
            </a:r>
            <a:r>
              <a:rPr lang="ru-RU" sz="2400" b="1" i="1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дженис джопли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1714488"/>
            <a:ext cx="4648208" cy="46482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Их жизнь оборвали наркотики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2214554"/>
            <a:ext cx="2514600" cy="30654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В 1993 году от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СПИДа</a:t>
            </a:r>
            <a:r>
              <a:rPr lang="ru-RU" sz="3200" b="1" i="1" dirty="0" smtClean="0">
                <a:solidFill>
                  <a:srgbClr val="FFFF00"/>
                </a:solidFill>
              </a:rPr>
              <a:t> скончался виртуозный танцовщик Рудольф Нуриев</a:t>
            </a:r>
            <a:r>
              <a:rPr lang="ru-RU" sz="2400" b="1" i="1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рудольф нурие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115" y="1853634"/>
            <a:ext cx="5746782" cy="37185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Их жизнь оборвали наркотики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435100"/>
            <a:ext cx="2700366" cy="520861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Наиболее известной жертвой стал лидер группы «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Куин</a:t>
            </a:r>
            <a:r>
              <a:rPr lang="ru-RU" sz="2400" b="1" i="1" dirty="0" smtClean="0">
                <a:solidFill>
                  <a:srgbClr val="FFFF00"/>
                </a:solidFill>
              </a:rPr>
              <a:t>»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Фредди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Меркьюри</a:t>
            </a:r>
            <a:r>
              <a:rPr lang="ru-RU" sz="2400" b="1" i="1" dirty="0" smtClean="0">
                <a:solidFill>
                  <a:srgbClr val="FFFF00"/>
                </a:solidFill>
              </a:rPr>
              <a:t>. Имея 28 миллионное состояние, он мог позволить себе все, но не смог откупиться от смерти</a:t>
            </a:r>
            <a:r>
              <a:rPr lang="ru-RU" sz="2400" b="1" i="1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фредди меркьюр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2" y="1557506"/>
            <a:ext cx="4978826" cy="45146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Их жизнь оборвали наркотики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214422"/>
            <a:ext cx="4000528" cy="479267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b="1" i="1" dirty="0" smtClean="0">
                <a:solidFill>
                  <a:srgbClr val="FFFF00"/>
                </a:solidFill>
              </a:rPr>
              <a:t>Смерть легендарного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Курта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Кобейна</a:t>
            </a:r>
            <a:r>
              <a:rPr lang="ru-RU" sz="3200" b="1" i="1" dirty="0" smtClean="0">
                <a:solidFill>
                  <a:srgbClr val="FFFF00"/>
                </a:solidFill>
              </a:rPr>
              <a:t>, солиста группы «Нирвана», - тоже следствие увлечения наркотиками.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b="1" i="1" dirty="0" smtClean="0">
                <a:solidFill>
                  <a:srgbClr val="FFFF00"/>
                </a:solidFill>
              </a:rPr>
              <a:t>Рок-легенде </a:t>
            </a:r>
            <a:r>
              <a:rPr lang="ru-RU" sz="3200" b="1" i="1" dirty="0" smtClean="0">
                <a:solidFill>
                  <a:srgbClr val="FFFF00"/>
                </a:solidFill>
              </a:rPr>
              <a:t>Курту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Кобейну</a:t>
            </a:r>
            <a:r>
              <a:rPr lang="ru-RU" sz="3200" b="1" i="1" dirty="0" smtClean="0">
                <a:solidFill>
                  <a:srgbClr val="FFFF00"/>
                </a:solidFill>
              </a:rPr>
              <a:t> было всего 27</a:t>
            </a:r>
            <a:r>
              <a:rPr lang="ru-RU" sz="3200" b="1" dirty="0" smtClean="0">
                <a:solidFill>
                  <a:srgbClr val="FFFF00"/>
                </a:solidFill>
              </a:rPr>
              <a:t> лет. </a:t>
            </a:r>
          </a:p>
        </p:txBody>
      </p:sp>
      <p:pic>
        <p:nvPicPr>
          <p:cNvPr id="5" name="Содержимое 4" descr="курт кобей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4037" y="2500306"/>
            <a:ext cx="4456410" cy="30199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Их жизнь оборвали наркотики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214422"/>
            <a:ext cx="3286148" cy="521497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16 августа 1977 года Элвис Пресли был найден мертвым в ванной комнате своего дома. Он скончался от сердечного приступа. Ему было только 42 года. Считается, что он умер не от передозировки, хотя врачи нашли в его крови 10 разных видов наркотиков</a:t>
            </a:r>
            <a:r>
              <a:rPr lang="ru-RU" sz="2400" b="1" i="1" dirty="0" smtClean="0"/>
              <a:t>.</a:t>
            </a:r>
            <a:endParaRPr lang="ru-RU" sz="2400" b="1" dirty="0" smtClean="0"/>
          </a:p>
        </p:txBody>
      </p:sp>
      <p:pic>
        <p:nvPicPr>
          <p:cNvPr id="5" name="Содержимое 4" descr="элвис пресл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1643050"/>
            <a:ext cx="5015732" cy="37569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2064"/>
            <a:ext cx="9144000" cy="914400"/>
          </a:xfrm>
        </p:spPr>
        <p:txBody>
          <a:bodyPr/>
          <a:lstStyle/>
          <a:p>
            <a:pPr lvl="0" algn="ctr"/>
            <a:r>
              <a:rPr lang="ru-RU" b="1" dirty="0">
                <a:solidFill>
                  <a:srgbClr val="99FF66"/>
                </a:solidFill>
              </a:rPr>
              <a:t>А возможна ли была бы победа великих спортсменов, если бы они впустили в свою жизнь наркотики?</a:t>
            </a:r>
            <a:br>
              <a:rPr lang="ru-RU" b="1" dirty="0">
                <a:solidFill>
                  <a:srgbClr val="99FF66"/>
                </a:solidFill>
              </a:rPr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28599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Евгений </a:t>
            </a:r>
            <a:r>
              <a:rPr lang="ru-RU" dirty="0" err="1" smtClean="0"/>
              <a:t>Плющенко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228599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Алексей </a:t>
            </a:r>
            <a:r>
              <a:rPr lang="ru-RU" dirty="0" err="1" smtClean="0"/>
              <a:t>Немов</a:t>
            </a:r>
            <a:endParaRPr lang="ru-RU" dirty="0"/>
          </a:p>
        </p:txBody>
      </p:sp>
      <p:pic>
        <p:nvPicPr>
          <p:cNvPr id="7" name="Содержимое 6" descr="евгений плющенко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625" y="3205475"/>
            <a:ext cx="4040188" cy="2691775"/>
          </a:xfrm>
        </p:spPr>
      </p:pic>
      <p:pic>
        <p:nvPicPr>
          <p:cNvPr id="8" name="Содержимое 7" descr="алексей немов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57818" y="2898775"/>
            <a:ext cx="2573496" cy="395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2064"/>
            <a:ext cx="9144000" cy="914400"/>
          </a:xfrm>
        </p:spPr>
        <p:txBody>
          <a:bodyPr/>
          <a:lstStyle/>
          <a:p>
            <a:pPr lvl="0" algn="ctr"/>
            <a:r>
              <a:rPr lang="ru-RU" b="1" dirty="0" smtClean="0">
                <a:solidFill>
                  <a:srgbClr val="99FF66"/>
                </a:solidFill>
              </a:rPr>
              <a:t>А возможна </a:t>
            </a:r>
            <a:r>
              <a:rPr lang="ru-RU" b="1" dirty="0" smtClean="0">
                <a:solidFill>
                  <a:srgbClr val="99FF66"/>
                </a:solidFill>
              </a:rPr>
              <a:t>ли была бы </a:t>
            </a:r>
            <a:r>
              <a:rPr lang="ru-RU" b="1" dirty="0" smtClean="0">
                <a:solidFill>
                  <a:srgbClr val="99FF66"/>
                </a:solidFill>
              </a:rPr>
              <a:t>победа великих спортсменов, </a:t>
            </a:r>
            <a:r>
              <a:rPr lang="ru-RU" b="1" dirty="0" smtClean="0">
                <a:solidFill>
                  <a:srgbClr val="99FF66"/>
                </a:solidFill>
              </a:rPr>
              <a:t>если бы они впустили в свою жизнь наркотики?</a:t>
            </a:r>
            <a:br>
              <a:rPr lang="ru-RU" b="1" dirty="0" smtClean="0">
                <a:solidFill>
                  <a:srgbClr val="99FF66"/>
                </a:solidFill>
              </a:rPr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28599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Мария Шарапова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228599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Роман </a:t>
            </a:r>
            <a:r>
              <a:rPr lang="ru-RU" dirty="0" err="1" smtClean="0"/>
              <a:t>Павлюченко</a:t>
            </a:r>
            <a:endParaRPr lang="ru-RU" dirty="0"/>
          </a:p>
        </p:txBody>
      </p:sp>
      <p:pic>
        <p:nvPicPr>
          <p:cNvPr id="8" name="Содержимое 7" descr="мария шарапов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77156" y="3301206"/>
            <a:ext cx="2143125" cy="2857500"/>
          </a:xfrm>
        </p:spPr>
      </p:pic>
      <p:pic>
        <p:nvPicPr>
          <p:cNvPr id="9" name="Содержимое 8" descr="роман павлюченко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87887" y="3336925"/>
            <a:ext cx="3810000" cy="2857500"/>
          </a:xfr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034" y="3000372"/>
            <a:ext cx="8229600" cy="1143008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НИКОГДА!</a:t>
            </a: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714620"/>
            <a:ext cx="7772400" cy="1975104"/>
          </a:xfrm>
        </p:spPr>
        <p:txBody>
          <a:bodyPr/>
          <a:lstStyle/>
          <a:p>
            <a:pPr algn="ctr"/>
            <a:r>
              <a:rPr lang="ru-RU" dirty="0" smtClean="0"/>
              <a:t>Моя жизнь – мой выбор</a:t>
            </a:r>
            <a:endParaRPr lang="ru-RU" dirty="0"/>
          </a:p>
        </p:txBody>
      </p:sp>
      <p:pic>
        <p:nvPicPr>
          <p:cNvPr id="4097" name="Picture 1" descr="D:\Имею право знать\Своё\несчастная женщ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128976" cy="2334315"/>
          </a:xfrm>
          <a:prstGeom prst="rect">
            <a:avLst/>
          </a:prstGeom>
          <a:noFill/>
        </p:spPr>
      </p:pic>
      <p:pic>
        <p:nvPicPr>
          <p:cNvPr id="4098" name="Picture 2" descr="D:\Имею право знать\Своё\алкаш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1344" y="3857628"/>
            <a:ext cx="3814068" cy="2528893"/>
          </a:xfrm>
          <a:prstGeom prst="rect">
            <a:avLst/>
          </a:prstGeom>
          <a:noFill/>
        </p:spPr>
      </p:pic>
      <p:pic>
        <p:nvPicPr>
          <p:cNvPr id="4099" name="Picture 3" descr="D:\Имею право знать\Своё\счастливые люд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3857628"/>
            <a:ext cx="3965961" cy="2471743"/>
          </a:xfrm>
          <a:prstGeom prst="rect">
            <a:avLst/>
          </a:prstGeom>
          <a:noFill/>
        </p:spPr>
      </p:pic>
      <p:pic>
        <p:nvPicPr>
          <p:cNvPr id="4100" name="Picture 4" descr="D:\Имею право знать\Своё\счатливая семь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7" y="285728"/>
            <a:ext cx="3441829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7772400" cy="5214974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Каждый человек должен осознать, что</a:t>
            </a: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b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его здоровье, жизнь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– это то, что он получил от прошлых поколений, и то, что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он,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спустя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время,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должен передать грядущим поколениям.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FFC000"/>
                </a:solidFill>
              </a:rPr>
              <a:t>Долгой и счастливой жизни всем жителям планеты Земля</a:t>
            </a:r>
            <a:r>
              <a:rPr lang="ru-RU" sz="5400" dirty="0" smtClean="0">
                <a:solidFill>
                  <a:srgbClr val="FFC000"/>
                </a:solidFill>
              </a:rPr>
              <a:t>!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70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72400" cy="914400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Спасибо        за внимание</a:t>
            </a:r>
            <a:r>
              <a:rPr lang="ru-RU" sz="9600" dirty="0" smtClean="0"/>
              <a:t>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117033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Использованные ресурсы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786842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2"/>
              </a:rPr>
              <a:t>://s42.radikal.ru/i097/1207/aa/90ea4255206d.png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2"/>
              </a:rPr>
              <a:t>://s42.radikal.ru/i097/1207/aa/90ea4255206d.png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3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3"/>
              </a:rPr>
              <a:t>://img0.liveinternet.ru/images/attach/c/8/104/819/104819672_semia2.jpg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4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4"/>
              </a:rPr>
              <a:t>://t3.gstatic.com/images?q=tbn:ANd9GcSU109G0R3L9Fx4ZHHU8bKvdBaR6qIq4Iv-c5zadjA5iwE65vhl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5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5"/>
              </a:rPr>
              <a:t>://t2.gstatic.com/images?q=tbn:ANd9GcSNzhiKBBWEJY3uifydl7v44clev-niofXEXWgLi_0HjBFEBDO_CQ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6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6"/>
              </a:rPr>
              <a:t>://t3.gstatic.com/images?q=tbn:ANd9GcTrHqzklecAN10DjvV3SAc-te61E-v3S9cAAiW2IiqEdqjgcDVQ4g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7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7"/>
              </a:rPr>
              <a:t>://t3.gstatic.com/images?q=tbn:ANd9GcSL8HM8mrQrX9J8DAAg5uGzgG327rZwPK_V76RyqwhXKotiFzCYsg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8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8"/>
              </a:rPr>
              <a:t>://seminarov.net/wp-content/uploads/2013/03/4ecf627a-f821-4033-981d-9f66f22173ce.png</a:t>
            </a:r>
            <a:endParaRPr lang="ru-RU" sz="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9"/>
              </a:rPr>
              <a:t>https</a:t>
            </a:r>
            <a:r>
              <a:rPr lang="en-US" sz="900" dirty="0" smtClean="0">
                <a:solidFill>
                  <a:srgbClr val="C00000"/>
                </a:solidFill>
                <a:hlinkClick r:id="rId9"/>
              </a:rPr>
              <a:t>://1big.ru/uploads/posts/2013-08/thumbs/1376711597_111123.jpg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10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10"/>
              </a:rPr>
              <a:t>://t1.gstatic.com/images?q=tbn:ANd9GcTwVlwnsEiPNJOtdvD6207K-kmAo-wku-kOyUxJup3B32JiHsaOiw</a:t>
            </a:r>
            <a:r>
              <a:rPr lang="ru-RU" sz="900" dirty="0" smtClean="0">
                <a:solidFill>
                  <a:srgbClr val="C00000"/>
                </a:solidFill>
              </a:rPr>
              <a:t> 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11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11"/>
              </a:rPr>
              <a:t>://i0.wp.com/drugsnamnedrug.ru/wp-content/uploads/Den-narkomana.jpg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12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12"/>
              </a:rPr>
              <a:t>://ilady.info/wp-content/uploads/2012/05/il-chislo-narkomanov-rastet-iz-goda-v-god1.jpg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13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13"/>
              </a:rPr>
              <a:t>://dl.allbest.ru/r/14a6cba494b49b270d01da312703a388?ccode=4a3f358d150e4ff439b16c43d02a24dd&amp;cvalue=99850&amp;ok=%D1%EA%E0%F7%E0%F2%FC+%E0%F0%F5%E8%E2&amp;ok=%D1%EA%E0%F7%E0%F2%FC+%E0%F0%F5%E8%E2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14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14"/>
              </a:rPr>
              <a:t>://nsportal.ru/sites/default/files/2014/2/pivo_nikotin_narkotiki_chast_3.ppt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15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15"/>
              </a:rPr>
              <a:t>://the100.ru/images/lovers/id1491/jimmy-hendrix-lovers-2828.jpg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16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16"/>
              </a:rPr>
              <a:t>://www.1tvnet.ru/assets/images/news/vershinina/01_11/34272908.jpg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17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17"/>
              </a:rPr>
              <a:t>://www.brainity.ru/upload/iblock/90a/90a22e61508e322988673ae02dfd3768.jpg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18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18"/>
              </a:rPr>
              <a:t>://gorod.tomsk.ru/uploads/35197/1260269378/285.jpg</a:t>
            </a:r>
            <a:endParaRPr lang="ru-RU" sz="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19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19"/>
              </a:rPr>
              <a:t>://t3.gstatic.com/images?q=tbn:ANd9GcTmPQVCPROGc54kgZmfAPPX9DNNnvo6luuD4uuNhMfp_b7AAhpi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900" dirty="0" smtClean="0">
                <a:solidFill>
                  <a:srgbClr val="C00000"/>
                </a:solidFill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hlinkClick r:id="rId20"/>
              </a:rPr>
              <a:t>http://2mcqr7177avm29fyv51m380xi1v.wpengine.netdna-cdn.com/wp-content/uploads/2013/11/1342028278_21352_2637b2b5d47a.jpg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21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21"/>
              </a:rPr>
              <a:t>://gazeta-sr.ru/wp-content/uploads/2014/02/586738.jpg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22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22"/>
              </a:rPr>
              <a:t>://download.radiodacha.ru/pub/109.jpg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900" dirty="0" smtClean="0">
                <a:solidFill>
                  <a:srgbClr val="C00000"/>
                </a:solidFill>
                <a:hlinkClick r:id="rId23"/>
              </a:rPr>
              <a:t>http</a:t>
            </a:r>
            <a:r>
              <a:rPr lang="en-US" sz="900" dirty="0" smtClean="0">
                <a:solidFill>
                  <a:srgbClr val="C00000"/>
                </a:solidFill>
                <a:hlinkClick r:id="rId23"/>
              </a:rPr>
              <a:t>://www.xpomo.com/ruskolan/images/rus_rasa/maria-sharapova.jpg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ru-RU" sz="12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64291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j-lt"/>
              </a:rPr>
              <a:t>зависимость</a:t>
            </a:r>
            <a:endParaRPr lang="ru-RU" sz="4000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64291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j-lt"/>
              </a:rPr>
              <a:t>независимость</a:t>
            </a:r>
            <a:endParaRPr lang="ru-RU" sz="4000" dirty="0"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7158" y="1357298"/>
            <a:ext cx="4040188" cy="31432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Слабость</a:t>
            </a:r>
          </a:p>
          <a:p>
            <a:r>
              <a:rPr lang="ru-RU" dirty="0" smtClean="0"/>
              <a:t>Неуверенность</a:t>
            </a:r>
          </a:p>
          <a:p>
            <a:r>
              <a:rPr lang="ru-RU" dirty="0" smtClean="0"/>
              <a:t>Безответственность</a:t>
            </a:r>
          </a:p>
          <a:p>
            <a:r>
              <a:rPr lang="ru-RU" dirty="0" smtClean="0"/>
              <a:t>Нерешительность</a:t>
            </a:r>
          </a:p>
          <a:p>
            <a:r>
              <a:rPr lang="ru-RU" dirty="0" smtClean="0"/>
              <a:t>Несамостоятельность</a:t>
            </a:r>
          </a:p>
          <a:p>
            <a:r>
              <a:rPr lang="ru-RU" dirty="0" smtClean="0"/>
              <a:t>Ведомость</a:t>
            </a:r>
          </a:p>
          <a:p>
            <a:r>
              <a:rPr lang="ru-RU" dirty="0" smtClean="0"/>
              <a:t>и др.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357298"/>
            <a:ext cx="4041775" cy="3143272"/>
          </a:xfrm>
        </p:spPr>
        <p:txBody>
          <a:bodyPr/>
          <a:lstStyle/>
          <a:p>
            <a:r>
              <a:rPr lang="ru-RU" dirty="0" smtClean="0"/>
              <a:t>Сила</a:t>
            </a:r>
          </a:p>
          <a:p>
            <a:r>
              <a:rPr lang="ru-RU" dirty="0" smtClean="0"/>
              <a:t> Уверенность</a:t>
            </a:r>
          </a:p>
          <a:p>
            <a:r>
              <a:rPr lang="ru-RU" dirty="0" smtClean="0"/>
              <a:t>Ответственность</a:t>
            </a:r>
          </a:p>
          <a:p>
            <a:r>
              <a:rPr lang="ru-RU" dirty="0" smtClean="0"/>
              <a:t> Решительность</a:t>
            </a:r>
          </a:p>
          <a:p>
            <a:r>
              <a:rPr lang="ru-RU" dirty="0" smtClean="0"/>
              <a:t>Самостоятельность</a:t>
            </a:r>
          </a:p>
          <a:p>
            <a:r>
              <a:rPr lang="ru-RU" dirty="0" smtClean="0"/>
              <a:t>и др.</a:t>
            </a:r>
          </a:p>
          <a:p>
            <a:endParaRPr lang="ru-RU" dirty="0"/>
          </a:p>
        </p:txBody>
      </p:sp>
      <p:pic>
        <p:nvPicPr>
          <p:cNvPr id="1026" name="Picture 2" descr="D:\Имею право знать\Своё\неуверенная личность.png"/>
          <p:cNvPicPr>
            <a:picLocks noChangeAspect="1" noChangeArrowheads="1"/>
          </p:cNvPicPr>
          <p:nvPr/>
        </p:nvPicPr>
        <p:blipFill>
          <a:blip r:embed="rId2"/>
          <a:srcRect r="30022"/>
          <a:stretch>
            <a:fillRect/>
          </a:stretch>
        </p:blipFill>
        <p:spPr bwMode="auto">
          <a:xfrm>
            <a:off x="285720" y="4714884"/>
            <a:ext cx="3500462" cy="1810801"/>
          </a:xfrm>
          <a:prstGeom prst="rect">
            <a:avLst/>
          </a:prstGeom>
          <a:noFill/>
        </p:spPr>
      </p:pic>
      <p:pic>
        <p:nvPicPr>
          <p:cNvPr id="1027" name="Picture 3" descr="D:\Имею право знать\Своё\уверенная личность.jpg"/>
          <p:cNvPicPr>
            <a:picLocks noChangeAspect="1" noChangeArrowheads="1"/>
          </p:cNvPicPr>
          <p:nvPr/>
        </p:nvPicPr>
        <p:blipFill>
          <a:blip r:embed="rId3"/>
          <a:srcRect l="19355"/>
          <a:stretch>
            <a:fillRect/>
          </a:stretch>
        </p:blipFill>
        <p:spPr bwMode="auto">
          <a:xfrm>
            <a:off x="5715008" y="4000504"/>
            <a:ext cx="3190879" cy="263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r>
              <a:rPr lang="ru-RU" b="1" dirty="0" smtClean="0"/>
              <a:t>Причины употребления наркотиков</a:t>
            </a:r>
            <a:endParaRPr lang="ru-RU" b="1" dirty="0"/>
          </a:p>
        </p:txBody>
      </p:sp>
      <p:graphicFrame>
        <p:nvGraphicFramePr>
          <p:cNvPr id="337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42910" y="1357313"/>
          <a:ext cx="8049306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Диаграмма" r:id="rId3" imgW="11779200" imgH="8049600" progId="Excel.Sheet.8">
                  <p:embed/>
                </p:oleObj>
              </mc:Choice>
              <mc:Fallback>
                <p:oleObj name="Диаграмма" r:id="rId3" imgW="11779200" imgH="8049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357313"/>
                        <a:ext cx="8049306" cy="550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7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</a:rPr>
              <a:t>Принимая наркотики, ты рискуешь навсегда остаться без семьи</a:t>
            </a:r>
            <a:r>
              <a:rPr lang="en-US" b="1" dirty="0" smtClean="0">
                <a:solidFill>
                  <a:srgbClr val="FF3300"/>
                </a:solidFill>
              </a:rPr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88840"/>
            <a:ext cx="7527780" cy="458343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вряд ли кто-то выберет тебя, ведь никому не нужен молодой старик</a:t>
            </a:r>
            <a:r>
              <a:rPr lang="ru-RU" sz="32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рано или поздно тебе самому станет никто не нужен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здоровые дети - это тебе не грозит  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сомнительно, что есть большой интерес жить рядом с безвольным, опустошенным, больным человеком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Наркотик укорачивает жизнь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24312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FF66"/>
                </a:solidFill>
              </a:rPr>
              <a:t>опасность заражения </a:t>
            </a:r>
            <a:r>
              <a:rPr lang="ru-RU" sz="3600" b="1" dirty="0" err="1" smtClean="0">
                <a:solidFill>
                  <a:srgbClr val="FFFF66"/>
                </a:solidFill>
              </a:rPr>
              <a:t>СПИДом</a:t>
            </a:r>
            <a:r>
              <a:rPr lang="ru-RU" sz="3600" b="1" dirty="0" smtClean="0">
                <a:solidFill>
                  <a:srgbClr val="FFFF66"/>
                </a:solidFill>
              </a:rPr>
              <a:t> - неминуемая гибель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FF66"/>
                </a:solidFill>
              </a:rPr>
              <a:t>передозировка — часто ее последствия – быстрая смерть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FF66"/>
                </a:solidFill>
              </a:rPr>
              <a:t>Окружение наркомана- сплошной криминал, убийство наркомана -обыденный случай 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FF66"/>
                </a:solidFill>
              </a:rPr>
              <a:t>Часто жить становится настолько «хорошо», что больше и не хочется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Наркотик влияет на психику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715404" cy="24312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FF00"/>
                </a:solidFill>
              </a:rPr>
              <a:t>твои мысли и чувства уже не принадлежат тебе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FF00"/>
                </a:solidFill>
              </a:rPr>
              <a:t>твой разум засыпает, слабеет воля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FF00"/>
                </a:solidFill>
              </a:rPr>
              <a:t>ты уже не в состоянии созидать и творить, зато натворить — пожалуйста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FF00"/>
                </a:solidFill>
              </a:rPr>
              <a:t>твое будущее — ограниченность, перспектива — распад, направление движения —только вниз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Наркотик порождает проблемы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429684" cy="314327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в школе- тебе больше не добиться успеха - изменяются цели, мысли о будущем только мешают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в семье - ты теряешь контакт с близкими людьми —изменяются ценности, привязанности мешают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в твоем окружении — многие друзья перестают понимать тебя - они растут,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  а ты нет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настоящие чувства - не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  для тебя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2530" name="Picture 2" descr="D:\Имею право знать\Своё\туп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14750"/>
            <a:ext cx="4714876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Наркотик делает тебя зависимым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143932" cy="2431258"/>
          </a:xfrm>
        </p:spPr>
        <p:txBody>
          <a:bodyPr>
            <a:noAutofit/>
          </a:bodyPr>
          <a:lstStyle/>
          <a:p>
            <a:pPr marL="444500" indent="-350838" algn="just">
              <a:buFontTx/>
              <a:buChar char="•"/>
              <a:tabLst>
                <a:tab pos="444500" algn="l"/>
              </a:tabLst>
            </a:pPr>
            <a:r>
              <a:rPr lang="ru-RU" sz="3600" b="1" dirty="0" smtClean="0">
                <a:solidFill>
                  <a:srgbClr val="33CCFF"/>
                </a:solidFill>
              </a:rPr>
              <a:t>вся твоя жизнь будет подчинена ему – ты можешь превратиться в раба</a:t>
            </a:r>
          </a:p>
          <a:p>
            <a:pPr marL="444500" indent="-350838" algn="just">
              <a:buFontTx/>
              <a:buChar char="•"/>
              <a:tabLst>
                <a:tab pos="444500" algn="l"/>
              </a:tabLst>
            </a:pPr>
            <a:r>
              <a:rPr lang="ru-RU" sz="3600" b="1" dirty="0" smtClean="0">
                <a:solidFill>
                  <a:srgbClr val="33CCFF"/>
                </a:solidFill>
              </a:rPr>
              <a:t>освобождение даётся очень тяжело и, к сожалению, не всем</a:t>
            </a:r>
          </a:p>
          <a:p>
            <a:pPr marL="444500" indent="-350838" algn="just">
              <a:buFontTx/>
              <a:buChar char="•"/>
              <a:tabLst>
                <a:tab pos="444500" algn="l"/>
              </a:tabLst>
            </a:pPr>
            <a:r>
              <a:rPr lang="ru-RU" sz="3600" b="1" dirty="0" smtClean="0">
                <a:solidFill>
                  <a:srgbClr val="33CCFF"/>
                </a:solidFill>
              </a:rPr>
              <a:t>все самое ценное в твоей</a:t>
            </a:r>
            <a:r>
              <a:rPr lang="en-US" sz="3600" b="1" dirty="0" smtClean="0">
                <a:solidFill>
                  <a:srgbClr val="33CCFF"/>
                </a:solidFill>
              </a:rPr>
              <a:t> </a:t>
            </a:r>
            <a:r>
              <a:rPr lang="ru-RU" sz="3600" b="1" dirty="0" smtClean="0">
                <a:solidFill>
                  <a:srgbClr val="33CCFF"/>
                </a:solidFill>
              </a:rPr>
              <a:t>жизни будет уничтожено и вытеснено им</a:t>
            </a:r>
            <a:endParaRPr lang="ru-RU" sz="3600" b="1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173</TotalTime>
  <Words>618</Words>
  <Application>Microsoft Office PowerPoint</Application>
  <PresentationFormat>Экран (4:3)</PresentationFormat>
  <Paragraphs>104</Paragraphs>
  <Slides>23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Метро</vt:lpstr>
      <vt:lpstr>Диаграмма</vt:lpstr>
      <vt:lpstr>Моя жизнь-  мой выбор</vt:lpstr>
      <vt:lpstr>Моя жизнь – мой выбор</vt:lpstr>
      <vt:lpstr>Презентация PowerPoint</vt:lpstr>
      <vt:lpstr>Причины употребления наркотиков</vt:lpstr>
      <vt:lpstr>Принимая наркотики, ты рискуешь навсегда остаться без семьи: </vt:lpstr>
      <vt:lpstr>Наркотик укорачивает жизнь</vt:lpstr>
      <vt:lpstr>Наркотик влияет на психику</vt:lpstr>
      <vt:lpstr>Наркотик порождает проблемы</vt:lpstr>
      <vt:lpstr>Наркотик делает тебя зависимым</vt:lpstr>
      <vt:lpstr>Внешний вид наркомана</vt:lpstr>
      <vt:lpstr>Внешний вид наркомана</vt:lpstr>
      <vt:lpstr>Их жизнь оборвали наркотики</vt:lpstr>
      <vt:lpstr>Их жизнь оборвали наркотики</vt:lpstr>
      <vt:lpstr>Их жизнь оборвали наркотики</vt:lpstr>
      <vt:lpstr>Их жизнь оборвали наркотики</vt:lpstr>
      <vt:lpstr>Их жизнь оборвали наркотики</vt:lpstr>
      <vt:lpstr>Их жизнь оборвали наркотики</vt:lpstr>
      <vt:lpstr>А возможна ли была бы победа великих спортсменов, если бы они впустили в свою жизнь наркотики? </vt:lpstr>
      <vt:lpstr>А возможна ли была бы победа великих спортсменов, если бы они впустили в свою жизнь наркотики? </vt:lpstr>
      <vt:lpstr>Каждый человек должен осознать, что  его здоровье, жизнь – это то, что он получил от прошлых поколений, и то, что он, спустя время, должен передать грядущим поколениям. </vt:lpstr>
      <vt:lpstr>Долгой и счастливой жизни всем жителям планеты Земля!</vt:lpstr>
      <vt:lpstr>   Спасибо        за внимание!</vt:lpstr>
      <vt:lpstr>Использованные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жизнь – мой выбор</dc:title>
  <cp:lastModifiedBy>ученик2</cp:lastModifiedBy>
  <cp:revision>44</cp:revision>
  <dcterms:modified xsi:type="dcterms:W3CDTF">2016-11-29T12:16:40Z</dcterms:modified>
</cp:coreProperties>
</file>