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66" r:id="rId3"/>
    <p:sldId id="263" r:id="rId4"/>
    <p:sldId id="257" r:id="rId5"/>
    <p:sldId id="258" r:id="rId6"/>
    <p:sldId id="264" r:id="rId7"/>
    <p:sldId id="267" r:id="rId8"/>
    <p:sldId id="259" r:id="rId9"/>
    <p:sldId id="260" r:id="rId10"/>
    <p:sldId id="265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1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55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89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445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2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62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5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73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6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0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3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6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42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6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9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7F93-9CF2-404E-919B-1731EE905292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57EAB79-C2B3-48B5-8442-1F59E0C98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0" Type="http://schemas.openxmlformats.org/officeDocument/2006/relationships/image" Target="../media/image6.jpe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0.jpeg"/><Relationship Id="rId5" Type="http://schemas.microsoft.com/office/2007/relationships/media" Target="../media/media9.mp3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4446" y="830179"/>
            <a:ext cx="9144000" cy="3200399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Русская музыка 19 века</a:t>
            </a:r>
            <a:endParaRPr lang="ru-RU" sz="8000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7437" y="605307"/>
            <a:ext cx="9637175" cy="5305915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1. Какие жанры преобладали в музыкальном творчестве начала XIX века?</a:t>
            </a:r>
          </a:p>
          <a:p>
            <a:pPr lvl="0"/>
            <a:r>
              <a:rPr lang="ru-RU" sz="2000" dirty="0"/>
              <a:t>2. Назвать имена композиторов этой эпохи и годы их жизни.</a:t>
            </a:r>
          </a:p>
          <a:p>
            <a:pPr lvl="0"/>
            <a:r>
              <a:rPr lang="ru-RU" sz="2000" dirty="0" smtClean="0"/>
              <a:t>3. </a:t>
            </a:r>
            <a:r>
              <a:rPr lang="ru-RU" sz="2000" dirty="0"/>
              <a:t>В чем значение творчества Глинки в истории русской музыки?</a:t>
            </a:r>
          </a:p>
          <a:p>
            <a:pPr lvl="0"/>
            <a:r>
              <a:rPr lang="ru-RU" sz="2000" dirty="0" smtClean="0"/>
              <a:t>4. </a:t>
            </a:r>
            <a:r>
              <a:rPr lang="ru-RU" sz="2000" dirty="0"/>
              <a:t>Объясните, что такое «Могучая кучка»? Когда она сформировалась?</a:t>
            </a:r>
          </a:p>
          <a:p>
            <a:pPr lvl="0"/>
            <a:r>
              <a:rPr lang="ru-RU" sz="2000" dirty="0" smtClean="0"/>
              <a:t>5. </a:t>
            </a:r>
            <a:r>
              <a:rPr lang="ru-RU" sz="2000" dirty="0"/>
              <a:t>Назовите имена композиторов, вошедших в кружок.</a:t>
            </a:r>
          </a:p>
          <a:p>
            <a:pPr lvl="0"/>
            <a:r>
              <a:rPr lang="ru-RU" sz="2000" dirty="0" smtClean="0"/>
              <a:t>6. </a:t>
            </a:r>
            <a:r>
              <a:rPr lang="ru-RU" sz="2000" dirty="0"/>
              <a:t>Что объединяло всех членов кружка?</a:t>
            </a:r>
          </a:p>
          <a:p>
            <a:pPr lvl="0"/>
            <a:r>
              <a:rPr lang="ru-RU" sz="2000" dirty="0" smtClean="0"/>
              <a:t>7. </a:t>
            </a:r>
            <a:r>
              <a:rPr lang="ru-RU" sz="2000" dirty="0"/>
              <a:t>Что в целом отличало русскую музыку второй половины </a:t>
            </a:r>
            <a:r>
              <a:rPr lang="ru-RU" sz="2000" dirty="0" err="1"/>
              <a:t>XIXв</a:t>
            </a:r>
            <a:r>
              <a:rPr lang="ru-RU" sz="2000" dirty="0"/>
              <a:t>?</a:t>
            </a:r>
          </a:p>
          <a:p>
            <a:pPr lvl="0"/>
            <a:r>
              <a:rPr lang="ru-RU" sz="2000" dirty="0" smtClean="0"/>
              <a:t>8. </a:t>
            </a:r>
            <a:r>
              <a:rPr lang="ru-RU" sz="2000" dirty="0"/>
              <a:t>Назовите имена музыкантов, с которыми связано начало развития русского профессионального музыкального образования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44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4461" y="371446"/>
            <a:ext cx="8911687" cy="4681816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accent1"/>
                </a:solidFill>
              </a:rPr>
              <a:t>СПАСИБО ЗА ВНИМАНИЕ!!!</a:t>
            </a:r>
            <a:endParaRPr lang="ru-RU" sz="9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738" y="734096"/>
            <a:ext cx="9881874" cy="5177126"/>
          </a:xfrm>
        </p:spPr>
        <p:txBody>
          <a:bodyPr/>
          <a:lstStyle/>
          <a:p>
            <a:pPr lvl="0"/>
            <a:r>
              <a:rPr lang="ru-RU" sz="2800" b="1" i="1" dirty="0"/>
              <a:t>Цель:</a:t>
            </a:r>
            <a:r>
              <a:rPr lang="ru-RU" sz="2800" dirty="0"/>
              <a:t> Познакомить учащихся творчеством композиторов   XIX века.</a:t>
            </a:r>
          </a:p>
          <a:p>
            <a:pPr lvl="0"/>
            <a:r>
              <a:rPr lang="ru-RU" sz="2800" b="1" i="1" dirty="0"/>
              <a:t>Задачи: </a:t>
            </a:r>
            <a:r>
              <a:rPr lang="ru-RU" sz="2800" dirty="0"/>
              <a:t>Воспитать интерес учащихся к жизни и творчеству композиторов  XIX века,   М. И. Глинки, «Могучей кучке».  Привить интерес к музыкальной  культуре  свое Родины  </a:t>
            </a:r>
          </a:p>
          <a:p>
            <a:pPr lvl="0"/>
            <a:r>
              <a:rPr lang="ru-RU" sz="2800" b="1" i="1" dirty="0"/>
              <a:t>Оборудование:  </a:t>
            </a:r>
            <a:r>
              <a:rPr lang="ru-RU" sz="2800" i="1" dirty="0"/>
              <a:t>Техническое оборудование позволяющее просмотреть презентацию и прослушать записи. </a:t>
            </a:r>
            <a:endParaRPr lang="ru-RU" sz="2800" dirty="0"/>
          </a:p>
          <a:p>
            <a:pPr lvl="0"/>
            <a:r>
              <a:rPr lang="ru-RU" sz="2800" b="1" i="1" dirty="0"/>
              <a:t>Методы и приемы обучения:  </a:t>
            </a:r>
            <a:r>
              <a:rPr lang="ru-RU" sz="2800" dirty="0"/>
              <a:t>закрепить новый материал, дать домашнее задание.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72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1" y="540913"/>
            <a:ext cx="5795492" cy="75985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первая половина 19 в </a:t>
            </a:r>
            <a:endParaRPr lang="ru-RU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2135" y="1558345"/>
            <a:ext cx="8641724" cy="4353058"/>
          </a:xfrm>
        </p:spPr>
        <p:txBody>
          <a:bodyPr/>
          <a:lstStyle/>
          <a:p>
            <a:r>
              <a:rPr lang="ru-RU" sz="2400" dirty="0"/>
              <a:t>Русскую  музыку 19 в принято делить на   два периода :</a:t>
            </a:r>
            <a:br>
              <a:rPr lang="ru-RU" sz="2400" dirty="0"/>
            </a:br>
            <a:r>
              <a:rPr lang="ru-RU" sz="2400" b="1" dirty="0" smtClean="0"/>
              <a:t>1 </a:t>
            </a:r>
            <a:r>
              <a:rPr lang="ru-RU" sz="2400" dirty="0"/>
              <a:t>. «до-Глинки</a:t>
            </a:r>
            <a:r>
              <a:rPr lang="ru-RU" sz="2400" dirty="0" smtClean="0"/>
              <a:t>»</a:t>
            </a:r>
            <a:r>
              <a:rPr lang="en-US" sz="2400" dirty="0" smtClean="0"/>
              <a:t> -</a:t>
            </a:r>
            <a:r>
              <a:rPr lang="ru-RU" sz="2400" dirty="0" smtClean="0"/>
              <a:t> </a:t>
            </a:r>
            <a:r>
              <a:rPr lang="ru-RU" sz="2400" dirty="0"/>
              <a:t>период раннего        романтизма</a:t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b="1" dirty="0"/>
              <a:t>2 .</a:t>
            </a:r>
            <a:r>
              <a:rPr lang="ru-RU" sz="2400" dirty="0"/>
              <a:t> Классический  период</a:t>
            </a:r>
          </a:p>
          <a:p>
            <a:pPr lvl="0"/>
            <a:r>
              <a:rPr lang="ru-RU" sz="2000" dirty="0"/>
              <a:t>в первой половине XIX века, русская классическая школа во главе со своим основоположником утвердила свое значение за пределами России. </a:t>
            </a:r>
          </a:p>
          <a:p>
            <a:pPr lvl="0"/>
            <a:r>
              <a:rPr lang="ru-RU" sz="2000" dirty="0"/>
              <a:t>во второй половине столетия, русская классическая музыка  стала одной из ведущих музыкальных культур, утвердив себя как равноправное звено европейского музыкального искусства.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1126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2633" y="287226"/>
            <a:ext cx="6081844" cy="160618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Композиторы первой половины 19 века</a:t>
            </a:r>
            <a:endParaRPr lang="ru-RU" sz="4000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69" y="282802"/>
            <a:ext cx="2693889" cy="3448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615062" y="4166232"/>
            <a:ext cx="451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А.А. </a:t>
            </a:r>
            <a:r>
              <a:rPr lang="ru-RU" b="1" dirty="0" err="1" smtClean="0"/>
              <a:t>Алябьев</a:t>
            </a:r>
            <a:endParaRPr lang="ru-RU" dirty="0" smtClean="0"/>
          </a:p>
          <a:p>
            <a:pPr algn="ctr"/>
            <a:r>
              <a:rPr lang="ru-RU" dirty="0" smtClean="0"/>
              <a:t>«Соловей» </a:t>
            </a:r>
          </a:p>
          <a:p>
            <a:endParaRPr lang="ru-RU" dirty="0"/>
          </a:p>
        </p:txBody>
      </p:sp>
      <p:sp>
        <p:nvSpPr>
          <p:cNvPr id="6" name="AutoShape 4" descr="Картинки по запросу А. Н. Верстовский"/>
          <p:cNvSpPr>
            <a:spLocks noChangeAspect="1" noChangeArrowheads="1"/>
          </p:cNvSpPr>
          <p:nvPr/>
        </p:nvSpPr>
        <p:spPr bwMode="auto">
          <a:xfrm>
            <a:off x="21573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0281" y="3888396"/>
            <a:ext cx="2752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А. Н. Верстовский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Аскольдова</a:t>
            </a:r>
            <a:r>
              <a:rPr lang="ru-RU" dirty="0" smtClean="0"/>
              <a:t> могила» </a:t>
            </a:r>
            <a:endParaRPr lang="ru-RU" dirty="0"/>
          </a:p>
        </p:txBody>
      </p:sp>
      <p:pic>
        <p:nvPicPr>
          <p:cNvPr id="8" name="Хор Девуш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2373" y="4664196"/>
            <a:ext cx="611486" cy="611486"/>
          </a:xfrm>
          <a:prstGeom prst="rect">
            <a:avLst/>
          </a:prstGeom>
        </p:spPr>
      </p:pic>
      <p:pic>
        <p:nvPicPr>
          <p:cNvPr id="1030" name="Picture 6" descr="Картинки по запросу а а алябьев 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477" y="287226"/>
            <a:ext cx="2804992" cy="363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Cолове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3634" y="4139499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02146" y="5608639"/>
            <a:ext cx="241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Александр </a:t>
            </a:r>
            <a:r>
              <a:rPr lang="ru-RU" b="1" dirty="0" smtClean="0"/>
              <a:t>Львович </a:t>
            </a:r>
            <a:r>
              <a:rPr lang="ru-RU" b="1" dirty="0" err="1"/>
              <a:t>Гурилёв</a:t>
            </a:r>
            <a:endParaRPr lang="ru-RU" b="1" dirty="0"/>
          </a:p>
          <a:p>
            <a:endParaRPr lang="ru-RU" dirty="0"/>
          </a:p>
        </p:txBody>
      </p:sp>
      <p:pic>
        <p:nvPicPr>
          <p:cNvPr id="1034" name="Picture 10" descr="Картинки по запросу варламов композито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03" y="2194908"/>
            <a:ext cx="2401169" cy="346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6581103" y="5979065"/>
            <a:ext cx="260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А. Е.  </a:t>
            </a:r>
            <a:r>
              <a:rPr lang="ru-RU" b="1" dirty="0"/>
              <a:t>Варламов</a:t>
            </a:r>
            <a:r>
              <a:rPr lang="ru-RU" dirty="0"/>
              <a:t> </a:t>
            </a:r>
          </a:p>
        </p:txBody>
      </p:sp>
      <p:pic>
        <p:nvPicPr>
          <p:cNvPr id="1036" name="Picture 12" descr="Картинки по запросу гурилев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71" y="2304696"/>
            <a:ext cx="3153734" cy="316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780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3" y="1101946"/>
            <a:ext cx="4878500" cy="57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251" y="180304"/>
            <a:ext cx="8883761" cy="11005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1"/>
                </a:solidFill>
              </a:rPr>
              <a:t>МИХАИЛ ИВАНОВИЧ ГЛИНКА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575" y="1649857"/>
            <a:ext cx="6752137" cy="58473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Опера «Жизнь за царя» </a:t>
            </a:r>
            <a:r>
              <a:rPr lang="ru-RU" sz="2400" dirty="0" smtClean="0">
                <a:solidFill>
                  <a:schemeClr val="accent1"/>
                </a:solidFill>
              </a:rPr>
              <a:t>1836-1844</a:t>
            </a:r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smtClean="0"/>
              <a:t>Опера</a:t>
            </a:r>
            <a:r>
              <a:rPr lang="ru-RU" sz="2400" dirty="0"/>
              <a:t> «Руслан и Людмила</a:t>
            </a:r>
            <a:r>
              <a:rPr lang="ru-RU" sz="2400" dirty="0" smtClean="0"/>
              <a:t>» </a:t>
            </a:r>
            <a:r>
              <a:rPr lang="ru-RU" sz="2400" dirty="0" smtClean="0">
                <a:solidFill>
                  <a:schemeClr val="accent1"/>
                </a:solidFill>
              </a:rPr>
              <a:t>1837 – 1842</a:t>
            </a:r>
          </a:p>
          <a:p>
            <a:endParaRPr lang="ru-RU" sz="2400" dirty="0"/>
          </a:p>
          <a:p>
            <a:r>
              <a:rPr lang="ru-RU" sz="2400" dirty="0" smtClean="0"/>
              <a:t>Романс «Я помню чудное мгновенье» на слова Пушкина  </a:t>
            </a:r>
            <a:r>
              <a:rPr lang="ru-RU" sz="2400" dirty="0" smtClean="0">
                <a:solidFill>
                  <a:schemeClr val="accent1"/>
                </a:solidFill>
              </a:rPr>
              <a:t>1840 </a:t>
            </a:r>
          </a:p>
          <a:p>
            <a:endParaRPr lang="ru-RU" sz="2400" dirty="0" smtClean="0"/>
          </a:p>
          <a:p>
            <a:r>
              <a:rPr lang="ru-RU" sz="2400" dirty="0" smtClean="0"/>
              <a:t>Камаринская </a:t>
            </a:r>
            <a:r>
              <a:rPr lang="ru-RU" sz="2400" dirty="0" smtClean="0">
                <a:solidFill>
                  <a:schemeClr val="accent1"/>
                </a:solidFill>
              </a:rPr>
              <a:t>1848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Хор славьс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40821" y="1898297"/>
            <a:ext cx="547911" cy="547911"/>
          </a:xfrm>
          <a:prstGeom prst="rect">
            <a:avLst/>
          </a:prstGeom>
        </p:spPr>
      </p:pic>
      <p:pic>
        <p:nvPicPr>
          <p:cNvPr id="5" name="Руслан и Людмила уверт.р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09977" y="2881266"/>
            <a:ext cx="609600" cy="609600"/>
          </a:xfrm>
          <a:prstGeom prst="rect">
            <a:avLst/>
          </a:prstGeom>
        </p:spPr>
      </p:pic>
      <p:pic>
        <p:nvPicPr>
          <p:cNvPr id="6" name="Я помню чудное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40821" y="3967630"/>
            <a:ext cx="609600" cy="609600"/>
          </a:xfrm>
          <a:prstGeom prst="rect">
            <a:avLst/>
          </a:prstGeom>
        </p:spPr>
      </p:pic>
      <p:pic>
        <p:nvPicPr>
          <p:cNvPr id="7" name="Камаринская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2444" y="500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473802" cy="7925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Вторая половина 19в </a:t>
            </a:r>
            <a:r>
              <a:rPr lang="en-US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/>
            </a:r>
            <a:br>
              <a:rPr lang="en-US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</a:br>
            <a:endParaRPr lang="ru-RU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6073" y="1236372"/>
            <a:ext cx="8950817" cy="4185634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 3"/>
              <a:buChar char=""/>
              <a:tabLst>
                <a:tab pos="457200" algn="l"/>
              </a:tabLst>
            </a:pPr>
            <a:endParaRPr lang="en-US" sz="2400" dirty="0" smtClean="0">
              <a:solidFill>
                <a:srgbClr val="404040"/>
              </a:solidFill>
              <a:ea typeface="Times New Roman"/>
              <a:cs typeface="Times New Roman"/>
            </a:endParaRPr>
          </a:p>
          <a:p>
            <a:pPr lvl="0">
              <a:buFont typeface="Wingdings 3"/>
              <a:buChar char=""/>
              <a:tabLst>
                <a:tab pos="457200" algn="l"/>
              </a:tabLst>
            </a:pPr>
            <a:r>
              <a:rPr lang="ru-RU" sz="2400" dirty="0"/>
              <a:t>А в 1862 году в Петербурге была открыта первая в России консерватория. Ее первым директором стал </a:t>
            </a:r>
            <a:endParaRPr lang="en-US" sz="2400" dirty="0" smtClean="0"/>
          </a:p>
          <a:p>
            <a:pPr marL="0" lvl="0" indent="0">
              <a:buNone/>
              <a:tabLst>
                <a:tab pos="457200" algn="l"/>
              </a:tabLst>
            </a:pPr>
            <a:r>
              <a:rPr lang="ru-RU" sz="2400" b="1" dirty="0" smtClean="0"/>
              <a:t>А</a:t>
            </a:r>
            <a:r>
              <a:rPr lang="ru-RU" sz="2400" b="1" dirty="0"/>
              <a:t>. Рубинштейн. </a:t>
            </a:r>
            <a:endParaRPr lang="en-US" sz="2400" b="1" dirty="0">
              <a:solidFill>
                <a:srgbClr val="404040"/>
              </a:solidFill>
              <a:ea typeface="Times New Roman"/>
              <a:cs typeface="Times New Roman"/>
            </a:endParaRPr>
          </a:p>
          <a:p>
            <a:pPr lvl="0">
              <a:buFont typeface="Wingdings 3"/>
              <a:buChar char=""/>
              <a:tabLst>
                <a:tab pos="457200" algn="l"/>
              </a:tabLst>
            </a:pPr>
            <a:r>
              <a:rPr lang="ru-RU" sz="2400" dirty="0" smtClean="0">
                <a:solidFill>
                  <a:srgbClr val="404040"/>
                </a:solidFill>
                <a:ea typeface="Times New Roman"/>
                <a:cs typeface="Times New Roman"/>
              </a:rPr>
              <a:t>В</a:t>
            </a:r>
            <a:r>
              <a:rPr lang="ru-RU" sz="2400" dirty="0" smtClean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этот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период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Россия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подарила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миру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целую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плеяду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гениальных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композиторов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.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Ими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созданы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истинные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шедевры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в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самых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различных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жанрах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. </a:t>
            </a:r>
            <a:endParaRPr lang="en-US" sz="2400" dirty="0" smtClean="0">
              <a:solidFill>
                <a:srgbClr val="404040"/>
              </a:solidFill>
              <a:latin typeface="Calibri"/>
              <a:ea typeface="Times New Roman"/>
              <a:cs typeface="Times New Roman"/>
            </a:endParaRPr>
          </a:p>
          <a:p>
            <a:pPr lvl="0">
              <a:buFont typeface="Wingdings 3"/>
              <a:buChar char=""/>
              <a:tabLst>
                <a:tab pos="457200" algn="l"/>
              </a:tabLst>
            </a:pPr>
            <a:r>
              <a:rPr lang="ru-RU" sz="2400" dirty="0" smtClean="0">
                <a:solidFill>
                  <a:srgbClr val="404040"/>
                </a:solidFill>
                <a:ea typeface="Times New Roman"/>
                <a:cs typeface="Times New Roman"/>
              </a:rPr>
              <a:t>Среди</a:t>
            </a:r>
            <a:r>
              <a:rPr lang="ru-RU" sz="2400" dirty="0" smtClean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них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«Борис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Годунов»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Мусоргского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«Князь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Игорь»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Бородина</a:t>
            </a:r>
            <a:r>
              <a:rPr lang="ru-RU" sz="2400" dirty="0" smtClean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«</a:t>
            </a:r>
            <a:r>
              <a:rPr lang="ru-RU" sz="2400" dirty="0" err="1">
                <a:solidFill>
                  <a:srgbClr val="404040"/>
                </a:solidFill>
                <a:ea typeface="Times New Roman"/>
                <a:cs typeface="Times New Roman"/>
              </a:rPr>
              <a:t>Псковитянка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»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Римского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-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Корсакова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«Евгений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Онегин»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«Лебединое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озеро»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Чайковского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его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гениальные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симфонии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симфонии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Бородина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и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многое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404040"/>
                </a:solidFill>
                <a:ea typeface="Times New Roman"/>
                <a:cs typeface="Times New Roman"/>
              </a:rPr>
              <a:t>другое</a:t>
            </a:r>
            <a:r>
              <a:rPr lang="ru-RU" sz="2400" dirty="0">
                <a:solidFill>
                  <a:srgbClr val="404040"/>
                </a:solidFill>
                <a:latin typeface="Calibri"/>
                <a:ea typeface="Times New Roman"/>
                <a:cs typeface="Times New Roman"/>
              </a:rPr>
              <a:t>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84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«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Могучая кучка».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/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</a:br>
            <a:endParaRPr lang="ru-RU" sz="40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1983" y="1545465"/>
            <a:ext cx="9482629" cy="436575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Так </a:t>
            </a:r>
            <a:r>
              <a:rPr lang="ru-RU" sz="2400" dirty="0"/>
              <a:t>называлось творческое содружество композиторов, возникшее на рубеже 50 —60-х годов. </a:t>
            </a:r>
            <a:endParaRPr lang="ru-RU" sz="2400" dirty="0" smtClean="0"/>
          </a:p>
          <a:p>
            <a:r>
              <a:rPr lang="ru-RU" sz="2400" dirty="0" smtClean="0"/>
              <a:t>Оно </a:t>
            </a:r>
            <a:r>
              <a:rPr lang="ru-RU" sz="2400" dirty="0"/>
              <a:t>было известно также под названием </a:t>
            </a:r>
            <a:r>
              <a:rPr lang="ru-RU" sz="2400" dirty="0" err="1"/>
              <a:t>Балакиревский</a:t>
            </a:r>
            <a:r>
              <a:rPr lang="ru-RU" sz="2400" dirty="0"/>
              <a:t> кружок, или Новая русская музыкальная школа, на Западе кружок называли «Пятеркой» по количеству входящих в него музыкантов. </a:t>
            </a:r>
            <a:endParaRPr lang="ru-RU" sz="2400" dirty="0" smtClean="0"/>
          </a:p>
          <a:p>
            <a:r>
              <a:rPr lang="ru-RU" sz="2400" dirty="0" smtClean="0"/>
              <a:t>Название </a:t>
            </a:r>
            <a:r>
              <a:rPr lang="ru-RU" sz="2400" dirty="0"/>
              <a:t>«Могучая кучка» дал содружеству </a:t>
            </a:r>
            <a:r>
              <a:rPr lang="ru-RU" sz="2400" dirty="0" smtClean="0"/>
              <a:t>муз. Критик В</a:t>
            </a:r>
            <a:r>
              <a:rPr lang="ru-RU" sz="2400" dirty="0"/>
              <a:t>. В. Стасов. </a:t>
            </a:r>
            <a:r>
              <a:rPr lang="ru-RU" sz="2400" dirty="0" smtClean="0"/>
              <a:t> В </a:t>
            </a:r>
            <a:r>
              <a:rPr lang="ru-RU" sz="2400" dirty="0"/>
              <a:t>одной статье он писал: </a:t>
            </a:r>
            <a:r>
              <a:rPr lang="ru-RU" sz="2400" b="1" dirty="0"/>
              <a:t>«Сколько поэзии, чувства, таланта и умения есть у маленькой, но уже могучей кучки русских музыкантов».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541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esar cu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21" y="1957846"/>
            <a:ext cx="2905785" cy="37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rod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19" y="773884"/>
            <a:ext cx="2757766" cy="380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2336" y="106752"/>
            <a:ext cx="3988349" cy="7474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МОГУЧАЯ КУЧКА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3115" y="730966"/>
            <a:ext cx="2762751" cy="3691035"/>
          </a:xfrm>
          <a:prstGeom prst="rect">
            <a:avLst/>
          </a:prstGeom>
        </p:spPr>
      </p:pic>
      <p:pic>
        <p:nvPicPr>
          <p:cNvPr id="3074" name="Picture 2" descr="Картинки по запросу римский корсаков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532" y="15473"/>
            <a:ext cx="2972468" cy="37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4610" y="3934608"/>
            <a:ext cx="303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М. А. Балакирев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123279" y="2957757"/>
            <a:ext cx="3213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Н. А. </a:t>
            </a:r>
          </a:p>
          <a:p>
            <a:pPr algn="ctr"/>
            <a:r>
              <a:rPr lang="ru-RU" sz="2400" b="1" dirty="0" smtClean="0"/>
              <a:t>Римский-Корсаков </a:t>
            </a:r>
            <a:endParaRPr lang="ru-RU" sz="2400" b="1" dirty="0"/>
          </a:p>
        </p:txBody>
      </p:sp>
      <p:pic>
        <p:nvPicPr>
          <p:cNvPr id="3076" name="Picture 4" descr="Musorgski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7" y="-71173"/>
            <a:ext cx="2098890" cy="33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6552" y="3122588"/>
            <a:ext cx="2261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М. П. Мусоргский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63382" y="4239936"/>
            <a:ext cx="260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А. П. Бородин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38018" y="5719187"/>
            <a:ext cx="2094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Ц.</a:t>
            </a:r>
            <a:r>
              <a:rPr lang="en-US" sz="2400" b="1" dirty="0" smtClean="0"/>
              <a:t>A</a:t>
            </a:r>
            <a:r>
              <a:rPr lang="ru-RU" sz="2400" b="1" dirty="0" smtClean="0"/>
              <a:t>.Кюи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85866" y="4759127"/>
            <a:ext cx="2485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Опера «Князь Игорь» 1890 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Симфония №2 «Богатырская» </a:t>
            </a:r>
            <a:endParaRPr lang="ru-RU" dirty="0"/>
          </a:p>
        </p:txBody>
      </p:sp>
      <p:pic>
        <p:nvPicPr>
          <p:cNvPr id="12" name="Ария Иго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23279" y="4831807"/>
            <a:ext cx="350243" cy="350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18500" y="4019886"/>
            <a:ext cx="216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Опера «Борис Годунов»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75013" y="4543565"/>
            <a:ext cx="2387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Лирическая сказка  «Снегурочка»</a:t>
            </a:r>
            <a:endParaRPr lang="ru-RU" dirty="0"/>
          </a:p>
        </p:txBody>
      </p:sp>
      <p:pic>
        <p:nvPicPr>
          <p:cNvPr id="15" name="Годунов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8124" y="4668800"/>
            <a:ext cx="687382" cy="6873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49002" y="3804901"/>
            <a:ext cx="225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Сюита «</a:t>
            </a:r>
            <a:r>
              <a:rPr lang="ru-RU" dirty="0" err="1" smtClean="0"/>
              <a:t>Шехеразада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7" name="Cнегурочк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89726" y="5559228"/>
            <a:ext cx="504688" cy="5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8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43220" y="118783"/>
            <a:ext cx="8911687" cy="8196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Пётр Ильич Чайковский (1840-1893)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71978" y="938463"/>
            <a:ext cx="6143222" cy="4599451"/>
          </a:xfrm>
        </p:spPr>
        <p:txBody>
          <a:bodyPr/>
          <a:lstStyle/>
          <a:p>
            <a:endParaRPr lang="en-US" dirty="0" smtClean="0"/>
          </a:p>
          <a:p>
            <a:r>
              <a:rPr lang="ru-RU" dirty="0" smtClean="0"/>
              <a:t>Первая симфония – «Зимние грёзы»</a:t>
            </a: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11 опер: </a:t>
            </a:r>
            <a:r>
              <a:rPr lang="ru-RU" dirty="0"/>
              <a:t>Воевода, </a:t>
            </a:r>
            <a:r>
              <a:rPr lang="ru-RU" dirty="0" err="1"/>
              <a:t>Ундима</a:t>
            </a:r>
            <a:r>
              <a:rPr lang="ru-RU" dirty="0"/>
              <a:t>, Опричник, Кузнец </a:t>
            </a:r>
            <a:r>
              <a:rPr lang="ru-RU" dirty="0" err="1"/>
              <a:t>Вакула</a:t>
            </a:r>
            <a:r>
              <a:rPr lang="ru-RU" dirty="0"/>
              <a:t>, Евгений Онегин, Орлеанская дева, Мазепа, Черевички, Чародейка, Пиковая дама, </a:t>
            </a:r>
            <a:r>
              <a:rPr lang="ru-RU" dirty="0" smtClean="0"/>
              <a:t>Иоланта</a:t>
            </a:r>
          </a:p>
          <a:p>
            <a:r>
              <a:rPr lang="ru-RU" dirty="0" smtClean="0"/>
              <a:t>Балеты Чайковского: Лебединое озеро, Щелкунчик, Спящая красавица</a:t>
            </a:r>
            <a:endParaRPr lang="ru-RU" dirty="0"/>
          </a:p>
          <a:p>
            <a:r>
              <a:rPr lang="ru-RU" dirty="0" smtClean="0"/>
              <a:t>В его честь была создана школа композиторов в Москве. </a:t>
            </a:r>
          </a:p>
          <a:p>
            <a:endParaRPr lang="ru-RU" dirty="0"/>
          </a:p>
        </p:txBody>
      </p:sp>
      <p:pic>
        <p:nvPicPr>
          <p:cNvPr id="4100" name="Picture 4" descr="Картинки по запросу чайковский пет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92" y="972136"/>
            <a:ext cx="4158633" cy="56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Евгений Онеги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2170" y="4860760"/>
            <a:ext cx="926432" cy="92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465</TotalTime>
  <Words>382</Words>
  <Application>Microsoft Office PowerPoint</Application>
  <PresentationFormat>Произвольный</PresentationFormat>
  <Paragraphs>64</Paragraphs>
  <Slides>11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Легкий дым</vt:lpstr>
      <vt:lpstr>Русская музыка 19 века</vt:lpstr>
      <vt:lpstr>Презентация PowerPoint</vt:lpstr>
      <vt:lpstr> первая половина 19 в </vt:lpstr>
      <vt:lpstr>Композиторы первой половины 19 века</vt:lpstr>
      <vt:lpstr> МИХАИЛ ИВАНОВИЧ ГЛИНКА</vt:lpstr>
      <vt:lpstr>Вторая половина 19в  </vt:lpstr>
      <vt:lpstr>«Могучая кучка». </vt:lpstr>
      <vt:lpstr>МОГУЧАЯ КУЧКА</vt:lpstr>
      <vt:lpstr>Пётр Ильич Чайковский (1840-1893)</vt:lpstr>
      <vt:lpstr> 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музыка 19 века</dc:title>
  <dc:creator>Дарья</dc:creator>
  <cp:lastModifiedBy>User</cp:lastModifiedBy>
  <cp:revision>34</cp:revision>
  <dcterms:created xsi:type="dcterms:W3CDTF">2017-01-25T12:56:59Z</dcterms:created>
  <dcterms:modified xsi:type="dcterms:W3CDTF">2017-09-11T14:08:30Z</dcterms:modified>
</cp:coreProperties>
</file>