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</c:v>
                </c:pt>
              </c:strCache>
            </c:strRef>
          </c:tx>
          <c:explosion val="1"/>
          <c:cat>
            <c:strRef>
              <c:f>Лист1!$A$2:$A$3</c:f>
              <c:strCache>
                <c:ptCount val="2"/>
                <c:pt idx="0">
                  <c:v>правильно ответили</c:v>
                </c:pt>
                <c:pt idx="1">
                  <c:v>ошибка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tkahoo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4706825" y="1158875"/>
            <a:ext cx="4303500" cy="349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Современные технологии обучения и методы подготовки младших специалистов в системе среднего профессионального образования.</a:t>
            </a:r>
          </a:p>
          <a:p>
            <a:pPr lvl="0">
              <a:spcBef>
                <a:spcPts val="0"/>
              </a:spcBef>
              <a:buNone/>
            </a:pPr>
            <a:r>
              <a:rPr lang="ru" sz="2400" dirty="0">
                <a:latin typeface="Times New Roman" pitchFamily="18" charset="0"/>
                <a:cs typeface="Times New Roman" pitchFamily="18" charset="0"/>
              </a:rPr>
              <a:t>Мобильные технологии.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0"/>
            <a:ext cx="8698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автономное образовательное учреждение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среднего профессионального образования Республики Крым</a:t>
            </a:r>
          </a:p>
          <a:p>
            <a:pPr lvl="0">
              <a:spcBef>
                <a:spcPts val="0"/>
              </a:spcBef>
              <a:buNone/>
            </a:pPr>
            <a:r>
              <a:rPr lang="ru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«Евпаторийский медицинский колледж»</a:t>
            </a:r>
          </a:p>
        </p:txBody>
      </p:sp>
      <p:pic>
        <p:nvPicPr>
          <p:cNvPr id="56" name="Shape 56" descr="SJEaokfyT7k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85962"/>
            <a:ext cx="4125599" cy="277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Shape 57"/>
          <p:cNvSpPr txBox="1"/>
          <p:nvPr/>
        </p:nvSpPr>
        <p:spPr>
          <a:xfrm>
            <a:off x="436775" y="4350900"/>
            <a:ext cx="4000500" cy="67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dirty="0">
                <a:latin typeface="Times New Roman" pitchFamily="18" charset="0"/>
                <a:cs typeface="Times New Roman" pitchFamily="18" charset="0"/>
              </a:rPr>
              <a:t>Подготовила: Гончарова А.И., 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dirty="0">
                <a:latin typeface="Times New Roman" pitchFamily="18" charset="0"/>
                <a:cs typeface="Times New Roman" pitchFamily="18" charset="0"/>
              </a:rPr>
              <a:t>преподаватель микробиологии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3445025" y="1802700"/>
            <a:ext cx="1971000" cy="15381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Мобильное обучение</a:t>
            </a:r>
          </a:p>
        </p:txBody>
      </p:sp>
      <p:sp>
        <p:nvSpPr>
          <p:cNvPr id="127" name="Shape 127"/>
          <p:cNvSpPr/>
          <p:nvPr/>
        </p:nvSpPr>
        <p:spPr>
          <a:xfrm>
            <a:off x="6137000" y="1637900"/>
            <a:ext cx="2683472" cy="1365898"/>
          </a:xfrm>
          <a:prstGeom prst="wedgeEllipseCallout">
            <a:avLst>
              <a:gd name="adj1" fmla="val -82123"/>
              <a:gd name="adj2" fmla="val -4742"/>
            </a:avLst>
          </a:prstGeom>
          <a:solidFill>
            <a:srgbClr val="EA9999"/>
          </a:solidFill>
          <a:ln w="9525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ндивидуальный </a:t>
            </a: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подход к обучению</a:t>
            </a:r>
          </a:p>
        </p:txBody>
      </p:sp>
      <p:sp>
        <p:nvSpPr>
          <p:cNvPr id="128" name="Shape 128"/>
          <p:cNvSpPr/>
          <p:nvPr/>
        </p:nvSpPr>
        <p:spPr>
          <a:xfrm>
            <a:off x="5416025" y="200250"/>
            <a:ext cx="2435400" cy="1183500"/>
          </a:xfrm>
          <a:prstGeom prst="wedgeEllipseCallout">
            <a:avLst>
              <a:gd name="adj1" fmla="val -66453"/>
              <a:gd name="adj2" fmla="val 102019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Получать информацию можно везде</a:t>
            </a:r>
          </a:p>
        </p:txBody>
      </p:sp>
      <p:sp>
        <p:nvSpPr>
          <p:cNvPr id="129" name="Shape 129"/>
          <p:cNvSpPr/>
          <p:nvPr/>
        </p:nvSpPr>
        <p:spPr>
          <a:xfrm>
            <a:off x="1858725" y="90500"/>
            <a:ext cx="2267700" cy="1293300"/>
          </a:xfrm>
          <a:prstGeom prst="wedgeEllipseCallout">
            <a:avLst>
              <a:gd name="adj1" fmla="val 70120"/>
              <a:gd name="adj2" fmla="val 8497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Абсолютно </a:t>
            </a: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доступные обучающимся</a:t>
            </a:r>
          </a:p>
        </p:txBody>
      </p:sp>
      <p:sp>
        <p:nvSpPr>
          <p:cNvPr id="130" name="Shape 130"/>
          <p:cNvSpPr/>
          <p:nvPr/>
        </p:nvSpPr>
        <p:spPr>
          <a:xfrm>
            <a:off x="755576" y="3435846"/>
            <a:ext cx="2592288" cy="1547554"/>
          </a:xfrm>
          <a:prstGeom prst="wedgeEllipseCallout">
            <a:avLst>
              <a:gd name="adj1" fmla="val 84449"/>
              <a:gd name="adj2" fmla="val -67505"/>
            </a:avLst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Тесное </a:t>
            </a: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взаимодействие участников учебного процесса</a:t>
            </a:r>
          </a:p>
        </p:txBody>
      </p:sp>
      <p:sp>
        <p:nvSpPr>
          <p:cNvPr id="131" name="Shape 131"/>
          <p:cNvSpPr/>
          <p:nvPr/>
        </p:nvSpPr>
        <p:spPr>
          <a:xfrm>
            <a:off x="4038100" y="4038200"/>
            <a:ext cx="2267700" cy="1025400"/>
          </a:xfrm>
          <a:prstGeom prst="wedgeEllipseCallout">
            <a:avLst>
              <a:gd name="adj1" fmla="val -28811"/>
              <a:gd name="adj2" fmla="val -117774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</a:t>
            </a:r>
            <a:r>
              <a:rPr lang="ru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ирокий </a:t>
            </a: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спектр работы </a:t>
            </a:r>
          </a:p>
        </p:txBody>
      </p:sp>
      <p:sp>
        <p:nvSpPr>
          <p:cNvPr id="132" name="Shape 132"/>
          <p:cNvSpPr/>
          <p:nvPr/>
        </p:nvSpPr>
        <p:spPr>
          <a:xfrm>
            <a:off x="56275" y="1460603"/>
            <a:ext cx="2267700" cy="1538100"/>
          </a:xfrm>
          <a:prstGeom prst="wedgeEllipseCallout">
            <a:avLst>
              <a:gd name="adj1" fmla="val 110034"/>
              <a:gd name="adj2" fmla="val -10941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Информация в режиме реального времени</a:t>
            </a:r>
          </a:p>
        </p:txBody>
      </p:sp>
      <p:sp>
        <p:nvSpPr>
          <p:cNvPr id="133" name="Shape 133"/>
          <p:cNvSpPr/>
          <p:nvPr/>
        </p:nvSpPr>
        <p:spPr>
          <a:xfrm>
            <a:off x="6610025" y="3260675"/>
            <a:ext cx="2267700" cy="1722600"/>
          </a:xfrm>
          <a:prstGeom prst="wedgeEllipseCallout">
            <a:avLst>
              <a:gd name="adj1" fmla="val -104071"/>
              <a:gd name="adj2" fmla="val -77087"/>
            </a:avLst>
          </a:prstGeom>
          <a:solidFill>
            <a:srgbClr val="A2C4C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Сочетает в себе и обучение, и развлечение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186625"/>
            <a:ext cx="8520600" cy="126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Одним из таких сервисов является Kahoot (</a:t>
            </a:r>
            <a:r>
              <a:rPr lang="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https://getkahoot.com/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) – сервис для создания викторин с выбором правильного ответа на мобильных устройствах.</a:t>
            </a:r>
            <a:r>
              <a:rPr lang="ru" sz="3000"/>
              <a:t> </a:t>
            </a:r>
          </a:p>
        </p:txBody>
      </p:sp>
      <p:pic>
        <p:nvPicPr>
          <p:cNvPr id="143" name="Shape 143" descr="kahoo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4425" y="1604725"/>
            <a:ext cx="5975150" cy="326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275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Алгоритм работы в сервисе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989825" y="555526"/>
            <a:ext cx="4842600" cy="4587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dirty="0">
                <a:solidFill>
                  <a:schemeClr val="dk1"/>
                </a:solidFill>
              </a:rPr>
              <a:t>1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Создаем опрос (тест) с возможностью добавления фото и видео;</a:t>
            </a:r>
          </a:p>
          <a:p>
            <a:pPr lvl="0" algn="l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2.Заходим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адресу:</a:t>
            </a:r>
            <a:r>
              <a:rPr lang="ru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https://getkahoot.com</a:t>
            </a:r>
            <a:r>
              <a:rPr lang="ru" u="sng" dirty="0" smtClean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/;</a:t>
            </a:r>
            <a:endParaRPr lang="ru" u="sng" dirty="0">
              <a:solidFill>
                <a:schemeClr val="hlink"/>
              </a:solidFill>
              <a:latin typeface="Times New Roman"/>
              <a:ea typeface="Times New Roman"/>
              <a:cs typeface="Times New Roman"/>
              <a:sym typeface="Times New Roman"/>
              <a:hlinkClick r:id="rId3"/>
            </a:endParaRPr>
          </a:p>
          <a:p>
            <a:pPr lvl="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Даем номер виртуальной комнаты (его генерирует система);</a:t>
            </a:r>
          </a:p>
          <a:p>
            <a:pPr lvl="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Демонстрируем задание через проектор на экран в 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аудитории;</a:t>
            </a:r>
            <a:endParaRPr lang="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Студенты заходят с мобильных устройств в виртуальную комнату</a:t>
            </a: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>
              <a:lnSpc>
                <a:spcPct val="170000"/>
              </a:lnSpc>
              <a:buClr>
                <a:schemeClr val="dk1"/>
              </a:buClr>
              <a:buSzPct val="61111"/>
            </a:pPr>
            <a:r>
              <a:rPr lang="ru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На экране их мобильных устройств начинает отображаться задание и идет обратный отчет времени;</a:t>
            </a:r>
          </a:p>
          <a:p>
            <a:pPr lvl="0" rtl="0">
              <a:lnSpc>
                <a:spcPct val="17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ru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771550"/>
            <a:ext cx="371422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28" y="2882344"/>
            <a:ext cx="3456384" cy="194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266750"/>
            <a:ext cx="3854400" cy="430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общем экране после ответа на вопрос появляется рейтинг правильно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ответивших. </a:t>
            </a:r>
            <a:endParaRPr lang="ru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конце опроса возможно проверить кто и на какие вопросы не ответил или ответил неправильно.</a:t>
            </a:r>
            <a:endParaRPr lang="ru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11960" y="339502"/>
          <a:ext cx="4788024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218650"/>
            <a:ext cx="8020500" cy="785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000" b="1">
                <a:latin typeface="Times New Roman"/>
                <a:ea typeface="Times New Roman"/>
                <a:cs typeface="Times New Roman"/>
                <a:sym typeface="Times New Roman"/>
              </a:rPr>
              <a:t>Перспективы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003825"/>
            <a:ext cx="8132700" cy="356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Мобильные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устройства и в дальнейшем будут проникать во все сферы нашей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жизни, и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мобильность станет одним из ключевых требований к учащимся.</a:t>
            </a:r>
          </a:p>
          <a:p>
            <a:pPr lvl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Нетрадиционные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формы обучения с помощью мобильной связи обладают огромным потенциалом в таких областях, как медицинское образование, личный контроль здоровья, формирование активной гражданской позиции, экология и изучение иностранных языков.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251520" y="339502"/>
            <a:ext cx="8520600" cy="229209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Одна из главных компетенций XXI века — готовность к переменам и обучению. Мы должны постоянно улучшаться, чтобы соответствовать меняющемуся миру.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68" name="Shape 168" descr="images (7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728" y="1779662"/>
            <a:ext cx="4903625" cy="315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 b="1" dirty="0">
                <a:latin typeface="Times New Roman"/>
                <a:ea typeface="Times New Roman"/>
                <a:cs typeface="Times New Roman"/>
                <a:sym typeface="Times New Roman"/>
              </a:rPr>
              <a:t>Мобильные технологии в образовании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4082750" y="3257250"/>
            <a:ext cx="9258300" cy="108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157025" y="1250525"/>
            <a:ext cx="8784600" cy="372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настоящее время в России идет становление новой системы образования, ориентированной на вхождение в мировое информационно-образовательное пространство.</a:t>
            </a:r>
          </a:p>
          <a:p>
            <a:pPr lvl="0" algn="just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	Процесс сопровождается существенными изменениями в педагогической теории и практике учебно-воспитательного процесса, поскольку  связан  с внесением корректив в содержание технологий обучения.</a:t>
            </a:r>
          </a:p>
          <a:p>
            <a:pPr lvl="0" algn="just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     	Таким образом,  возникла необходимость в новой модели обучения, построенной на основе современных информационных технологий, реализующей принципы личностно-ориентированного образования.</a:t>
            </a:r>
          </a:p>
          <a:p>
            <a:pPr lvl="0">
              <a:spcBef>
                <a:spcPts val="0"/>
              </a:spcBef>
              <a:buNone/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 descr="news-sc569-2016-09-21-kachestvo-obrazovania-273x3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12" y="411510"/>
            <a:ext cx="26003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Shape 70"/>
          <p:cNvSpPr txBox="1"/>
          <p:nvPr/>
        </p:nvSpPr>
        <p:spPr>
          <a:xfrm>
            <a:off x="2948300" y="184300"/>
            <a:ext cx="5883900" cy="46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того,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 обучение давало эффект, оно должно быть </a:t>
            </a:r>
            <a:r>
              <a:rPr lang="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развивающим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воспитывающим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ctr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этого преподавателю необходимо находить новые возможности в работе, новые технологии в преподавании, подходить  нестандартно к решению  возникающих проблем, находить новые перспективы и выстраивать исключительно неординарный путь к ним.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751650" y="208525"/>
            <a:ext cx="4278300" cy="401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Креативность педагогов, коллективов на сегодняшний день является наиболее значимым фактором развития и совершенствования системы образования в целом и всех его субъектов в отдельности.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Shape 76"/>
          <p:cNvSpPr txBox="1"/>
          <p:nvPr/>
        </p:nvSpPr>
        <p:spPr>
          <a:xfrm>
            <a:off x="308625" y="3997275"/>
            <a:ext cx="8529000" cy="105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Хотелось бы настоять на идеи, что данный фактор будет ведущим и в ближайшем обозримом будущем.</a:t>
            </a:r>
          </a:p>
        </p:txBody>
      </p:sp>
      <p:pic>
        <p:nvPicPr>
          <p:cNvPr id="77" name="Shape 77" descr="informacionnye_tekhnologii_v_sovremennom_obrazova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00" y="817400"/>
            <a:ext cx="3824775" cy="254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 descr="Компьютерные-технологии-в-образовании-вчера-сегодня-и-завтра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973" y="916337"/>
            <a:ext cx="3066475" cy="331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" name="Shape 83"/>
          <p:cNvSpPr txBox="1"/>
          <p:nvPr/>
        </p:nvSpPr>
        <p:spPr>
          <a:xfrm>
            <a:off x="4037900" y="1327750"/>
            <a:ext cx="4706400" cy="32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повышения качества образования и повышения интереса студентов к процессу обучения просто необходимо использовать компьютерные технологии.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57775" y="190500"/>
            <a:ext cx="2398200" cy="1120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 b="1">
                <a:latin typeface="Times New Roman"/>
                <a:ea typeface="Times New Roman"/>
                <a:cs typeface="Times New Roman"/>
                <a:sym typeface="Times New Roman"/>
              </a:rPr>
              <a:t>Мобильные технологии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382425" y="190500"/>
            <a:ext cx="6627000" cy="488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Несмотря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широкое распространение и доступность мобильных телефонов среди студентов, мобильное обучение слабо распространено в отечественных учебных </a:t>
            </a: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заведениях,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хотя студенты и технически и психологически готовы к использованию мобильных технологий в обучении. </a:t>
            </a:r>
          </a:p>
          <a:p>
            <a:pPr lvl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Поэтому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  рассматривать новые возможности для более эффективного использования потенциала мобильного обучения. </a:t>
            </a:r>
          </a:p>
        </p:txBody>
      </p:sp>
      <p:pic>
        <p:nvPicPr>
          <p:cNvPr id="90" name="Shape 90" descr="92606_p_1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20925" y="1463700"/>
            <a:ext cx="3114490" cy="28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129975" y="3300700"/>
            <a:ext cx="9087900" cy="106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204250"/>
            <a:ext cx="8520600" cy="1025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Что же  представляют </a:t>
            </a:r>
            <a:r>
              <a:rPr lang="ru" sz="3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информационные </a:t>
            </a:r>
            <a:r>
              <a:rPr lang="ru" sz="3000" b="1" dirty="0">
                <a:latin typeface="Times New Roman"/>
                <a:ea typeface="Times New Roman"/>
                <a:cs typeface="Times New Roman"/>
                <a:sym typeface="Times New Roman"/>
              </a:rPr>
              <a:t>технологии?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335775" y="1223175"/>
            <a:ext cx="3685500" cy="376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Это </a:t>
            </a: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различные способы, механизмы и устройства обработки и передачи информации посредством ПК, а также специального ПО, возможностью обмена информацией при помощи сети Интернет и сопутствующего оборудования.</a:t>
            </a:r>
          </a:p>
        </p:txBody>
      </p:sp>
      <p:pic>
        <p:nvPicPr>
          <p:cNvPr id="98" name="Shape 98" descr="1384445214_kw8jcj3mnevoalg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82050"/>
            <a:ext cx="4762500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552225" y="122225"/>
            <a:ext cx="7920600" cy="905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000" dirty="0">
                <a:latin typeface="Times New Roman"/>
                <a:ea typeface="Times New Roman"/>
                <a:cs typeface="Times New Roman"/>
                <a:sym typeface="Times New Roman"/>
              </a:rPr>
              <a:t>Внедрение новых информационных технологий в учебный процесс позволяет </a:t>
            </a:r>
          </a:p>
        </p:txBody>
      </p:sp>
      <p:sp>
        <p:nvSpPr>
          <p:cNvPr id="104" name="Shape 104"/>
          <p:cNvSpPr/>
          <p:nvPr/>
        </p:nvSpPr>
        <p:spPr>
          <a:xfrm>
            <a:off x="331325" y="1100450"/>
            <a:ext cx="4917000" cy="757200"/>
          </a:xfrm>
          <a:prstGeom prst="homePlate">
            <a:avLst>
              <a:gd name="adj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активизировать процесс обучения</a:t>
            </a:r>
          </a:p>
        </p:txBody>
      </p:sp>
      <p:sp>
        <p:nvSpPr>
          <p:cNvPr id="105" name="Shape 105"/>
          <p:cNvSpPr/>
          <p:nvPr/>
        </p:nvSpPr>
        <p:spPr>
          <a:xfrm>
            <a:off x="331525" y="2073300"/>
            <a:ext cx="4917000" cy="757200"/>
          </a:xfrm>
          <a:prstGeom prst="homePlate">
            <a:avLst>
              <a:gd name="adj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реализовать идеи развивающего обучения</a:t>
            </a:r>
          </a:p>
        </p:txBody>
      </p:sp>
      <p:sp>
        <p:nvSpPr>
          <p:cNvPr id="106" name="Shape 106"/>
          <p:cNvSpPr/>
          <p:nvPr/>
        </p:nvSpPr>
        <p:spPr>
          <a:xfrm>
            <a:off x="331525" y="3164475"/>
            <a:ext cx="4917000" cy="757200"/>
          </a:xfrm>
          <a:prstGeom prst="homePlate">
            <a:avLst>
              <a:gd name="adj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повысить темп занятия</a:t>
            </a:r>
          </a:p>
        </p:txBody>
      </p:sp>
      <p:sp>
        <p:nvSpPr>
          <p:cNvPr id="107" name="Shape 107"/>
          <p:cNvSpPr/>
          <p:nvPr/>
        </p:nvSpPr>
        <p:spPr>
          <a:xfrm>
            <a:off x="331525" y="4255650"/>
            <a:ext cx="4917000" cy="757200"/>
          </a:xfrm>
          <a:prstGeom prst="homePlate">
            <a:avLst>
              <a:gd name="adj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увеличить объем самостоятельной работы обучающихся</a:t>
            </a:r>
          </a:p>
        </p:txBody>
      </p:sp>
      <p:pic>
        <p:nvPicPr>
          <p:cNvPr id="108" name="Shape 108" descr="Mobile_Technolog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925" y="1587725"/>
            <a:ext cx="3590675" cy="233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42000" y="201125"/>
            <a:ext cx="4228500" cy="473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Большинство подростков, обучающихся в учреждениях СПО, при подготовке рефератов и другой самостоятельной работы практически не используют  традиционные источники на бумаге. Всю информацию они черпают при помощи различных гаджетов с выходом в сеть Интернет. </a:t>
            </a:r>
          </a:p>
          <a:p>
            <a:pPr lvl="0">
              <a:spcBef>
                <a:spcPts val="0"/>
              </a:spcBef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6547725" y="406250"/>
            <a:ext cx="2377200" cy="1483200"/>
          </a:xfrm>
          <a:prstGeom prst="wedgeRectCallout">
            <a:avLst>
              <a:gd name="adj1" fmla="val -138539"/>
              <a:gd name="adj2" fmla="val 7811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highlight>
                  <a:srgbClr val="00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книги, учебники, словари, атласы</a:t>
            </a:r>
          </a:p>
        </p:txBody>
      </p:sp>
      <p:sp>
        <p:nvSpPr>
          <p:cNvPr id="115" name="Shape 115"/>
          <p:cNvSpPr/>
          <p:nvPr/>
        </p:nvSpPr>
        <p:spPr>
          <a:xfrm>
            <a:off x="6484600" y="3288200"/>
            <a:ext cx="2377200" cy="1483200"/>
          </a:xfrm>
          <a:prstGeom prst="wedgeRectCallout">
            <a:avLst>
              <a:gd name="adj1" fmla="val -138539"/>
              <a:gd name="adj2" fmla="val 7811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компьютер, мобильный телефон, планшет</a:t>
            </a:r>
          </a:p>
        </p:txBody>
      </p:sp>
      <p:cxnSp>
        <p:nvCxnSpPr>
          <p:cNvPr id="116" name="Shape 116"/>
          <p:cNvCxnSpPr/>
          <p:nvPr/>
        </p:nvCxnSpPr>
        <p:spPr>
          <a:xfrm flipH="1">
            <a:off x="5170012" y="753350"/>
            <a:ext cx="1072800" cy="10572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7" name="Shape 117"/>
          <p:cNvCxnSpPr/>
          <p:nvPr/>
        </p:nvCxnSpPr>
        <p:spPr>
          <a:xfrm>
            <a:off x="5327825" y="674450"/>
            <a:ext cx="757200" cy="1215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452</Words>
  <Application>Microsoft Office PowerPoint</Application>
  <PresentationFormat>Экран (16:9)</PresentationFormat>
  <Paragraphs>53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simple-light-2</vt:lpstr>
      <vt:lpstr>Современные технологии обучения и методы подготовки младших специалистов в системе среднего профессионального образования. Мобильные технологии.</vt:lpstr>
      <vt:lpstr>Мобильные технологии в образовании</vt:lpstr>
      <vt:lpstr>Слайд 3</vt:lpstr>
      <vt:lpstr>Слайд 4</vt:lpstr>
      <vt:lpstr>Слайд 5</vt:lpstr>
      <vt:lpstr>Мобильные технологии</vt:lpstr>
      <vt:lpstr>Что же  представляют информационные технологии?</vt:lpstr>
      <vt:lpstr>Внедрение новых информационных технологий в учебный процесс позволяет </vt:lpstr>
      <vt:lpstr>Слайд 9</vt:lpstr>
      <vt:lpstr>Слайд 10</vt:lpstr>
      <vt:lpstr>Слайд 11</vt:lpstr>
      <vt:lpstr>Слайд 12</vt:lpstr>
      <vt:lpstr>Одним из таких сервисов является Kahoot (https://getkahoot.com/) – сервис для создания викторин с выбором правильного ответа на мобильных устройствах. </vt:lpstr>
      <vt:lpstr>Алгоритм работы в сервисе</vt:lpstr>
      <vt:lpstr>Слайд 15</vt:lpstr>
      <vt:lpstr>Перспективы</vt:lpstr>
      <vt:lpstr>Одна из главных компетенций XXI века — готовность к переменам и обучению. Мы должны постоянно улучшаться, чтобы соответствовать меняющемуся миру.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технологии обучения и методы подготовки младших специалистов в системе среднего профессионального образования. Мобильные технологии.</dc:title>
  <cp:lastModifiedBy>Titan</cp:lastModifiedBy>
  <cp:revision>18</cp:revision>
  <dcterms:modified xsi:type="dcterms:W3CDTF">2017-01-25T16:53:56Z</dcterms:modified>
</cp:coreProperties>
</file>